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1" r:id="rId2"/>
  </p:sldMasterIdLst>
  <p:notesMasterIdLst>
    <p:notesMasterId r:id="rId117"/>
  </p:notesMasterIdLst>
  <p:handoutMasterIdLst>
    <p:handoutMasterId r:id="rId118"/>
  </p:handoutMasterIdLst>
  <p:sldIdLst>
    <p:sldId id="1141" r:id="rId3"/>
    <p:sldId id="916" r:id="rId4"/>
    <p:sldId id="961" r:id="rId5"/>
    <p:sldId id="1136" r:id="rId6"/>
    <p:sldId id="1143" r:id="rId7"/>
    <p:sldId id="1249" r:id="rId8"/>
    <p:sldId id="1144" r:id="rId9"/>
    <p:sldId id="1146" r:id="rId10"/>
    <p:sldId id="1145" r:id="rId11"/>
    <p:sldId id="1147" r:id="rId12"/>
    <p:sldId id="1346" r:id="rId13"/>
    <p:sldId id="1148" r:id="rId14"/>
    <p:sldId id="1149" r:id="rId15"/>
    <p:sldId id="1291" r:id="rId16"/>
    <p:sldId id="1152" r:id="rId17"/>
    <p:sldId id="1300" r:id="rId18"/>
    <p:sldId id="1153" r:id="rId19"/>
    <p:sldId id="1155" r:id="rId20"/>
    <p:sldId id="1156" r:id="rId21"/>
    <p:sldId id="1160" r:id="rId22"/>
    <p:sldId id="1159" r:id="rId23"/>
    <p:sldId id="1298" r:id="rId24"/>
    <p:sldId id="1157" r:id="rId25"/>
    <p:sldId id="1158" r:id="rId26"/>
    <p:sldId id="1163" r:id="rId27"/>
    <p:sldId id="1164" r:id="rId28"/>
    <p:sldId id="1301" r:id="rId29"/>
    <p:sldId id="1302" r:id="rId30"/>
    <p:sldId id="1303" r:id="rId31"/>
    <p:sldId id="1304" r:id="rId32"/>
    <p:sldId id="1305" r:id="rId33"/>
    <p:sldId id="1169" r:id="rId34"/>
    <p:sldId id="1231" r:id="rId35"/>
    <p:sldId id="1232" r:id="rId36"/>
    <p:sldId id="1306" r:id="rId37"/>
    <p:sldId id="1307" r:id="rId38"/>
    <p:sldId id="1308" r:id="rId39"/>
    <p:sldId id="1309" r:id="rId40"/>
    <p:sldId id="1310" r:id="rId41"/>
    <p:sldId id="1385" r:id="rId42"/>
    <p:sldId id="1348" r:id="rId43"/>
    <p:sldId id="1311" r:id="rId44"/>
    <p:sldId id="1175" r:id="rId45"/>
    <p:sldId id="1312" r:id="rId46"/>
    <p:sldId id="1313" r:id="rId47"/>
    <p:sldId id="1314" r:id="rId48"/>
    <p:sldId id="1315" r:id="rId49"/>
    <p:sldId id="1316" r:id="rId50"/>
    <p:sldId id="1317" r:id="rId51"/>
    <p:sldId id="1318" r:id="rId52"/>
    <p:sldId id="1319" r:id="rId53"/>
    <p:sldId id="1347" r:id="rId54"/>
    <p:sldId id="1320" r:id="rId55"/>
    <p:sldId id="1187" r:id="rId56"/>
    <p:sldId id="1186" r:id="rId57"/>
    <p:sldId id="1393" r:id="rId58"/>
    <p:sldId id="1188" r:id="rId59"/>
    <p:sldId id="1322" r:id="rId60"/>
    <p:sldId id="1189" r:id="rId61"/>
    <p:sldId id="1323" r:id="rId62"/>
    <p:sldId id="1324" r:id="rId63"/>
    <p:sldId id="1325" r:id="rId64"/>
    <p:sldId id="1326" r:id="rId65"/>
    <p:sldId id="1327" r:id="rId66"/>
    <p:sldId id="1328" r:id="rId67"/>
    <p:sldId id="1330" r:id="rId68"/>
    <p:sldId id="1285" r:id="rId69"/>
    <p:sldId id="1386" r:id="rId70"/>
    <p:sldId id="1201" r:id="rId71"/>
    <p:sldId id="1331" r:id="rId72"/>
    <p:sldId id="1333" r:id="rId73"/>
    <p:sldId id="1334" r:id="rId74"/>
    <p:sldId id="1206" r:id="rId75"/>
    <p:sldId id="1272" r:id="rId76"/>
    <p:sldId id="1207" r:id="rId77"/>
    <p:sldId id="1336" r:id="rId78"/>
    <p:sldId id="1208" r:id="rId79"/>
    <p:sldId id="1209" r:id="rId80"/>
    <p:sldId id="1210" r:id="rId81"/>
    <p:sldId id="1388" r:id="rId82"/>
    <p:sldId id="1389" r:id="rId83"/>
    <p:sldId id="1212" r:id="rId84"/>
    <p:sldId id="1213" r:id="rId85"/>
    <p:sldId id="1390" r:id="rId86"/>
    <p:sldId id="1391" r:id="rId87"/>
    <p:sldId id="1343" r:id="rId88"/>
    <p:sldId id="1217" r:id="rId89"/>
    <p:sldId id="1238" r:id="rId90"/>
    <p:sldId id="1394" r:id="rId91"/>
    <p:sldId id="1395" r:id="rId92"/>
    <p:sldId id="1396" r:id="rId93"/>
    <p:sldId id="1349" r:id="rId94"/>
    <p:sldId id="1350" r:id="rId95"/>
    <p:sldId id="1351" r:id="rId96"/>
    <p:sldId id="1239" r:id="rId97"/>
    <p:sldId id="1344" r:id="rId98"/>
    <p:sldId id="1222" r:id="rId99"/>
    <p:sldId id="1345" r:id="rId100"/>
    <p:sldId id="1242" r:id="rId101"/>
    <p:sldId id="1060" r:id="rId102"/>
    <p:sldId id="1081" r:id="rId103"/>
    <p:sldId id="1299" r:id="rId104"/>
    <p:sldId id="433" r:id="rId105"/>
    <p:sldId id="908" r:id="rId106"/>
    <p:sldId id="1246" r:id="rId107"/>
    <p:sldId id="1082" r:id="rId108"/>
    <p:sldId id="1118" r:id="rId109"/>
    <p:sldId id="1083" r:id="rId110"/>
    <p:sldId id="1384" r:id="rId111"/>
    <p:sldId id="1243" r:id="rId112"/>
    <p:sldId id="1245" r:id="rId113"/>
    <p:sldId id="1244" r:id="rId114"/>
    <p:sldId id="311" r:id="rId115"/>
    <p:sldId id="685" r:id="rId116"/>
  </p:sldIdLst>
  <p:sldSz cx="9144000" cy="6858000" type="screen4x3"/>
  <p:notesSz cx="7099300" cy="10234613"/>
  <p:defaultTextStyle>
    <a:defPPr>
      <a:defRPr lang="ja-JP"/>
    </a:defPPr>
    <a:lvl1pPr algn="l" rtl="0" fontAlgn="base">
      <a:spcBef>
        <a:spcPct val="0"/>
      </a:spcBef>
      <a:spcAft>
        <a:spcPct val="0"/>
      </a:spcAft>
      <a:defRPr kumimoji="1" kern="1200">
        <a:solidFill>
          <a:srgbClr val="000000"/>
        </a:solidFill>
        <a:latin typeface="Arial" charset="0"/>
        <a:ea typeface="HG創英角ｺﾞｼｯｸUB" pitchFamily="49" charset="-128"/>
        <a:cs typeface="+mn-cs"/>
      </a:defRPr>
    </a:lvl1pPr>
    <a:lvl2pPr marL="457200" algn="l" rtl="0" fontAlgn="base">
      <a:spcBef>
        <a:spcPct val="0"/>
      </a:spcBef>
      <a:spcAft>
        <a:spcPct val="0"/>
      </a:spcAft>
      <a:defRPr kumimoji="1" kern="1200">
        <a:solidFill>
          <a:srgbClr val="000000"/>
        </a:solidFill>
        <a:latin typeface="Arial" charset="0"/>
        <a:ea typeface="HG創英角ｺﾞｼｯｸUB" pitchFamily="49" charset="-128"/>
        <a:cs typeface="+mn-cs"/>
      </a:defRPr>
    </a:lvl2pPr>
    <a:lvl3pPr marL="914400" algn="l" rtl="0" fontAlgn="base">
      <a:spcBef>
        <a:spcPct val="0"/>
      </a:spcBef>
      <a:spcAft>
        <a:spcPct val="0"/>
      </a:spcAft>
      <a:defRPr kumimoji="1" kern="1200">
        <a:solidFill>
          <a:srgbClr val="000000"/>
        </a:solidFill>
        <a:latin typeface="Arial" charset="0"/>
        <a:ea typeface="HG創英角ｺﾞｼｯｸUB" pitchFamily="49" charset="-128"/>
        <a:cs typeface="+mn-cs"/>
      </a:defRPr>
    </a:lvl3pPr>
    <a:lvl4pPr marL="1371600" algn="l" rtl="0" fontAlgn="base">
      <a:spcBef>
        <a:spcPct val="0"/>
      </a:spcBef>
      <a:spcAft>
        <a:spcPct val="0"/>
      </a:spcAft>
      <a:defRPr kumimoji="1" kern="1200">
        <a:solidFill>
          <a:srgbClr val="000000"/>
        </a:solidFill>
        <a:latin typeface="Arial" charset="0"/>
        <a:ea typeface="HG創英角ｺﾞｼｯｸUB" pitchFamily="49" charset="-128"/>
        <a:cs typeface="+mn-cs"/>
      </a:defRPr>
    </a:lvl4pPr>
    <a:lvl5pPr marL="1828800" algn="l" rtl="0" fontAlgn="base">
      <a:spcBef>
        <a:spcPct val="0"/>
      </a:spcBef>
      <a:spcAft>
        <a:spcPct val="0"/>
      </a:spcAft>
      <a:defRPr kumimoji="1" kern="1200">
        <a:solidFill>
          <a:srgbClr val="000000"/>
        </a:solidFill>
        <a:latin typeface="Arial" charset="0"/>
        <a:ea typeface="HG創英角ｺﾞｼｯｸUB" pitchFamily="49" charset="-128"/>
        <a:cs typeface="+mn-cs"/>
      </a:defRPr>
    </a:lvl5pPr>
    <a:lvl6pPr marL="2286000" algn="l" defTabSz="914400" rtl="0" eaLnBrk="1" latinLnBrk="0" hangingPunct="1">
      <a:defRPr kumimoji="1" kern="1200">
        <a:solidFill>
          <a:srgbClr val="000000"/>
        </a:solidFill>
        <a:latin typeface="Arial" charset="0"/>
        <a:ea typeface="HG創英角ｺﾞｼｯｸUB" pitchFamily="49" charset="-128"/>
        <a:cs typeface="+mn-cs"/>
      </a:defRPr>
    </a:lvl6pPr>
    <a:lvl7pPr marL="2743200" algn="l" defTabSz="914400" rtl="0" eaLnBrk="1" latinLnBrk="0" hangingPunct="1">
      <a:defRPr kumimoji="1" kern="1200">
        <a:solidFill>
          <a:srgbClr val="000000"/>
        </a:solidFill>
        <a:latin typeface="Arial" charset="0"/>
        <a:ea typeface="HG創英角ｺﾞｼｯｸUB" pitchFamily="49" charset="-128"/>
        <a:cs typeface="+mn-cs"/>
      </a:defRPr>
    </a:lvl7pPr>
    <a:lvl8pPr marL="3200400" algn="l" defTabSz="914400" rtl="0" eaLnBrk="1" latinLnBrk="0" hangingPunct="1">
      <a:defRPr kumimoji="1" kern="1200">
        <a:solidFill>
          <a:srgbClr val="000000"/>
        </a:solidFill>
        <a:latin typeface="Arial" charset="0"/>
        <a:ea typeface="HG創英角ｺﾞｼｯｸUB" pitchFamily="49" charset="-128"/>
        <a:cs typeface="+mn-cs"/>
      </a:defRPr>
    </a:lvl8pPr>
    <a:lvl9pPr marL="3657600" algn="l" defTabSz="914400" rtl="0" eaLnBrk="1" latinLnBrk="0" hangingPunct="1">
      <a:defRPr kumimoji="1" kern="1200">
        <a:solidFill>
          <a:srgbClr val="000000"/>
        </a:solidFill>
        <a:latin typeface="Arial" charset="0"/>
        <a:ea typeface="HG創英角ｺﾞｼｯｸUB" pitchFamily="49" charset="-128"/>
        <a:cs typeface="+mn-cs"/>
      </a:defRPr>
    </a:lvl9pPr>
  </p:defaultTextStyle>
  <p:extLst>
    <p:ext uri="{EFAFB233-063F-42B5-8137-9DF3F51BA10A}">
      <p15:sldGuideLst xmlns:p15="http://schemas.microsoft.com/office/powerpoint/2012/main">
        <p15:guide id="1" orient="horz" pos="2115">
          <p15:clr>
            <a:srgbClr val="A4A3A4"/>
          </p15:clr>
        </p15:guide>
        <p15:guide id="2" pos="204" userDrawn="1">
          <p15:clr>
            <a:srgbClr val="A4A3A4"/>
          </p15:clr>
        </p15:guide>
        <p15:guide id="3" pos="5556" userDrawn="1">
          <p15:clr>
            <a:srgbClr val="A4A3A4"/>
          </p15:clr>
        </p15:guide>
        <p15:guide id="4" pos="2880" userDrawn="1">
          <p15:clr>
            <a:srgbClr val="A4A3A4"/>
          </p15:clr>
        </p15:guide>
        <p15:guide id="5" orient="horz" pos="754" userDrawn="1">
          <p15:clr>
            <a:srgbClr val="A4A3A4"/>
          </p15:clr>
        </p15:guide>
        <p15:guide id="6" orient="horz" pos="3929" userDrawn="1">
          <p15:clr>
            <a:srgbClr val="A4A3A4"/>
          </p15:clr>
        </p15:guide>
      </p15:sldGuideLst>
    </p:ext>
    <p:ext uri="{2D200454-40CA-4A62-9FC3-DE9A4176ACB9}">
      <p15:notesGuideLst xmlns:p15="http://schemas.microsoft.com/office/powerpoint/2012/main">
        <p15:guide id="1" orient="horz" pos="3224" userDrawn="1">
          <p15:clr>
            <a:srgbClr val="A4A3A4"/>
          </p15:clr>
        </p15:guide>
        <p15:guide id="2" pos="2236"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F2F2F2"/>
    <a:srgbClr val="FFC000"/>
    <a:srgbClr val="33CCCC"/>
    <a:srgbClr val="FFD579"/>
    <a:srgbClr val="3399FF"/>
    <a:srgbClr val="D3BF82"/>
    <a:srgbClr val="E8DFC0"/>
    <a:srgbClr val="E9E0C1"/>
    <a:srgbClr val="F4E6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125E5076-3810-47DD-B79F-674D7AD40C01}" styleName="濃色スタイル 1 - アクセント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103" autoAdjust="0"/>
    <p:restoredTop sz="96170" autoAdjust="0"/>
  </p:normalViewPr>
  <p:slideViewPr>
    <p:cSldViewPr>
      <p:cViewPr varScale="1">
        <p:scale>
          <a:sx n="109" d="100"/>
          <a:sy n="109" d="100"/>
        </p:scale>
        <p:origin x="1152" y="102"/>
      </p:cViewPr>
      <p:guideLst>
        <p:guide orient="horz" pos="2115"/>
        <p:guide pos="204"/>
        <p:guide pos="5556"/>
        <p:guide pos="2880"/>
        <p:guide orient="horz" pos="754"/>
        <p:guide orient="horz" pos="3929"/>
      </p:guideLst>
    </p:cSldViewPr>
  </p:slideViewPr>
  <p:outlineViewPr>
    <p:cViewPr>
      <p:scale>
        <a:sx n="33" d="100"/>
        <a:sy n="33" d="100"/>
      </p:scale>
      <p:origin x="0" y="-37014"/>
    </p:cViewPr>
  </p:outlineViewPr>
  <p:notesTextViewPr>
    <p:cViewPr>
      <p:scale>
        <a:sx n="150" d="100"/>
        <a:sy n="150" d="100"/>
      </p:scale>
      <p:origin x="0" y="0"/>
    </p:cViewPr>
  </p:notesTextViewPr>
  <p:sorterViewPr>
    <p:cViewPr varScale="1">
      <p:scale>
        <a:sx n="1" d="1"/>
        <a:sy n="1" d="1"/>
      </p:scale>
      <p:origin x="0" y="-2192"/>
    </p:cViewPr>
  </p:sorterViewPr>
  <p:notesViewPr>
    <p:cSldViewPr>
      <p:cViewPr varScale="1">
        <p:scale>
          <a:sx n="137" d="100"/>
          <a:sy n="137" d="100"/>
        </p:scale>
        <p:origin x="5194" y="120"/>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notesMaster" Target="notesMasters/notesMaster1.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handoutMaster" Target="handoutMasters/handoutMaster1.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119" Type="http://schemas.openxmlformats.org/officeDocument/2006/relationships/presProps" Target="presProps.xml"/><Relationship Id="rId44" Type="http://schemas.openxmlformats.org/officeDocument/2006/relationships/slide" Target="slides/slide42.xml"/><Relationship Id="rId60" Type="http://schemas.openxmlformats.org/officeDocument/2006/relationships/slide" Target="slides/slide58.xml"/><Relationship Id="rId65" Type="http://schemas.openxmlformats.org/officeDocument/2006/relationships/slide" Target="slides/slide63.xml"/><Relationship Id="rId81" Type="http://schemas.openxmlformats.org/officeDocument/2006/relationships/slide" Target="slides/slide79.xml"/><Relationship Id="rId86" Type="http://schemas.openxmlformats.org/officeDocument/2006/relationships/slide" Target="slides/slide84.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theme" Target="theme/theme1.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4" y="1"/>
            <a:ext cx="3076977" cy="511978"/>
          </a:xfrm>
          <a:prstGeom prst="rect">
            <a:avLst/>
          </a:prstGeom>
          <a:noFill/>
          <a:ln w="9525">
            <a:noFill/>
            <a:miter lim="800000"/>
            <a:headEnd/>
            <a:tailEnd/>
          </a:ln>
        </p:spPr>
        <p:txBody>
          <a:bodyPr vert="horz" wrap="square" lIns="94423" tIns="47213" rIns="94423" bIns="47213" numCol="1" anchor="t" anchorCtr="0" compatLnSpc="1">
            <a:prstTxWarp prst="textNoShape">
              <a:avLst/>
            </a:prstTxWarp>
          </a:bodyPr>
          <a:lstStyle>
            <a:lvl1pPr>
              <a:defRPr sz="1100">
                <a:solidFill>
                  <a:schemeClr val="tx1"/>
                </a:solidFill>
                <a:ea typeface="ＭＳ Ｐゴシック" pitchFamily="50" charset="-128"/>
                <a:cs typeface="+mn-cs"/>
              </a:defRPr>
            </a:lvl1pPr>
          </a:lstStyle>
          <a:p>
            <a:pPr>
              <a:defRPr/>
            </a:pPr>
            <a:endParaRPr lang="en-US" altLang="ja-JP"/>
          </a:p>
        </p:txBody>
      </p:sp>
      <p:sp>
        <p:nvSpPr>
          <p:cNvPr id="60419" name="Rectangle 3"/>
          <p:cNvSpPr>
            <a:spLocks noGrp="1" noChangeArrowheads="1"/>
          </p:cNvSpPr>
          <p:nvPr>
            <p:ph type="dt" sz="quarter" idx="1"/>
          </p:nvPr>
        </p:nvSpPr>
        <p:spPr bwMode="auto">
          <a:xfrm>
            <a:off x="4022331" y="1"/>
            <a:ext cx="3075304" cy="511978"/>
          </a:xfrm>
          <a:prstGeom prst="rect">
            <a:avLst/>
          </a:prstGeom>
          <a:noFill/>
          <a:ln w="9525">
            <a:noFill/>
            <a:miter lim="800000"/>
            <a:headEnd/>
            <a:tailEnd/>
          </a:ln>
        </p:spPr>
        <p:txBody>
          <a:bodyPr vert="horz" wrap="square" lIns="94423" tIns="47213" rIns="94423" bIns="47213" numCol="1" anchor="t" anchorCtr="0" compatLnSpc="1">
            <a:prstTxWarp prst="textNoShape">
              <a:avLst/>
            </a:prstTxWarp>
          </a:bodyPr>
          <a:lstStyle>
            <a:lvl1pPr algn="r">
              <a:defRPr sz="1100">
                <a:solidFill>
                  <a:schemeClr val="tx1"/>
                </a:solidFill>
                <a:ea typeface="ＭＳ Ｐゴシック" pitchFamily="50" charset="-128"/>
                <a:cs typeface="+mn-cs"/>
              </a:defRPr>
            </a:lvl1pPr>
          </a:lstStyle>
          <a:p>
            <a:pPr>
              <a:defRPr/>
            </a:pPr>
            <a:endParaRPr lang="en-US" altLang="ja-JP"/>
          </a:p>
        </p:txBody>
      </p:sp>
      <p:sp>
        <p:nvSpPr>
          <p:cNvPr id="60420" name="Rectangle 4"/>
          <p:cNvSpPr>
            <a:spLocks noGrp="1" noChangeArrowheads="1"/>
          </p:cNvSpPr>
          <p:nvPr>
            <p:ph type="ftr" sz="quarter" idx="2"/>
          </p:nvPr>
        </p:nvSpPr>
        <p:spPr bwMode="auto">
          <a:xfrm>
            <a:off x="4" y="9722644"/>
            <a:ext cx="3076977" cy="510331"/>
          </a:xfrm>
          <a:prstGeom prst="rect">
            <a:avLst/>
          </a:prstGeom>
          <a:noFill/>
          <a:ln w="9525">
            <a:noFill/>
            <a:miter lim="800000"/>
            <a:headEnd/>
            <a:tailEnd/>
          </a:ln>
        </p:spPr>
        <p:txBody>
          <a:bodyPr vert="horz" wrap="square" lIns="94423" tIns="47213" rIns="94423" bIns="47213" numCol="1" anchor="b" anchorCtr="0" compatLnSpc="1">
            <a:prstTxWarp prst="textNoShape">
              <a:avLst/>
            </a:prstTxWarp>
          </a:bodyPr>
          <a:lstStyle>
            <a:lvl1pPr>
              <a:defRPr sz="1100">
                <a:solidFill>
                  <a:schemeClr val="tx1"/>
                </a:solidFill>
                <a:ea typeface="ＭＳ Ｐゴシック" pitchFamily="50" charset="-128"/>
                <a:cs typeface="+mn-cs"/>
              </a:defRPr>
            </a:lvl1pPr>
          </a:lstStyle>
          <a:p>
            <a:pPr>
              <a:defRPr/>
            </a:pPr>
            <a:endParaRPr lang="en-US" altLang="ja-JP"/>
          </a:p>
        </p:txBody>
      </p:sp>
      <p:sp>
        <p:nvSpPr>
          <p:cNvPr id="60421" name="Rectangle 5"/>
          <p:cNvSpPr>
            <a:spLocks noGrp="1" noChangeArrowheads="1"/>
          </p:cNvSpPr>
          <p:nvPr>
            <p:ph type="sldNum" sz="quarter" idx="3"/>
          </p:nvPr>
        </p:nvSpPr>
        <p:spPr bwMode="auto">
          <a:xfrm>
            <a:off x="4022331" y="9722644"/>
            <a:ext cx="3075304" cy="510331"/>
          </a:xfrm>
          <a:prstGeom prst="rect">
            <a:avLst/>
          </a:prstGeom>
          <a:noFill/>
          <a:ln w="9525">
            <a:noFill/>
            <a:miter lim="800000"/>
            <a:headEnd/>
            <a:tailEnd/>
          </a:ln>
        </p:spPr>
        <p:txBody>
          <a:bodyPr vert="horz" wrap="square" lIns="94423" tIns="47213" rIns="94423" bIns="47213" numCol="1" anchor="b" anchorCtr="0" compatLnSpc="1">
            <a:prstTxWarp prst="textNoShape">
              <a:avLst/>
            </a:prstTxWarp>
          </a:bodyPr>
          <a:lstStyle>
            <a:lvl1pPr algn="r">
              <a:defRPr sz="1100">
                <a:solidFill>
                  <a:schemeClr val="tx1"/>
                </a:solidFill>
                <a:ea typeface="ＭＳ Ｐゴシック" charset="-128"/>
              </a:defRPr>
            </a:lvl1pPr>
          </a:lstStyle>
          <a:p>
            <a:pPr>
              <a:defRPr/>
            </a:pPr>
            <a:fld id="{53CF9481-8EEC-44F3-A237-9D4E4E8C97E8}" type="slidenum">
              <a:rPr lang="en-US" altLang="ja-JP"/>
              <a:pPr>
                <a:defRPr/>
              </a:pPr>
              <a:t>‹#›</a:t>
            </a:fld>
            <a:endParaRPr lang="en-US" altLang="ja-JP"/>
          </a:p>
        </p:txBody>
      </p:sp>
    </p:spTree>
    <p:extLst>
      <p:ext uri="{BB962C8B-B14F-4D97-AF65-F5344CB8AC3E}">
        <p14:creationId xmlns:p14="http://schemas.microsoft.com/office/powerpoint/2010/main" val="26552769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4" y="1"/>
            <a:ext cx="3076977" cy="511978"/>
          </a:xfrm>
          <a:prstGeom prst="rect">
            <a:avLst/>
          </a:prstGeom>
          <a:noFill/>
          <a:ln w="9525">
            <a:noFill/>
            <a:miter lim="800000"/>
            <a:headEnd/>
            <a:tailEnd/>
          </a:ln>
        </p:spPr>
        <p:txBody>
          <a:bodyPr vert="horz" wrap="square" lIns="94423" tIns="47213" rIns="94423" bIns="47213" numCol="1" anchor="t" anchorCtr="0" compatLnSpc="1">
            <a:prstTxWarp prst="textNoShape">
              <a:avLst/>
            </a:prstTxWarp>
          </a:bodyPr>
          <a:lstStyle>
            <a:lvl1pPr>
              <a:defRPr sz="1100">
                <a:solidFill>
                  <a:schemeClr val="tx1"/>
                </a:solidFill>
                <a:ea typeface="ＭＳ Ｐゴシック" pitchFamily="50" charset="-128"/>
                <a:cs typeface="+mn-cs"/>
              </a:defRPr>
            </a:lvl1pPr>
          </a:lstStyle>
          <a:p>
            <a:pPr>
              <a:defRPr/>
            </a:pPr>
            <a:endParaRPr lang="en-US" altLang="ja-JP"/>
          </a:p>
        </p:txBody>
      </p:sp>
      <p:sp>
        <p:nvSpPr>
          <p:cNvPr id="15363" name="Rectangle 3"/>
          <p:cNvSpPr>
            <a:spLocks noGrp="1" noChangeArrowheads="1"/>
          </p:cNvSpPr>
          <p:nvPr>
            <p:ph type="dt" idx="1"/>
          </p:nvPr>
        </p:nvSpPr>
        <p:spPr bwMode="auto">
          <a:xfrm>
            <a:off x="4022331" y="1"/>
            <a:ext cx="3075304" cy="511978"/>
          </a:xfrm>
          <a:prstGeom prst="rect">
            <a:avLst/>
          </a:prstGeom>
          <a:noFill/>
          <a:ln w="9525">
            <a:noFill/>
            <a:miter lim="800000"/>
            <a:headEnd/>
            <a:tailEnd/>
          </a:ln>
        </p:spPr>
        <p:txBody>
          <a:bodyPr vert="horz" wrap="square" lIns="94423" tIns="47213" rIns="94423" bIns="47213" numCol="1" anchor="t" anchorCtr="0" compatLnSpc="1">
            <a:prstTxWarp prst="textNoShape">
              <a:avLst/>
            </a:prstTxWarp>
          </a:bodyPr>
          <a:lstStyle>
            <a:lvl1pPr algn="r">
              <a:defRPr sz="1100">
                <a:solidFill>
                  <a:schemeClr val="tx1"/>
                </a:solidFill>
                <a:ea typeface="ＭＳ Ｐゴシック" pitchFamily="50" charset="-128"/>
                <a:cs typeface="+mn-cs"/>
              </a:defRPr>
            </a:lvl1pPr>
          </a:lstStyle>
          <a:p>
            <a:pPr>
              <a:defRPr/>
            </a:pPr>
            <a:endParaRPr lang="en-US" altLang="ja-JP"/>
          </a:p>
        </p:txBody>
      </p:sp>
      <p:sp>
        <p:nvSpPr>
          <p:cNvPr id="25604" name="Rectangle 4"/>
          <p:cNvSpPr>
            <a:spLocks noGrp="1" noRot="1" noChangeAspect="1" noChangeArrowheads="1" noTextEdit="1"/>
          </p:cNvSpPr>
          <p:nvPr>
            <p:ph type="sldImg" idx="2"/>
          </p:nvPr>
        </p:nvSpPr>
        <p:spPr bwMode="auto">
          <a:xfrm>
            <a:off x="996950" y="768350"/>
            <a:ext cx="5118100" cy="38385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p:cNvSpPr>
            <a:spLocks noGrp="1" noChangeArrowheads="1"/>
          </p:cNvSpPr>
          <p:nvPr>
            <p:ph type="body" sz="quarter" idx="3"/>
          </p:nvPr>
        </p:nvSpPr>
        <p:spPr bwMode="auto">
          <a:xfrm>
            <a:off x="711106" y="4859672"/>
            <a:ext cx="5677096" cy="4606152"/>
          </a:xfrm>
          <a:prstGeom prst="rect">
            <a:avLst/>
          </a:prstGeom>
          <a:noFill/>
          <a:ln w="9525">
            <a:noFill/>
            <a:miter lim="800000"/>
            <a:headEnd/>
            <a:tailEnd/>
          </a:ln>
        </p:spPr>
        <p:txBody>
          <a:bodyPr vert="horz" wrap="square" lIns="94423" tIns="47213" rIns="94423" bIns="47213"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15366" name="Rectangle 6"/>
          <p:cNvSpPr>
            <a:spLocks noGrp="1" noChangeArrowheads="1"/>
          </p:cNvSpPr>
          <p:nvPr>
            <p:ph type="ftr" sz="quarter" idx="4"/>
          </p:nvPr>
        </p:nvSpPr>
        <p:spPr bwMode="auto">
          <a:xfrm>
            <a:off x="4" y="9722644"/>
            <a:ext cx="3076977" cy="510331"/>
          </a:xfrm>
          <a:prstGeom prst="rect">
            <a:avLst/>
          </a:prstGeom>
          <a:noFill/>
          <a:ln w="9525">
            <a:noFill/>
            <a:miter lim="800000"/>
            <a:headEnd/>
            <a:tailEnd/>
          </a:ln>
        </p:spPr>
        <p:txBody>
          <a:bodyPr vert="horz" wrap="square" lIns="94423" tIns="47213" rIns="94423" bIns="47213" numCol="1" anchor="b" anchorCtr="0" compatLnSpc="1">
            <a:prstTxWarp prst="textNoShape">
              <a:avLst/>
            </a:prstTxWarp>
          </a:bodyPr>
          <a:lstStyle>
            <a:lvl1pPr>
              <a:defRPr sz="1100">
                <a:solidFill>
                  <a:schemeClr val="tx1"/>
                </a:solidFill>
                <a:ea typeface="ＭＳ Ｐゴシック" pitchFamily="50" charset="-128"/>
                <a:cs typeface="+mn-cs"/>
              </a:defRPr>
            </a:lvl1pPr>
          </a:lstStyle>
          <a:p>
            <a:pPr>
              <a:defRPr/>
            </a:pPr>
            <a:endParaRPr lang="en-US" altLang="ja-JP"/>
          </a:p>
        </p:txBody>
      </p:sp>
      <p:sp>
        <p:nvSpPr>
          <p:cNvPr id="15367" name="Rectangle 7"/>
          <p:cNvSpPr>
            <a:spLocks noGrp="1" noChangeArrowheads="1"/>
          </p:cNvSpPr>
          <p:nvPr>
            <p:ph type="sldNum" sz="quarter" idx="5"/>
          </p:nvPr>
        </p:nvSpPr>
        <p:spPr bwMode="auto">
          <a:xfrm>
            <a:off x="4022331" y="9722644"/>
            <a:ext cx="3075304" cy="510331"/>
          </a:xfrm>
          <a:prstGeom prst="rect">
            <a:avLst/>
          </a:prstGeom>
          <a:noFill/>
          <a:ln w="9525">
            <a:noFill/>
            <a:miter lim="800000"/>
            <a:headEnd/>
            <a:tailEnd/>
          </a:ln>
        </p:spPr>
        <p:txBody>
          <a:bodyPr vert="horz" wrap="square" lIns="94423" tIns="47213" rIns="94423" bIns="47213" numCol="1" anchor="b" anchorCtr="0" compatLnSpc="1">
            <a:prstTxWarp prst="textNoShape">
              <a:avLst/>
            </a:prstTxWarp>
          </a:bodyPr>
          <a:lstStyle>
            <a:lvl1pPr algn="r">
              <a:defRPr sz="1100">
                <a:solidFill>
                  <a:schemeClr val="tx1"/>
                </a:solidFill>
                <a:ea typeface="ＭＳ Ｐゴシック" charset="-128"/>
              </a:defRPr>
            </a:lvl1pPr>
          </a:lstStyle>
          <a:p>
            <a:pPr>
              <a:defRPr/>
            </a:pPr>
            <a:fld id="{6793C1D2-3734-498C-B336-BB45E1409FE0}" type="slidenum">
              <a:rPr lang="en-US" altLang="ja-JP"/>
              <a:pPr>
                <a:defRPr/>
              </a:pPr>
              <a:t>‹#›</a:t>
            </a:fld>
            <a:endParaRPr lang="en-US" altLang="ja-JP"/>
          </a:p>
        </p:txBody>
      </p:sp>
    </p:spTree>
    <p:extLst>
      <p:ext uri="{BB962C8B-B14F-4D97-AF65-F5344CB8AC3E}">
        <p14:creationId xmlns:p14="http://schemas.microsoft.com/office/powerpoint/2010/main" val="5698533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ＭＳ Ｐ明朝" charset="-128"/>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ＭＳ Ｐ明朝" charset="-128"/>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ＭＳ Ｐ明朝" charset="-128"/>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ＭＳ Ｐ明朝" charset="-128"/>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ＭＳ Ｐ明朝" charset="-128"/>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6793C1D2-3734-498C-B336-BB45E1409FE0}" type="slidenum">
              <a:rPr lang="en-US" altLang="ja-JP" smtClean="0"/>
              <a:pPr>
                <a:defRPr/>
              </a:pPr>
              <a:t>1</a:t>
            </a:fld>
            <a:endParaRPr lang="en-US" altLang="ja-JP"/>
          </a:p>
        </p:txBody>
      </p:sp>
    </p:spTree>
    <p:extLst>
      <p:ext uri="{BB962C8B-B14F-4D97-AF65-F5344CB8AC3E}">
        <p14:creationId xmlns:p14="http://schemas.microsoft.com/office/powerpoint/2010/main" val="39808749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法人税率</a:t>
            </a:r>
            <a:r>
              <a:rPr kumimoji="1" lang="en-US" altLang="ja-JP" dirty="0"/>
              <a:t>34</a:t>
            </a:r>
            <a:r>
              <a:rPr kumimoji="1" lang="ja-JP" altLang="en-US" dirty="0"/>
              <a:t>％（残存率</a:t>
            </a:r>
            <a:r>
              <a:rPr kumimoji="1" lang="en-US" altLang="ja-JP" dirty="0"/>
              <a:t>66</a:t>
            </a:r>
            <a:r>
              <a:rPr kumimoji="1" lang="ja-JP" altLang="en-US" dirty="0"/>
              <a:t>％）→所得税率</a:t>
            </a:r>
            <a:r>
              <a:rPr kumimoji="1" lang="en-US" altLang="ja-JP" dirty="0"/>
              <a:t>50</a:t>
            </a:r>
            <a:r>
              <a:rPr kumimoji="1" lang="ja-JP" altLang="en-US" dirty="0"/>
              <a:t>％→相続税率</a:t>
            </a:r>
            <a:r>
              <a:rPr kumimoji="1" lang="en-US" altLang="ja-JP" dirty="0"/>
              <a:t>50</a:t>
            </a:r>
            <a:r>
              <a:rPr kumimoji="1" lang="ja-JP" altLang="en-US" dirty="0"/>
              <a:t>％⇒残存率</a:t>
            </a:r>
            <a:r>
              <a:rPr kumimoji="1" lang="en-US" altLang="ja-JP" dirty="0"/>
              <a:t>16.5</a:t>
            </a:r>
            <a:r>
              <a:rPr kumimoji="1" lang="ja-JP" altLang="en-US" dirty="0"/>
              <a:t>％</a:t>
            </a:r>
            <a:endParaRPr kumimoji="1" lang="en-US" altLang="ja-JP" dirty="0"/>
          </a:p>
          <a:p>
            <a:r>
              <a:rPr kumimoji="1" lang="ja-JP" altLang="en-US" dirty="0"/>
              <a:t>残存率</a:t>
            </a:r>
            <a:r>
              <a:rPr kumimoji="1" lang="en-US" altLang="ja-JP" dirty="0"/>
              <a:t>×</a:t>
            </a:r>
            <a:r>
              <a:rPr kumimoji="1" lang="ja-JP" altLang="en-US" dirty="0"/>
              <a:t>相続</a:t>
            </a:r>
            <a:r>
              <a:rPr kumimoji="1" lang="en-US" altLang="ja-JP" dirty="0"/>
              <a:t>3</a:t>
            </a:r>
            <a:r>
              <a:rPr kumimoji="1" lang="ja-JP" altLang="en-US" dirty="0"/>
              <a:t>回＝</a:t>
            </a:r>
            <a:r>
              <a:rPr kumimoji="1" lang="en-US" altLang="ja-JP" dirty="0"/>
              <a:t>2.0625</a:t>
            </a:r>
            <a:r>
              <a:rPr kumimoji="1" lang="ja-JP" altLang="en-US" dirty="0"/>
              <a:t>％</a:t>
            </a:r>
            <a:endParaRPr kumimoji="1" lang="en-US" altLang="ja-JP" dirty="0"/>
          </a:p>
          <a:p>
            <a:r>
              <a:rPr kumimoji="1" lang="ja-JP" altLang="en-US" dirty="0"/>
              <a:t>「</a:t>
            </a:r>
            <a:r>
              <a:rPr kumimoji="1" lang="en-US" altLang="ja-JP" dirty="0"/>
              <a:t>3</a:t>
            </a:r>
            <a:r>
              <a:rPr kumimoji="1" lang="ja-JP" altLang="en-US" dirty="0"/>
              <a:t>代続くと財を失う」</a:t>
            </a:r>
            <a:endParaRPr kumimoji="1" lang="en-US" altLang="ja-JP" dirty="0"/>
          </a:p>
          <a:p>
            <a:endParaRPr lang="en-US" altLang="ja-JP" dirty="0"/>
          </a:p>
          <a:p>
            <a:r>
              <a:rPr kumimoji="1" lang="ja-JP" altLang="en-US" dirty="0"/>
              <a:t>賢く守る知恵が必要</a:t>
            </a:r>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793C1D2-3734-498C-B336-BB45E1409FE0}" type="slidenum">
              <a:rPr lang="en-US" altLang="ja-JP" smtClean="0"/>
              <a:pPr>
                <a:defRPr/>
              </a:pPr>
              <a:t>49</a:t>
            </a:fld>
            <a:endParaRPr lang="en-US" altLang="ja-JP"/>
          </a:p>
        </p:txBody>
      </p:sp>
    </p:spTree>
    <p:extLst>
      <p:ext uri="{BB962C8B-B14F-4D97-AF65-F5344CB8AC3E}">
        <p14:creationId xmlns:p14="http://schemas.microsoft.com/office/powerpoint/2010/main" val="32870303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法人税の方が税率が低い</a:t>
            </a:r>
            <a:endParaRPr kumimoji="1" lang="en-US" altLang="ja-JP" dirty="0"/>
          </a:p>
          <a:p>
            <a:r>
              <a:rPr kumimoji="1" lang="ja-JP" altLang="en-US"/>
              <a:t>→だから役員報酬を減らして法人に利益を残す</a:t>
            </a:r>
            <a:endParaRPr kumimoji="1" lang="en-US" altLang="ja-JP" dirty="0"/>
          </a:p>
          <a:p>
            <a:r>
              <a:rPr kumimoji="1" lang="ja-JP" altLang="en-US"/>
              <a:t>→そうすると二重課税になる（退職所得で引き出しても半分になる）</a:t>
            </a:r>
            <a:endParaRPr kumimoji="1" lang="en-US" altLang="ja-JP" dirty="0"/>
          </a:p>
          <a:p>
            <a:r>
              <a:rPr kumimoji="1" lang="ja-JP" altLang="en-US"/>
              <a:t>→であれば、「いますぐ貰って所得税の節税対策に充てた方が良い」</a:t>
            </a:r>
          </a:p>
        </p:txBody>
      </p:sp>
      <p:sp>
        <p:nvSpPr>
          <p:cNvPr id="4" name="スライド番号プレースホルダー 3"/>
          <p:cNvSpPr>
            <a:spLocks noGrp="1"/>
          </p:cNvSpPr>
          <p:nvPr>
            <p:ph type="sldNum" sz="quarter" idx="5"/>
          </p:nvPr>
        </p:nvSpPr>
        <p:spPr/>
        <p:txBody>
          <a:bodyPr/>
          <a:lstStyle/>
          <a:p>
            <a:pPr>
              <a:defRPr/>
            </a:pPr>
            <a:fld id="{6793C1D2-3734-498C-B336-BB45E1409FE0}" type="slidenum">
              <a:rPr lang="en-US" altLang="ja-JP" smtClean="0"/>
              <a:pPr>
                <a:defRPr/>
              </a:pPr>
              <a:t>52</a:t>
            </a:fld>
            <a:endParaRPr lang="en-US" altLang="ja-JP"/>
          </a:p>
        </p:txBody>
      </p:sp>
    </p:spTree>
    <p:extLst>
      <p:ext uri="{BB962C8B-B14F-4D97-AF65-F5344CB8AC3E}">
        <p14:creationId xmlns:p14="http://schemas.microsoft.com/office/powerpoint/2010/main" val="31890139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793C1D2-3734-498C-B336-BB45E1409FE0}" type="slidenum">
              <a:rPr lang="en-US" altLang="ja-JP" smtClean="0"/>
              <a:pPr>
                <a:defRPr/>
              </a:pPr>
              <a:t>56</a:t>
            </a:fld>
            <a:endParaRPr lang="en-US" altLang="ja-JP"/>
          </a:p>
        </p:txBody>
      </p:sp>
    </p:spTree>
    <p:extLst>
      <p:ext uri="{BB962C8B-B14F-4D97-AF65-F5344CB8AC3E}">
        <p14:creationId xmlns:p14="http://schemas.microsoft.com/office/powerpoint/2010/main" val="21452432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pPr>
              <a:defRPr/>
            </a:pPr>
            <a:fld id="{6793C1D2-3734-498C-B336-BB45E1409FE0}" type="slidenum">
              <a:rPr lang="en-US" altLang="ja-JP" smtClean="0"/>
              <a:pPr>
                <a:defRPr/>
              </a:pPr>
              <a:t>61</a:t>
            </a:fld>
            <a:endParaRPr lang="en-US" altLang="ja-JP"/>
          </a:p>
        </p:txBody>
      </p:sp>
    </p:spTree>
    <p:extLst>
      <p:ext uri="{BB962C8B-B14F-4D97-AF65-F5344CB8AC3E}">
        <p14:creationId xmlns:p14="http://schemas.microsoft.com/office/powerpoint/2010/main" val="36695211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793C1D2-3734-498C-B336-BB45E1409FE0}" type="slidenum">
              <a:rPr lang="en-US" altLang="ja-JP" smtClean="0"/>
              <a:pPr>
                <a:defRPr/>
              </a:pPr>
              <a:t>72</a:t>
            </a:fld>
            <a:endParaRPr lang="en-US" altLang="ja-JP"/>
          </a:p>
        </p:txBody>
      </p:sp>
    </p:spTree>
    <p:extLst>
      <p:ext uri="{BB962C8B-B14F-4D97-AF65-F5344CB8AC3E}">
        <p14:creationId xmlns:p14="http://schemas.microsoft.com/office/powerpoint/2010/main" val="5589187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a:t>法人税の方が税率が低い</a:t>
            </a:r>
            <a:endParaRPr kumimoji="1" lang="en-US" altLang="ja-JP" dirty="0"/>
          </a:p>
          <a:p>
            <a:r>
              <a:rPr kumimoji="1" lang="ja-JP" altLang="en-US"/>
              <a:t>→だから役員報酬を減らして法人に利益を残す</a:t>
            </a:r>
            <a:endParaRPr kumimoji="1" lang="en-US" altLang="ja-JP" dirty="0"/>
          </a:p>
          <a:p>
            <a:r>
              <a:rPr kumimoji="1" lang="ja-JP" altLang="en-US"/>
              <a:t>→そうすると二重課税になる（退職所得で引き出しても半分になる）</a:t>
            </a:r>
            <a:endParaRPr kumimoji="1" lang="en-US" altLang="ja-JP" dirty="0"/>
          </a:p>
          <a:p>
            <a:r>
              <a:rPr kumimoji="1" lang="ja-JP" altLang="en-US"/>
              <a:t>→であれば、「いますぐ貰って所得税の節税対策に充てた方が良い」</a:t>
            </a:r>
          </a:p>
        </p:txBody>
      </p:sp>
      <p:sp>
        <p:nvSpPr>
          <p:cNvPr id="4" name="スライド番号プレースホルダー 3"/>
          <p:cNvSpPr>
            <a:spLocks noGrp="1"/>
          </p:cNvSpPr>
          <p:nvPr>
            <p:ph type="sldNum" sz="quarter" idx="5"/>
          </p:nvPr>
        </p:nvSpPr>
        <p:spPr/>
        <p:txBody>
          <a:bodyPr/>
          <a:lstStyle/>
          <a:p>
            <a:pPr>
              <a:defRPr/>
            </a:pPr>
            <a:fld id="{6793C1D2-3734-498C-B336-BB45E1409FE0}" type="slidenum">
              <a:rPr lang="en-US" altLang="ja-JP" smtClean="0"/>
              <a:pPr>
                <a:defRPr/>
              </a:pPr>
              <a:t>73</a:t>
            </a:fld>
            <a:endParaRPr lang="en-US" altLang="ja-JP"/>
          </a:p>
        </p:txBody>
      </p:sp>
    </p:spTree>
    <p:extLst>
      <p:ext uri="{BB962C8B-B14F-4D97-AF65-F5344CB8AC3E}">
        <p14:creationId xmlns:p14="http://schemas.microsoft.com/office/powerpoint/2010/main" val="12373666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latin typeface="HGMaruGothicMPRO" panose="020F0600000000000000" pitchFamily="34" charset="-128"/>
                <a:ea typeface="HGMaruGothicMPRO" panose="020F0600000000000000" pitchFamily="34" charset="-128"/>
              </a:rPr>
              <a:t>法人税法施行令第７０条によると役員報酬として認められる金額は、</a:t>
            </a:r>
          </a:p>
          <a:p>
            <a:r>
              <a:rPr lang="ja-JP" altLang="en-US">
                <a:latin typeface="HGMaruGothicMPRO" panose="020F0600000000000000" pitchFamily="34" charset="-128"/>
                <a:ea typeface="HGMaruGothicMPRO" panose="020F0600000000000000" pitchFamily="34" charset="-128"/>
              </a:rPr>
              <a:t>〇当該役員の職務の内容</a:t>
            </a:r>
          </a:p>
          <a:p>
            <a:r>
              <a:rPr lang="ja-JP" altLang="en-US">
                <a:latin typeface="HGMaruGothicMPRO" panose="020F0600000000000000" pitchFamily="34" charset="-128"/>
                <a:ea typeface="HGMaruGothicMPRO" panose="020F0600000000000000" pitchFamily="34" charset="-128"/>
              </a:rPr>
              <a:t>〇その内国法人の収益及びその使用人に対する給与の支給の状況</a:t>
            </a:r>
          </a:p>
          <a:p>
            <a:r>
              <a:rPr lang="ja-JP" altLang="en-US">
                <a:latin typeface="HGMaruGothicMPRO" panose="020F0600000000000000" pitchFamily="34" charset="-128"/>
                <a:ea typeface="HGMaruGothicMPRO" panose="020F0600000000000000" pitchFamily="34" charset="-128"/>
              </a:rPr>
              <a:t>〇その内国法人と同種の事業を営む法人でその事業規模が類似するものの</a:t>
            </a:r>
            <a:br>
              <a:rPr lang="ja-JP" altLang="en-US">
                <a:latin typeface="HGMaruGothicMPRO" panose="020F0600000000000000" pitchFamily="34" charset="-128"/>
                <a:ea typeface="HGMaruGothicMPRO" panose="020F0600000000000000" pitchFamily="34" charset="-128"/>
              </a:rPr>
            </a:br>
            <a:r>
              <a:rPr lang="ja-JP" altLang="en-US">
                <a:latin typeface="HGMaruGothicMPRO" panose="020F0600000000000000" pitchFamily="34" charset="-128"/>
                <a:ea typeface="HGMaruGothicMPRO" panose="020F0600000000000000" pitchFamily="34" charset="-128"/>
              </a:rPr>
              <a:t>役員に対する給与の支給の状況</a:t>
            </a:r>
          </a:p>
          <a:p>
            <a:r>
              <a:rPr lang="ja-JP" altLang="en-US">
                <a:latin typeface="HGMaruGothicMPRO" panose="020F0600000000000000" pitchFamily="34" charset="-128"/>
                <a:ea typeface="HGMaruGothicMPRO" panose="020F0600000000000000" pitchFamily="34" charset="-128"/>
              </a:rPr>
              <a:t>等に照らし、当該役員の職務に対する対価として相当であると認められる金額</a:t>
            </a:r>
            <a:endParaRPr lang="en-US" altLang="ja-JP" dirty="0">
              <a:latin typeface="HGMaruGothicMPRO" panose="020F0600000000000000" pitchFamily="34" charset="-128"/>
              <a:ea typeface="HGMaruGothicMPRO" panose="020F0600000000000000" pitchFamily="34" charset="-128"/>
            </a:endParaRPr>
          </a:p>
          <a:p>
            <a:endParaRPr lang="en-US" altLang="ja-JP" sz="1700" dirty="0">
              <a:latin typeface="HGMaruGothicMPRO" panose="020F0600000000000000" pitchFamily="34" charset="-128"/>
              <a:ea typeface="HGMaruGothicMPRO" panose="020F0600000000000000" pitchFamily="34" charset="-128"/>
            </a:endParaRPr>
          </a:p>
          <a:p>
            <a:r>
              <a:rPr lang="ja-JP" altLang="en-US">
                <a:latin typeface="HGMaruGothicMPRO" panose="020F0600000000000000" pitchFamily="34" charset="-128"/>
                <a:ea typeface="HGMaruGothicMPRO" panose="020F0600000000000000" pitchFamily="34" charset="-128"/>
              </a:rPr>
              <a:t>〇名古屋地裁（平成６年６月１５日）</a:t>
            </a:r>
          </a:p>
          <a:p>
            <a:r>
              <a:rPr lang="ja-JP" altLang="en-US">
                <a:latin typeface="HGMaruGothicMPRO" panose="020F0600000000000000" pitchFamily="34" charset="-128"/>
                <a:ea typeface="HGMaruGothicMPRO" panose="020F0600000000000000" pitchFamily="34" charset="-128"/>
              </a:rPr>
              <a:t>・社長（夫）の年収：３６０万円→年１，８００万円</a:t>
            </a:r>
            <a:br>
              <a:rPr lang="ja-JP" altLang="en-US">
                <a:latin typeface="HGMaruGothicMPRO" panose="020F0600000000000000" pitchFamily="34" charset="-128"/>
                <a:ea typeface="HGMaruGothicMPRO" panose="020F0600000000000000" pitchFamily="34" charset="-128"/>
              </a:rPr>
            </a:br>
            <a:r>
              <a:rPr lang="ja-JP" altLang="en-US">
                <a:latin typeface="HGMaruGothicMPRO" panose="020F0600000000000000" pitchFamily="34" charset="-128"/>
                <a:ea typeface="HGMaruGothicMPRO" panose="020F0600000000000000" pitchFamily="34" charset="-128"/>
              </a:rPr>
              <a:t>→類似法人の平均額の２．９３倍、類似法人の最高額の２．１４倍</a:t>
            </a:r>
          </a:p>
          <a:p>
            <a:r>
              <a:rPr lang="ja-JP" altLang="en-US">
                <a:latin typeface="HGMaruGothicMPRO" panose="020F0600000000000000" pitchFamily="34" charset="-128"/>
                <a:ea typeface="HGMaruGothicMPRO" panose="020F0600000000000000" pitchFamily="34" charset="-128"/>
              </a:rPr>
              <a:t>・常勤取締役（妻）の年収：３００万円→９６０万円</a:t>
            </a:r>
            <a:br>
              <a:rPr lang="ja-JP" altLang="en-US">
                <a:latin typeface="HGMaruGothicMPRO" panose="020F0600000000000000" pitchFamily="34" charset="-128"/>
                <a:ea typeface="HGMaruGothicMPRO" panose="020F0600000000000000" pitchFamily="34" charset="-128"/>
              </a:rPr>
            </a:br>
            <a:r>
              <a:rPr lang="ja-JP" altLang="en-US">
                <a:latin typeface="HGMaruGothicMPRO" panose="020F0600000000000000" pitchFamily="34" charset="-128"/>
                <a:ea typeface="HGMaruGothicMPRO" panose="020F0600000000000000" pitchFamily="34" charset="-128"/>
              </a:rPr>
              <a:t>→類似法人の平均額の２．５６倍、最高額の１．２６倍</a:t>
            </a:r>
          </a:p>
          <a:p>
            <a:r>
              <a:rPr lang="ja-JP" altLang="en-US">
                <a:latin typeface="HGMaruGothicMPRO" panose="020F0600000000000000" pitchFamily="34" charset="-128"/>
                <a:ea typeface="HGMaruGothicMPRO" panose="020F0600000000000000" pitchFamily="34" charset="-128"/>
              </a:rPr>
              <a:t>・使用人給料：前年比１．１６倍、賞与：前年比１．６４倍</a:t>
            </a:r>
          </a:p>
          <a:p>
            <a:r>
              <a:rPr lang="ja-JP" altLang="en-US">
                <a:latin typeface="HGMaruGothicMPRO" panose="020F0600000000000000" pitchFamily="34" charset="-128"/>
                <a:ea typeface="HGMaruGothicMPRO" panose="020F0600000000000000" pitchFamily="34" charset="-128"/>
              </a:rPr>
              <a:t>・売上高１．４３倍、売上総利益２．２５倍 → １．５倍が相当と判断</a:t>
            </a:r>
          </a:p>
          <a:p>
            <a:r>
              <a:rPr lang="ja-JP" altLang="en-US">
                <a:latin typeface="HGMaruGothicMPRO" panose="020F0600000000000000" pitchFamily="34" charset="-128"/>
                <a:ea typeface="HGMaruGothicMPRO" panose="020F0600000000000000" pitchFamily="34" charset="-128"/>
              </a:rPr>
              <a:t>・１．５倍ベース：社長５４０万円、取締役４５０万円</a:t>
            </a:r>
          </a:p>
          <a:p>
            <a:r>
              <a:rPr lang="ja-JP" altLang="en-US">
                <a:latin typeface="HGMaruGothicMPRO" panose="020F0600000000000000" pitchFamily="34" charset="-128"/>
                <a:ea typeface="HGMaruGothicMPRO" panose="020F0600000000000000" pitchFamily="34" charset="-128"/>
              </a:rPr>
              <a:t>・類似法人の平均額：社長６２０万円、取締役３８０万円</a:t>
            </a:r>
          </a:p>
          <a:p>
            <a:r>
              <a:rPr lang="ja-JP" altLang="en-US">
                <a:latin typeface="HGMaruGothicMPRO" panose="020F0600000000000000" pitchFamily="34" charset="-128"/>
                <a:ea typeface="HGMaruGothicMPRO" panose="020F0600000000000000" pitchFamily="34" charset="-128"/>
              </a:rPr>
              <a:t>・上記をまとめた結果：社長６２０万円、取締役４５０万円</a:t>
            </a:r>
          </a:p>
          <a:p>
            <a:endParaRPr kumimoji="1" lang="ja-JP" altLang="en-US"/>
          </a:p>
        </p:txBody>
      </p:sp>
      <p:sp>
        <p:nvSpPr>
          <p:cNvPr id="4" name="スライド番号プレースホルダー 3"/>
          <p:cNvSpPr>
            <a:spLocks noGrp="1"/>
          </p:cNvSpPr>
          <p:nvPr>
            <p:ph type="sldNum" sz="quarter" idx="5"/>
          </p:nvPr>
        </p:nvSpPr>
        <p:spPr/>
        <p:txBody>
          <a:bodyPr/>
          <a:lstStyle/>
          <a:p>
            <a:pPr>
              <a:defRPr/>
            </a:pPr>
            <a:fld id="{6793C1D2-3734-498C-B336-BB45E1409FE0}" type="slidenum">
              <a:rPr lang="en-US" altLang="ja-JP" smtClean="0"/>
              <a:pPr>
                <a:defRPr/>
              </a:pPr>
              <a:t>74</a:t>
            </a:fld>
            <a:endParaRPr lang="en-US" altLang="ja-JP"/>
          </a:p>
        </p:txBody>
      </p:sp>
    </p:spTree>
    <p:extLst>
      <p:ext uri="{BB962C8B-B14F-4D97-AF65-F5344CB8AC3E}">
        <p14:creationId xmlns:p14="http://schemas.microsoft.com/office/powerpoint/2010/main" val="23134387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latin typeface="HGMaruGothicMPRO" panose="020F0600000000000000" pitchFamily="34" charset="-128"/>
                <a:ea typeface="HGMaruGothicMPRO" panose="020F0600000000000000" pitchFamily="34" charset="-128"/>
              </a:rPr>
              <a:t>法人税法施行令第７０条によると役員報酬として認められる金額は、</a:t>
            </a:r>
          </a:p>
          <a:p>
            <a:r>
              <a:rPr lang="ja-JP" altLang="en-US">
                <a:latin typeface="HGMaruGothicMPRO" panose="020F0600000000000000" pitchFamily="34" charset="-128"/>
                <a:ea typeface="HGMaruGothicMPRO" panose="020F0600000000000000" pitchFamily="34" charset="-128"/>
              </a:rPr>
              <a:t>〇当該役員の職務の内容</a:t>
            </a:r>
          </a:p>
          <a:p>
            <a:r>
              <a:rPr lang="ja-JP" altLang="en-US">
                <a:latin typeface="HGMaruGothicMPRO" panose="020F0600000000000000" pitchFamily="34" charset="-128"/>
                <a:ea typeface="HGMaruGothicMPRO" panose="020F0600000000000000" pitchFamily="34" charset="-128"/>
              </a:rPr>
              <a:t>〇その内国法人の収益及びその使用人に対する給与の支給の状況</a:t>
            </a:r>
          </a:p>
          <a:p>
            <a:r>
              <a:rPr lang="ja-JP" altLang="en-US">
                <a:latin typeface="HGMaruGothicMPRO" panose="020F0600000000000000" pitchFamily="34" charset="-128"/>
                <a:ea typeface="HGMaruGothicMPRO" panose="020F0600000000000000" pitchFamily="34" charset="-128"/>
              </a:rPr>
              <a:t>〇その内国法人と同種の事業を営む法人でその事業規模が類似するものの</a:t>
            </a:r>
            <a:br>
              <a:rPr lang="ja-JP" altLang="en-US">
                <a:latin typeface="HGMaruGothicMPRO" panose="020F0600000000000000" pitchFamily="34" charset="-128"/>
                <a:ea typeface="HGMaruGothicMPRO" panose="020F0600000000000000" pitchFamily="34" charset="-128"/>
              </a:rPr>
            </a:br>
            <a:r>
              <a:rPr lang="ja-JP" altLang="en-US">
                <a:latin typeface="HGMaruGothicMPRO" panose="020F0600000000000000" pitchFamily="34" charset="-128"/>
                <a:ea typeface="HGMaruGothicMPRO" panose="020F0600000000000000" pitchFamily="34" charset="-128"/>
              </a:rPr>
              <a:t>役員に対する給与の支給の状況</a:t>
            </a:r>
          </a:p>
          <a:p>
            <a:r>
              <a:rPr lang="ja-JP" altLang="en-US">
                <a:latin typeface="HGMaruGothicMPRO" panose="020F0600000000000000" pitchFamily="34" charset="-128"/>
                <a:ea typeface="HGMaruGothicMPRO" panose="020F0600000000000000" pitchFamily="34" charset="-128"/>
              </a:rPr>
              <a:t>等に照らし、当該役員の職務に対する対価として相当であると認められる金額</a:t>
            </a:r>
            <a:endParaRPr lang="en-US" altLang="ja-JP" dirty="0">
              <a:latin typeface="HGMaruGothicMPRO" panose="020F0600000000000000" pitchFamily="34" charset="-128"/>
              <a:ea typeface="HGMaruGothicMPRO" panose="020F0600000000000000" pitchFamily="34" charset="-128"/>
            </a:endParaRPr>
          </a:p>
          <a:p>
            <a:endParaRPr lang="en-US" altLang="ja-JP" sz="1700" dirty="0">
              <a:latin typeface="HGMaruGothicMPRO" panose="020F0600000000000000" pitchFamily="34" charset="-128"/>
              <a:ea typeface="HGMaruGothicMPRO" panose="020F0600000000000000" pitchFamily="34" charset="-128"/>
            </a:endParaRPr>
          </a:p>
          <a:p>
            <a:r>
              <a:rPr lang="ja-JP" altLang="en-US">
                <a:latin typeface="HGMaruGothicMPRO" panose="020F0600000000000000" pitchFamily="34" charset="-128"/>
                <a:ea typeface="HGMaruGothicMPRO" panose="020F0600000000000000" pitchFamily="34" charset="-128"/>
              </a:rPr>
              <a:t>〇名古屋地裁（平成６年６月１５日）</a:t>
            </a:r>
          </a:p>
          <a:p>
            <a:r>
              <a:rPr lang="ja-JP" altLang="en-US">
                <a:latin typeface="HGMaruGothicMPRO" panose="020F0600000000000000" pitchFamily="34" charset="-128"/>
                <a:ea typeface="HGMaruGothicMPRO" panose="020F0600000000000000" pitchFamily="34" charset="-128"/>
              </a:rPr>
              <a:t>・社長（夫）の年収：３６０万円→年１，８００万円</a:t>
            </a:r>
            <a:br>
              <a:rPr lang="ja-JP" altLang="en-US">
                <a:latin typeface="HGMaruGothicMPRO" panose="020F0600000000000000" pitchFamily="34" charset="-128"/>
                <a:ea typeface="HGMaruGothicMPRO" panose="020F0600000000000000" pitchFamily="34" charset="-128"/>
              </a:rPr>
            </a:br>
            <a:r>
              <a:rPr lang="ja-JP" altLang="en-US">
                <a:latin typeface="HGMaruGothicMPRO" panose="020F0600000000000000" pitchFamily="34" charset="-128"/>
                <a:ea typeface="HGMaruGothicMPRO" panose="020F0600000000000000" pitchFamily="34" charset="-128"/>
              </a:rPr>
              <a:t>→類似法人の平均額の２．９３倍、類似法人の最高額の２．１４倍</a:t>
            </a:r>
          </a:p>
          <a:p>
            <a:r>
              <a:rPr lang="ja-JP" altLang="en-US">
                <a:latin typeface="HGMaruGothicMPRO" panose="020F0600000000000000" pitchFamily="34" charset="-128"/>
                <a:ea typeface="HGMaruGothicMPRO" panose="020F0600000000000000" pitchFamily="34" charset="-128"/>
              </a:rPr>
              <a:t>・常勤取締役（妻）の年収：３００万円→９６０万円</a:t>
            </a:r>
            <a:br>
              <a:rPr lang="ja-JP" altLang="en-US">
                <a:latin typeface="HGMaruGothicMPRO" panose="020F0600000000000000" pitchFamily="34" charset="-128"/>
                <a:ea typeface="HGMaruGothicMPRO" panose="020F0600000000000000" pitchFamily="34" charset="-128"/>
              </a:rPr>
            </a:br>
            <a:r>
              <a:rPr lang="ja-JP" altLang="en-US">
                <a:latin typeface="HGMaruGothicMPRO" panose="020F0600000000000000" pitchFamily="34" charset="-128"/>
                <a:ea typeface="HGMaruGothicMPRO" panose="020F0600000000000000" pitchFamily="34" charset="-128"/>
              </a:rPr>
              <a:t>→類似法人の平均額の２．５６倍、最高額の１．２６倍</a:t>
            </a:r>
          </a:p>
          <a:p>
            <a:r>
              <a:rPr lang="ja-JP" altLang="en-US">
                <a:latin typeface="HGMaruGothicMPRO" panose="020F0600000000000000" pitchFamily="34" charset="-128"/>
                <a:ea typeface="HGMaruGothicMPRO" panose="020F0600000000000000" pitchFamily="34" charset="-128"/>
              </a:rPr>
              <a:t>・使用人給料：前年比１．１６倍、賞与：前年比１．６４倍</a:t>
            </a:r>
          </a:p>
          <a:p>
            <a:r>
              <a:rPr lang="ja-JP" altLang="en-US">
                <a:latin typeface="HGMaruGothicMPRO" panose="020F0600000000000000" pitchFamily="34" charset="-128"/>
                <a:ea typeface="HGMaruGothicMPRO" panose="020F0600000000000000" pitchFamily="34" charset="-128"/>
              </a:rPr>
              <a:t>・売上高１．４３倍、売上総利益２．２５倍 → １．５倍が相当と判断</a:t>
            </a:r>
          </a:p>
          <a:p>
            <a:r>
              <a:rPr lang="ja-JP" altLang="en-US">
                <a:latin typeface="HGMaruGothicMPRO" panose="020F0600000000000000" pitchFamily="34" charset="-128"/>
                <a:ea typeface="HGMaruGothicMPRO" panose="020F0600000000000000" pitchFamily="34" charset="-128"/>
              </a:rPr>
              <a:t>・１．５倍ベース：社長５４０万円、取締役４５０万円</a:t>
            </a:r>
          </a:p>
          <a:p>
            <a:r>
              <a:rPr lang="ja-JP" altLang="en-US">
                <a:latin typeface="HGMaruGothicMPRO" panose="020F0600000000000000" pitchFamily="34" charset="-128"/>
                <a:ea typeface="HGMaruGothicMPRO" panose="020F0600000000000000" pitchFamily="34" charset="-128"/>
              </a:rPr>
              <a:t>・類似法人の平均額：社長６２０万円、取締役３８０万円</a:t>
            </a:r>
          </a:p>
          <a:p>
            <a:r>
              <a:rPr lang="ja-JP" altLang="en-US">
                <a:latin typeface="HGMaruGothicMPRO" panose="020F0600000000000000" pitchFamily="34" charset="-128"/>
                <a:ea typeface="HGMaruGothicMPRO" panose="020F0600000000000000" pitchFamily="34" charset="-128"/>
              </a:rPr>
              <a:t>・上記をまとめた結果：社長６２０万円、取締役４５０万円</a:t>
            </a:r>
          </a:p>
          <a:p>
            <a:endParaRPr kumimoji="1" lang="ja-JP" altLang="en-US"/>
          </a:p>
        </p:txBody>
      </p:sp>
      <p:sp>
        <p:nvSpPr>
          <p:cNvPr id="4" name="スライド番号プレースホルダー 3"/>
          <p:cNvSpPr>
            <a:spLocks noGrp="1"/>
          </p:cNvSpPr>
          <p:nvPr>
            <p:ph type="sldNum" sz="quarter" idx="5"/>
          </p:nvPr>
        </p:nvSpPr>
        <p:spPr/>
        <p:txBody>
          <a:bodyPr/>
          <a:lstStyle/>
          <a:p>
            <a:pPr>
              <a:defRPr/>
            </a:pPr>
            <a:fld id="{6793C1D2-3734-498C-B336-BB45E1409FE0}" type="slidenum">
              <a:rPr lang="en-US" altLang="ja-JP" smtClean="0"/>
              <a:pPr>
                <a:defRPr/>
              </a:pPr>
              <a:t>75</a:t>
            </a:fld>
            <a:endParaRPr lang="en-US" altLang="ja-JP"/>
          </a:p>
        </p:txBody>
      </p:sp>
    </p:spTree>
    <p:extLst>
      <p:ext uri="{BB962C8B-B14F-4D97-AF65-F5344CB8AC3E}">
        <p14:creationId xmlns:p14="http://schemas.microsoft.com/office/powerpoint/2010/main" val="40015543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93C1D2-3734-498C-B336-BB45E1409FE0}" type="slidenum">
              <a:rPr lang="en-US" altLang="ja-JP" smtClean="0"/>
              <a:pPr>
                <a:defRPr/>
              </a:pPr>
              <a:t>76</a:t>
            </a:fld>
            <a:endParaRPr lang="en-US" altLang="ja-JP"/>
          </a:p>
        </p:txBody>
      </p:sp>
    </p:spTree>
    <p:extLst>
      <p:ext uri="{BB962C8B-B14F-4D97-AF65-F5344CB8AC3E}">
        <p14:creationId xmlns:p14="http://schemas.microsoft.com/office/powerpoint/2010/main" val="16414645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93C1D2-3734-498C-B336-BB45E1409FE0}" type="slidenum">
              <a:rPr lang="en-US" altLang="ja-JP" smtClean="0"/>
              <a:pPr>
                <a:defRPr/>
              </a:pPr>
              <a:t>77</a:t>
            </a:fld>
            <a:endParaRPr lang="en-US" altLang="ja-JP"/>
          </a:p>
        </p:txBody>
      </p:sp>
    </p:spTree>
    <p:extLst>
      <p:ext uri="{BB962C8B-B14F-4D97-AF65-F5344CB8AC3E}">
        <p14:creationId xmlns:p14="http://schemas.microsoft.com/office/powerpoint/2010/main" val="16414645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rgbClr val="000000"/>
                </a:solidFill>
                <a:latin typeface="Arial" charset="0"/>
                <a:ea typeface="HG創英角ｺﾞｼｯｸUB" pitchFamily="49" charset="-128"/>
              </a:defRPr>
            </a:lvl1pPr>
            <a:lvl2pPr marL="775061" indent="-298103" eaLnBrk="0" hangingPunct="0">
              <a:defRPr kumimoji="1">
                <a:solidFill>
                  <a:srgbClr val="000000"/>
                </a:solidFill>
                <a:latin typeface="Arial" charset="0"/>
                <a:ea typeface="HG創英角ｺﾞｼｯｸUB" pitchFamily="49" charset="-128"/>
              </a:defRPr>
            </a:lvl2pPr>
            <a:lvl3pPr marL="1192401" indent="-238482" eaLnBrk="0" hangingPunct="0">
              <a:defRPr kumimoji="1">
                <a:solidFill>
                  <a:srgbClr val="000000"/>
                </a:solidFill>
                <a:latin typeface="Arial" charset="0"/>
                <a:ea typeface="HG創英角ｺﾞｼｯｸUB" pitchFamily="49" charset="-128"/>
              </a:defRPr>
            </a:lvl3pPr>
            <a:lvl4pPr marL="1669363" indent="-238482" eaLnBrk="0" hangingPunct="0">
              <a:defRPr kumimoji="1">
                <a:solidFill>
                  <a:srgbClr val="000000"/>
                </a:solidFill>
                <a:latin typeface="Arial" charset="0"/>
                <a:ea typeface="HG創英角ｺﾞｼｯｸUB" pitchFamily="49" charset="-128"/>
              </a:defRPr>
            </a:lvl4pPr>
            <a:lvl5pPr marL="2146323" indent="-238482" eaLnBrk="0" hangingPunct="0">
              <a:defRPr kumimoji="1">
                <a:solidFill>
                  <a:srgbClr val="000000"/>
                </a:solidFill>
                <a:latin typeface="Arial" charset="0"/>
                <a:ea typeface="HG創英角ｺﾞｼｯｸUB" pitchFamily="49" charset="-128"/>
              </a:defRPr>
            </a:lvl5pPr>
            <a:lvl6pPr marL="2623284" indent="-238482" eaLnBrk="0" fontAlgn="base" hangingPunct="0">
              <a:spcBef>
                <a:spcPct val="0"/>
              </a:spcBef>
              <a:spcAft>
                <a:spcPct val="0"/>
              </a:spcAft>
              <a:defRPr kumimoji="1">
                <a:solidFill>
                  <a:srgbClr val="000000"/>
                </a:solidFill>
                <a:latin typeface="Arial" charset="0"/>
                <a:ea typeface="HG創英角ｺﾞｼｯｸUB" pitchFamily="49" charset="-128"/>
              </a:defRPr>
            </a:lvl6pPr>
            <a:lvl7pPr marL="3100246" indent="-238482" eaLnBrk="0" fontAlgn="base" hangingPunct="0">
              <a:spcBef>
                <a:spcPct val="0"/>
              </a:spcBef>
              <a:spcAft>
                <a:spcPct val="0"/>
              </a:spcAft>
              <a:defRPr kumimoji="1">
                <a:solidFill>
                  <a:srgbClr val="000000"/>
                </a:solidFill>
                <a:latin typeface="Arial" charset="0"/>
                <a:ea typeface="HG創英角ｺﾞｼｯｸUB" pitchFamily="49" charset="-128"/>
              </a:defRPr>
            </a:lvl7pPr>
            <a:lvl8pPr marL="3577207" indent="-238482" eaLnBrk="0" fontAlgn="base" hangingPunct="0">
              <a:spcBef>
                <a:spcPct val="0"/>
              </a:spcBef>
              <a:spcAft>
                <a:spcPct val="0"/>
              </a:spcAft>
              <a:defRPr kumimoji="1">
                <a:solidFill>
                  <a:srgbClr val="000000"/>
                </a:solidFill>
                <a:latin typeface="Arial" charset="0"/>
                <a:ea typeface="HG創英角ｺﾞｼｯｸUB" pitchFamily="49" charset="-128"/>
              </a:defRPr>
            </a:lvl8pPr>
            <a:lvl9pPr marL="4054167" indent="-238482" eaLnBrk="0" fontAlgn="base" hangingPunct="0">
              <a:spcBef>
                <a:spcPct val="0"/>
              </a:spcBef>
              <a:spcAft>
                <a:spcPct val="0"/>
              </a:spcAft>
              <a:defRPr kumimoji="1">
                <a:solidFill>
                  <a:srgbClr val="000000"/>
                </a:solidFill>
                <a:latin typeface="Arial" charset="0"/>
                <a:ea typeface="HG創英角ｺﾞｼｯｸUB" pitchFamily="49" charset="-128"/>
              </a:defRPr>
            </a:lvl9pPr>
          </a:lstStyle>
          <a:p>
            <a:pPr eaLnBrk="1" hangingPunct="1"/>
            <a:fld id="{2D9A46D5-18BE-41B7-84C4-A270B1D420CD}" type="slidenum">
              <a:rPr lang="en-US" altLang="ja-JP" smtClean="0">
                <a:solidFill>
                  <a:schemeClr val="tx1"/>
                </a:solidFill>
                <a:ea typeface="ＭＳ Ｐゴシック" charset="-128"/>
              </a:rPr>
              <a:pPr eaLnBrk="1" hangingPunct="1"/>
              <a:t>2</a:t>
            </a:fld>
            <a:endParaRPr lang="en-US" altLang="ja-JP">
              <a:solidFill>
                <a:schemeClr val="tx1"/>
              </a:solidFill>
              <a:ea typeface="ＭＳ Ｐゴシック" charset="-128"/>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en-US" dirty="0">
              <a:ea typeface="ＭＳ Ｐ明朝" charset="-128"/>
            </a:endParaRPr>
          </a:p>
        </p:txBody>
      </p:sp>
    </p:spTree>
    <p:extLst>
      <p:ext uri="{BB962C8B-B14F-4D97-AF65-F5344CB8AC3E}">
        <p14:creationId xmlns:p14="http://schemas.microsoft.com/office/powerpoint/2010/main" val="8485886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793C1D2-3734-498C-B336-BB45E1409FE0}" type="slidenum">
              <a:rPr lang="en-US" altLang="ja-JP" smtClean="0"/>
              <a:pPr>
                <a:defRPr/>
              </a:pPr>
              <a:t>79</a:t>
            </a:fld>
            <a:endParaRPr lang="en-US" altLang="ja-JP"/>
          </a:p>
        </p:txBody>
      </p:sp>
    </p:spTree>
    <p:extLst>
      <p:ext uri="{BB962C8B-B14F-4D97-AF65-F5344CB8AC3E}">
        <p14:creationId xmlns:p14="http://schemas.microsoft.com/office/powerpoint/2010/main" val="19120563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793C1D2-3734-498C-B336-BB45E1409FE0}" type="slidenum">
              <a:rPr lang="en-US" altLang="ja-JP" smtClean="0"/>
              <a:pPr>
                <a:defRPr/>
              </a:pPr>
              <a:t>83</a:t>
            </a:fld>
            <a:endParaRPr lang="en-US" altLang="ja-JP"/>
          </a:p>
        </p:txBody>
      </p:sp>
    </p:spTree>
    <p:extLst>
      <p:ext uri="{BB962C8B-B14F-4D97-AF65-F5344CB8AC3E}">
        <p14:creationId xmlns:p14="http://schemas.microsoft.com/office/powerpoint/2010/main" val="17294847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普通の税務顧問は、記帳代行と決算申告というのが中身だと思います。</a:t>
            </a:r>
            <a:endParaRPr kumimoji="1" lang="en-US" altLang="ja-JP" dirty="0"/>
          </a:p>
          <a:p>
            <a:r>
              <a:rPr kumimoji="1" lang="ja-JP" altLang="en-US" dirty="0"/>
              <a:t>山口先生の税務顧問は、普通の税務顧問の内容に加えて、節税コンサルが入っています。</a:t>
            </a:r>
            <a:endParaRPr kumimoji="1" lang="en-US" altLang="ja-JP" dirty="0"/>
          </a:p>
          <a:p>
            <a:endParaRPr kumimoji="1" lang="en-US" altLang="ja-JP" dirty="0"/>
          </a:p>
          <a:p>
            <a:r>
              <a:rPr kumimoji="1" lang="ja-JP" altLang="en-US" dirty="0"/>
              <a:t>また、レンタル経理という経理代行のサービスは、税務顧問に加えて、全ての経理業務を代行するサービスになっています。</a:t>
            </a:r>
            <a:endParaRPr kumimoji="1" lang="en-US" altLang="ja-JP" dirty="0"/>
          </a:p>
          <a:p>
            <a:r>
              <a:rPr kumimoji="1" lang="ja-JP" altLang="en-US" dirty="0"/>
              <a:t>税務顧問サービスには、致命的な欠点があるというのが山口先生の持論です。それは、事前に税理士に相談しないと、税理士を活用出来ないという欠点です。</a:t>
            </a:r>
            <a:endParaRPr kumimoji="1" lang="en-US" altLang="ja-JP" dirty="0"/>
          </a:p>
          <a:p>
            <a:endParaRPr kumimoji="1" lang="en-US" altLang="ja-JP" dirty="0"/>
          </a:p>
          <a:p>
            <a:r>
              <a:rPr kumimoji="1" lang="ja-JP" altLang="en-US" dirty="0"/>
              <a:t>税理士にあとから問題点を指摘されてムカついたこと記憶にありませんか？</a:t>
            </a:r>
            <a:endParaRPr kumimoji="1" lang="en-US" altLang="ja-JP" dirty="0"/>
          </a:p>
          <a:p>
            <a:r>
              <a:rPr kumimoji="1" lang="ja-JP" altLang="en-US" dirty="0"/>
              <a:t>税理士が先に教えておいてくれたら良かったのに、やった後に、それはダメなんです、というような話です。</a:t>
            </a:r>
            <a:endParaRPr kumimoji="1" lang="en-US" altLang="ja-JP" dirty="0"/>
          </a:p>
          <a:p>
            <a:r>
              <a:rPr kumimoji="1" lang="ja-JP" altLang="en-US" dirty="0"/>
              <a:t>お客様に販売促進と思って商品券を渡したら、交際費です。みたいな話です。</a:t>
            </a:r>
            <a:endParaRPr kumimoji="1" lang="en-US" altLang="ja-JP" dirty="0"/>
          </a:p>
          <a:p>
            <a:endParaRPr kumimoji="1" lang="en-US" altLang="ja-JP" dirty="0"/>
          </a:p>
          <a:p>
            <a:r>
              <a:rPr kumimoji="1" lang="ja-JP" altLang="en-US" dirty="0"/>
              <a:t>その点、経理代行を行い、支払業務を担えば、お客様がおカネを払う前に、その問題を発見することが出来るので、相談しなくても、税理士からアドバイスを受けられるという利点があります。</a:t>
            </a:r>
            <a:endParaRPr kumimoji="1" lang="en-US" altLang="ja-JP" dirty="0"/>
          </a:p>
          <a:p>
            <a:r>
              <a:rPr kumimoji="1" lang="ja-JP" altLang="en-US" dirty="0"/>
              <a:t>何より普段から頻繁に社長と税理士が連絡を取り合うようになるので、相談するのを忘れてたということも防止出来ます。</a:t>
            </a:r>
            <a:endParaRPr kumimoji="1" lang="en-US" altLang="ja-JP" dirty="0"/>
          </a:p>
          <a:p>
            <a:endParaRPr kumimoji="1" lang="en-US" altLang="ja-JP" dirty="0"/>
          </a:p>
          <a:p>
            <a:r>
              <a:rPr kumimoji="1" lang="ja-JP" altLang="en-US" dirty="0"/>
              <a:t>そして、どうしても税理士を変更出来ないという社長のために、セミナー受講生の方限定でセカンドオピニオンのサービスもされています。</a:t>
            </a:r>
            <a:endParaRPr kumimoji="1" lang="en-US" altLang="ja-JP" dirty="0"/>
          </a:p>
          <a:p>
            <a:endParaRPr kumimoji="1" lang="en-US" altLang="ja-JP" dirty="0"/>
          </a:p>
          <a:p>
            <a:r>
              <a:rPr kumimoji="1" lang="ja-JP" altLang="en-US" dirty="0"/>
              <a:t>山口先生の特徴は、必ず</a:t>
            </a:r>
            <a:r>
              <a:rPr kumimoji="1" lang="en-US" altLang="ja-JP" dirty="0"/>
              <a:t>【</a:t>
            </a:r>
            <a:r>
              <a:rPr kumimoji="1" lang="ja-JP" altLang="en-US" dirty="0"/>
              <a:t>社長の手取りを増やす</a:t>
            </a:r>
            <a:r>
              <a:rPr kumimoji="1" lang="en-US" altLang="ja-JP" dirty="0"/>
              <a:t>】</a:t>
            </a:r>
            <a:r>
              <a:rPr kumimoji="1" lang="ja-JP" altLang="en-US" dirty="0"/>
              <a:t>節税コンサルが付いているので、顧問料を払って何もなかったということではなく、手取りが増えて、顧問料以上のものが戻ってくる可能性があるというところがポイントです。</a:t>
            </a:r>
            <a:endParaRPr kumimoji="1" lang="en-US" altLang="ja-JP" dirty="0"/>
          </a:p>
          <a:p>
            <a:r>
              <a:rPr kumimoji="1" lang="ja-JP" altLang="en-US" dirty="0"/>
              <a:t>そのリターンの確実性を最大化出来るのがレンタル経理サービスなので、こちらが一番のおすすめサービスだそうです。</a:t>
            </a:r>
          </a:p>
        </p:txBody>
      </p:sp>
      <p:sp>
        <p:nvSpPr>
          <p:cNvPr id="4" name="スライド番号プレースホルダー 3"/>
          <p:cNvSpPr>
            <a:spLocks noGrp="1"/>
          </p:cNvSpPr>
          <p:nvPr>
            <p:ph type="sldNum" sz="quarter" idx="5"/>
          </p:nvPr>
        </p:nvSpPr>
        <p:spPr/>
        <p:txBody>
          <a:bodyPr/>
          <a:lstStyle/>
          <a:p>
            <a:pPr>
              <a:defRPr/>
            </a:pPr>
            <a:fld id="{6793C1D2-3734-498C-B336-BB45E1409FE0}" type="slidenum">
              <a:rPr lang="en-US" altLang="ja-JP" smtClean="0"/>
              <a:pPr>
                <a:defRPr/>
              </a:pPr>
              <a:t>102</a:t>
            </a:fld>
            <a:endParaRPr lang="en-US" altLang="ja-JP"/>
          </a:p>
        </p:txBody>
      </p:sp>
    </p:spTree>
    <p:extLst>
      <p:ext uri="{BB962C8B-B14F-4D97-AF65-F5344CB8AC3E}">
        <p14:creationId xmlns:p14="http://schemas.microsoft.com/office/powerpoint/2010/main" val="12783596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l"/>
            <a:r>
              <a:rPr kumimoji="1" lang="ja-JP" altLang="en-US" dirty="0">
                <a:latin typeface="Meiryo UI" panose="020B0604030504040204" pitchFamily="34" charset="-128"/>
                <a:ea typeface="Meiryo UI" panose="020B0604030504040204" pitchFamily="34" charset="-128"/>
              </a:rPr>
              <a:t>アンケートで、申込希望度</a:t>
            </a:r>
            <a:r>
              <a:rPr kumimoji="1" lang="en-US" altLang="ja-JP" dirty="0">
                <a:latin typeface="Meiryo UI" panose="020B0604030504040204" pitchFamily="34" charset="-128"/>
                <a:ea typeface="Meiryo UI" panose="020B0604030504040204" pitchFamily="34" charset="-128"/>
              </a:rPr>
              <a:t>/</a:t>
            </a:r>
            <a:r>
              <a:rPr kumimoji="1" lang="ja-JP" altLang="en-US" dirty="0">
                <a:latin typeface="Meiryo UI" panose="020B0604030504040204" pitchFamily="34" charset="-128"/>
                <a:ea typeface="Meiryo UI" panose="020B0604030504040204" pitchFamily="34" charset="-128"/>
              </a:rPr>
              <a:t>ヨミを確認。</a:t>
            </a:r>
            <a:endParaRPr kumimoji="1" lang="en-US" altLang="ja-JP" dirty="0">
              <a:latin typeface="Meiryo UI" panose="020B0604030504040204" pitchFamily="34" charset="-128"/>
              <a:ea typeface="Meiryo UI" panose="020B0604030504040204" pitchFamily="34" charset="-128"/>
            </a:endParaRPr>
          </a:p>
          <a:p>
            <a:pPr algn="l"/>
            <a:r>
              <a:rPr lang="ja-JP" altLang="en-US" dirty="0">
                <a:latin typeface="Meiryo UI" panose="020B0604030504040204" pitchFamily="34" charset="-128"/>
                <a:ea typeface="Meiryo UI" panose="020B0604030504040204" pitchFamily="34" charset="-128"/>
              </a:rPr>
              <a:t>仮申込の受付も。</a:t>
            </a:r>
            <a:endParaRPr lang="en-US" altLang="ja-JP" dirty="0">
              <a:latin typeface="Meiryo UI" panose="020B0604030504040204" pitchFamily="34" charset="-128"/>
              <a:ea typeface="Meiryo UI" panose="020B0604030504040204" pitchFamily="34" charset="-128"/>
            </a:endParaRPr>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93C1D2-3734-498C-B336-BB45E1409FE0}" type="slidenum">
              <a:rPr lang="en-US" altLang="ja-JP" smtClean="0"/>
              <a:pPr>
                <a:defRPr/>
              </a:pPr>
              <a:t>111</a:t>
            </a:fld>
            <a:endParaRPr lang="en-US" altLang="ja-JP"/>
          </a:p>
        </p:txBody>
      </p:sp>
    </p:spTree>
    <p:extLst>
      <p:ext uri="{BB962C8B-B14F-4D97-AF65-F5344CB8AC3E}">
        <p14:creationId xmlns:p14="http://schemas.microsoft.com/office/powerpoint/2010/main" val="23462813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ea typeface="ＭＳ Ｐ明朝" charset="-128"/>
            </a:endParaRPr>
          </a:p>
        </p:txBody>
      </p:sp>
    </p:spTree>
    <p:extLst>
      <p:ext uri="{BB962C8B-B14F-4D97-AF65-F5344CB8AC3E}">
        <p14:creationId xmlns:p14="http://schemas.microsoft.com/office/powerpoint/2010/main" val="28559124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本日は、こうしてセミナーをさせて頂くお時間を頂き、ありがとうございます。</a:t>
            </a:r>
            <a:endParaRPr lang="en-US" altLang="ja-JP" dirty="0"/>
          </a:p>
          <a:p>
            <a:r>
              <a:rPr lang="ja-JP" altLang="en-US" dirty="0"/>
              <a:t>今日、セミナー講師をすると、うちの子供に話しましたら、</a:t>
            </a:r>
            <a:endParaRPr lang="en-US" altLang="ja-JP" dirty="0"/>
          </a:p>
          <a:p>
            <a:r>
              <a:rPr lang="ja-JP" altLang="en-US" dirty="0"/>
              <a:t>凄いね！と凄く褒められました。</a:t>
            </a:r>
            <a:endParaRPr lang="en-US" altLang="ja-JP" dirty="0"/>
          </a:p>
          <a:p>
            <a:r>
              <a:rPr lang="ja-JP" altLang="en-US" dirty="0"/>
              <a:t>まぁ、褒めて欲しくていったわけですが。</a:t>
            </a:r>
            <a:endParaRPr lang="en-US" altLang="ja-JP" dirty="0"/>
          </a:p>
          <a:p>
            <a:endParaRPr lang="en-US" altLang="ja-JP" dirty="0"/>
          </a:p>
          <a:p>
            <a:r>
              <a:rPr lang="ja-JP" altLang="en-US" dirty="0"/>
              <a:t>しかしながら、現実の山口という税理士が</a:t>
            </a:r>
            <a:endParaRPr lang="en-US" altLang="ja-JP" dirty="0"/>
          </a:p>
          <a:p>
            <a:r>
              <a:rPr lang="ja-JP" altLang="en-US" dirty="0"/>
              <a:t>皆さんの講師として相応しいのかというと</a:t>
            </a:r>
            <a:endParaRPr lang="en-US" altLang="ja-JP" dirty="0"/>
          </a:p>
          <a:p>
            <a:r>
              <a:rPr lang="ja-JP" altLang="en-US" dirty="0"/>
              <a:t>また微妙な話があるわけです。</a:t>
            </a:r>
            <a:endParaRPr lang="en-US" altLang="ja-JP" dirty="0"/>
          </a:p>
          <a:p>
            <a:endParaRPr lang="en-US" altLang="ja-JP" dirty="0"/>
          </a:p>
          <a:p>
            <a:r>
              <a:rPr lang="ja-JP" altLang="en-US" dirty="0"/>
              <a:t>お金を頂いているので、</a:t>
            </a:r>
            <a:endParaRPr lang="en-US" altLang="ja-JP" dirty="0"/>
          </a:p>
          <a:p>
            <a:r>
              <a:rPr lang="ja-JP" altLang="en-US" dirty="0"/>
              <a:t>相応しくないということがあってはいけませんし、</a:t>
            </a:r>
            <a:endParaRPr lang="en-US" altLang="ja-JP" dirty="0"/>
          </a:p>
          <a:p>
            <a:r>
              <a:rPr lang="ja-JP" altLang="en-US" dirty="0"/>
              <a:t>そうならないようにセミナーはしないといけないのですが。。。</a:t>
            </a:r>
            <a:endParaRPr lang="en-US" altLang="ja-JP" dirty="0"/>
          </a:p>
          <a:p>
            <a:endParaRPr lang="en-US" altLang="ja-JP" dirty="0"/>
          </a:p>
          <a:p>
            <a:r>
              <a:rPr lang="ja-JP" altLang="en-US" dirty="0"/>
              <a:t>なぜ、そのような消極的なことを申し上げるかと申しますと、</a:t>
            </a:r>
            <a:endParaRPr lang="en-US" altLang="ja-JP" dirty="0"/>
          </a:p>
          <a:p>
            <a:r>
              <a:rPr lang="ja-JP" altLang="en-US" dirty="0"/>
              <a:t>それは、わたしが会計事務所という安定ビジネスで</a:t>
            </a:r>
            <a:endParaRPr lang="en-US" altLang="ja-JP" dirty="0"/>
          </a:p>
          <a:p>
            <a:r>
              <a:rPr lang="ja-JP" altLang="en-US" dirty="0"/>
              <a:t>倒産しかけたということなんです。</a:t>
            </a:r>
            <a:endParaRPr lang="en-US" altLang="ja-JP" dirty="0"/>
          </a:p>
          <a:p>
            <a:endParaRPr lang="en-US" altLang="ja-JP" dirty="0"/>
          </a:p>
          <a:p>
            <a:r>
              <a:rPr lang="ja-JP" altLang="en-US" dirty="0"/>
              <a:t>初期投資が少なくて、</a:t>
            </a:r>
            <a:endParaRPr lang="en-US" altLang="ja-JP" dirty="0"/>
          </a:p>
          <a:p>
            <a:r>
              <a:rPr lang="ja-JP" altLang="en-US" dirty="0"/>
              <a:t>毎月、顧問料が入ってくることが約束されているビジネスで。です。</a:t>
            </a:r>
            <a:endParaRPr lang="en-US" altLang="ja-JP" dirty="0"/>
          </a:p>
          <a:p>
            <a:endParaRPr lang="en-US" altLang="ja-JP" dirty="0"/>
          </a:p>
          <a:p>
            <a:r>
              <a:rPr lang="ja-JP" altLang="en-US" dirty="0"/>
              <a:t>正直いって、今日の講師はそういう男です。</a:t>
            </a:r>
            <a:endParaRPr lang="en-US" altLang="ja-JP" dirty="0"/>
          </a:p>
          <a:p>
            <a:endParaRPr lang="en-US" altLang="ja-JP" dirty="0"/>
          </a:p>
          <a:p>
            <a:r>
              <a:rPr lang="ja-JP" altLang="en-US" dirty="0"/>
              <a:t>こちらに記載されております通り、</a:t>
            </a:r>
            <a:endParaRPr lang="en-US" altLang="ja-JP" dirty="0"/>
          </a:p>
          <a:p>
            <a:r>
              <a:rPr lang="ja-JP" altLang="en-US" dirty="0"/>
              <a:t>わたしは</a:t>
            </a:r>
            <a:r>
              <a:rPr lang="en-US" altLang="ja-JP" dirty="0"/>
              <a:t>2004</a:t>
            </a:r>
            <a:r>
              <a:rPr lang="ja-JP" altLang="en-US" dirty="0"/>
              <a:t>年に独立しまして、</a:t>
            </a:r>
            <a:endParaRPr lang="en-US" altLang="ja-JP" dirty="0"/>
          </a:p>
          <a:p>
            <a:r>
              <a:rPr lang="ja-JP" altLang="en-US" dirty="0"/>
              <a:t>その後、みかけによらず、</a:t>
            </a:r>
            <a:endParaRPr lang="en-US" altLang="ja-JP" dirty="0"/>
          </a:p>
          <a:p>
            <a:r>
              <a:rPr lang="ja-JP" altLang="en-US" dirty="0"/>
              <a:t>いきなり事務所は上手くいくようになりまして、</a:t>
            </a:r>
            <a:endParaRPr lang="en-US" altLang="ja-JP" dirty="0"/>
          </a:p>
          <a:p>
            <a:r>
              <a:rPr lang="ja-JP" altLang="en-US" dirty="0"/>
              <a:t>調子にのって上から目線で、</a:t>
            </a:r>
            <a:endParaRPr lang="en-US" altLang="ja-JP" dirty="0"/>
          </a:p>
          <a:p>
            <a:r>
              <a:rPr lang="ja-JP" altLang="en-US" dirty="0"/>
              <a:t>中小企業の資金繰りの問題を改善するソフトウェアを開発しました。</a:t>
            </a:r>
            <a:endParaRPr lang="en-US" altLang="ja-JP" dirty="0"/>
          </a:p>
          <a:p>
            <a:endParaRPr lang="en-US" altLang="ja-JP" dirty="0"/>
          </a:p>
          <a:p>
            <a:r>
              <a:rPr lang="ja-JP" altLang="en-US" dirty="0"/>
              <a:t>それがリーマンショックと重なりまして、</a:t>
            </a:r>
            <a:endParaRPr lang="en-US" altLang="ja-JP" dirty="0"/>
          </a:p>
          <a:p>
            <a:r>
              <a:rPr lang="ja-JP" altLang="en-US" dirty="0"/>
              <a:t>まったく売れずにぽしゃってしまいました。</a:t>
            </a:r>
            <a:endParaRPr lang="en-US" altLang="ja-JP" dirty="0"/>
          </a:p>
          <a:p>
            <a:endParaRPr lang="en-US" altLang="ja-JP" dirty="0"/>
          </a:p>
          <a:p>
            <a:r>
              <a:rPr lang="ja-JP" altLang="en-US" dirty="0"/>
              <a:t>そこから</a:t>
            </a:r>
            <a:endParaRPr lang="en-US" altLang="ja-JP" dirty="0"/>
          </a:p>
          <a:p>
            <a:r>
              <a:rPr lang="ja-JP" altLang="en-US" dirty="0"/>
              <a:t>役員報酬が払えない</a:t>
            </a:r>
            <a:endParaRPr lang="en-US" altLang="ja-JP" dirty="0"/>
          </a:p>
          <a:p>
            <a:r>
              <a:rPr lang="ja-JP" altLang="en-US" dirty="0"/>
              <a:t>事務所の家賃がが払えない</a:t>
            </a:r>
            <a:endParaRPr lang="en-US" altLang="ja-JP" dirty="0"/>
          </a:p>
          <a:p>
            <a:r>
              <a:rPr lang="ja-JP" altLang="en-US" dirty="0"/>
              <a:t>ということになったんです。</a:t>
            </a:r>
            <a:endParaRPr lang="en-US" altLang="ja-JP" dirty="0"/>
          </a:p>
          <a:p>
            <a:endParaRPr lang="en-US" altLang="ja-JP" dirty="0"/>
          </a:p>
          <a:p>
            <a:r>
              <a:rPr lang="ja-JP" altLang="en-US" dirty="0"/>
              <a:t>高校の同級生から個人保険に入ったんですけど、</a:t>
            </a:r>
            <a:endParaRPr lang="en-US" altLang="ja-JP" dirty="0"/>
          </a:p>
          <a:p>
            <a:r>
              <a:rPr lang="ja-JP" altLang="en-US" dirty="0"/>
              <a:t>毎月、彼から電話がかかってくるんです。</a:t>
            </a:r>
            <a:endParaRPr lang="en-US" altLang="ja-JP" dirty="0"/>
          </a:p>
          <a:p>
            <a:r>
              <a:rPr lang="ja-JP" altLang="en-US" dirty="0"/>
              <a:t>ぐっちゃん、保険料がおちないけど、どうしたの？って</a:t>
            </a:r>
            <a:endParaRPr lang="en-US" altLang="ja-JP" dirty="0"/>
          </a:p>
          <a:p>
            <a:endParaRPr lang="en-US" altLang="ja-JP" dirty="0"/>
          </a:p>
          <a:p>
            <a:r>
              <a:rPr lang="ja-JP" altLang="en-US" dirty="0"/>
              <a:t>それは本当に苦しかったんです。</a:t>
            </a:r>
            <a:endParaRPr lang="en-US" altLang="ja-JP" dirty="0"/>
          </a:p>
          <a:p>
            <a:r>
              <a:rPr lang="ja-JP" altLang="en-US" dirty="0"/>
              <a:t>誰にも本当のことは言えないので。</a:t>
            </a:r>
            <a:endParaRPr lang="en-US" altLang="ja-JP" dirty="0"/>
          </a:p>
          <a:p>
            <a:endParaRPr lang="en-US" altLang="ja-JP" dirty="0"/>
          </a:p>
          <a:p>
            <a:r>
              <a:rPr lang="ja-JP" altLang="en-US" dirty="0"/>
              <a:t>でも、その時</a:t>
            </a:r>
            <a:r>
              <a:rPr lang="en-US" altLang="ja-JP" dirty="0"/>
              <a:t>3</a:t>
            </a:r>
            <a:r>
              <a:rPr lang="ja-JP" altLang="en-US" dirty="0"/>
              <a:t>つのことに気が付きました。</a:t>
            </a:r>
            <a:endParaRPr lang="en-US" altLang="ja-JP" dirty="0"/>
          </a:p>
          <a:p>
            <a:r>
              <a:rPr lang="en-US" altLang="ja-JP" dirty="0"/>
              <a:t>1</a:t>
            </a:r>
            <a:r>
              <a:rPr lang="ja-JP" altLang="en-US" dirty="0"/>
              <a:t>つは、自分が会計士の受験時代から学んできた財務論は中小企業には適用出来ないということ</a:t>
            </a:r>
            <a:endParaRPr lang="en-US" altLang="ja-JP" dirty="0"/>
          </a:p>
          <a:p>
            <a:r>
              <a:rPr lang="ja-JP" altLang="en-US" dirty="0"/>
              <a:t>もう一つは、会社のカネは自分のカネだということです。</a:t>
            </a:r>
            <a:endParaRPr lang="en-US" altLang="ja-JP" dirty="0"/>
          </a:p>
          <a:p>
            <a:r>
              <a:rPr lang="ja-JP" altLang="en-US" dirty="0"/>
              <a:t>最後が、払った税金は還ってこない。とにかく節税したい</a:t>
            </a:r>
            <a:endParaRPr lang="en-US" altLang="ja-JP" dirty="0"/>
          </a:p>
          <a:p>
            <a:r>
              <a:rPr lang="ja-JP" altLang="en-US" dirty="0"/>
              <a:t>ということです。</a:t>
            </a:r>
            <a:endParaRPr lang="en-US" altLang="ja-JP" dirty="0"/>
          </a:p>
          <a:p>
            <a:endParaRPr lang="en-US" altLang="ja-JP" dirty="0"/>
          </a:p>
          <a:p>
            <a:r>
              <a:rPr lang="ja-JP" altLang="en-US" dirty="0"/>
              <a:t>今日のセミナーでもこの</a:t>
            </a:r>
            <a:r>
              <a:rPr lang="en-US" altLang="ja-JP" dirty="0"/>
              <a:t>3</a:t>
            </a:r>
            <a:r>
              <a:rPr lang="ja-JP" altLang="en-US" dirty="0"/>
              <a:t>つの気付きが一番大事なキーポイントになります。</a:t>
            </a:r>
            <a:endParaRPr lang="en-US" altLang="ja-JP" dirty="0"/>
          </a:p>
          <a:p>
            <a:endParaRPr lang="en-US" altLang="ja-JP" dirty="0"/>
          </a:p>
          <a:p>
            <a:r>
              <a:rPr lang="ja-JP" altLang="en-US" dirty="0"/>
              <a:t>というのも、</a:t>
            </a:r>
            <a:endParaRPr lang="en-US" altLang="ja-JP" dirty="0"/>
          </a:p>
          <a:p>
            <a:r>
              <a:rPr lang="ja-JP" altLang="en-US" dirty="0"/>
              <a:t>具体的な節税対策は、税理士であれば誰でも良くご存じのものばかりなんです。</a:t>
            </a:r>
            <a:endParaRPr lang="en-US" altLang="ja-JP" dirty="0"/>
          </a:p>
          <a:p>
            <a:r>
              <a:rPr lang="ja-JP" altLang="en-US" dirty="0"/>
              <a:t>皆さんもネットで調べたらすぐ解るような話なんです。</a:t>
            </a:r>
            <a:endParaRPr lang="en-US" altLang="ja-JP" dirty="0"/>
          </a:p>
          <a:p>
            <a:endParaRPr lang="en-US" altLang="ja-JP" dirty="0"/>
          </a:p>
          <a:p>
            <a:r>
              <a:rPr lang="ja-JP" altLang="en-US" dirty="0"/>
              <a:t>だから、ただの節税対策のセミナーはわたしでなくても出来ます。</a:t>
            </a:r>
            <a:endParaRPr lang="en-US" altLang="ja-JP" dirty="0"/>
          </a:p>
          <a:p>
            <a:r>
              <a:rPr lang="ja-JP" altLang="en-US" dirty="0"/>
              <a:t>節税セミナーですので、全部、税法に書いてある話なんです。</a:t>
            </a:r>
            <a:endParaRPr lang="en-US" altLang="ja-JP" dirty="0"/>
          </a:p>
          <a:p>
            <a:endParaRPr lang="en-US" altLang="ja-JP" dirty="0"/>
          </a:p>
          <a:p>
            <a:r>
              <a:rPr lang="ja-JP" altLang="en-US" dirty="0"/>
              <a:t>ただ、税理士とか税務署から出されている情報というのは、</a:t>
            </a:r>
            <a:endParaRPr lang="en-US" altLang="ja-JP" dirty="0"/>
          </a:p>
          <a:p>
            <a:r>
              <a:rPr lang="ja-JP" altLang="en-US" dirty="0"/>
              <a:t>・財務の一般論をベースに、</a:t>
            </a:r>
            <a:endParaRPr lang="en-US" altLang="ja-JP" dirty="0"/>
          </a:p>
          <a:p>
            <a:r>
              <a:rPr lang="ja-JP" altLang="en-US" dirty="0"/>
              <a:t>・他人のカネの話として。</a:t>
            </a:r>
            <a:endParaRPr lang="en-US" altLang="ja-JP" dirty="0"/>
          </a:p>
          <a:p>
            <a:r>
              <a:rPr lang="ja-JP" altLang="en-US" dirty="0"/>
              <a:t>・節税しない方が良い</a:t>
            </a:r>
            <a:endParaRPr lang="en-US" altLang="ja-JP" dirty="0"/>
          </a:p>
          <a:p>
            <a:r>
              <a:rPr lang="ja-JP" altLang="en-US" dirty="0"/>
              <a:t>というヒト達の情報なんです。</a:t>
            </a:r>
            <a:endParaRPr lang="en-US" altLang="ja-JP" dirty="0"/>
          </a:p>
          <a:p>
            <a:endParaRPr lang="en-US" altLang="ja-JP" dirty="0"/>
          </a:p>
          <a:p>
            <a:r>
              <a:rPr lang="ja-JP" altLang="en-US" dirty="0"/>
              <a:t>わたしの気付きとは全く逆ですよね。</a:t>
            </a:r>
            <a:endParaRPr lang="en-US" altLang="ja-JP" dirty="0"/>
          </a:p>
          <a:p>
            <a:endParaRPr lang="en-US" altLang="ja-JP" dirty="0"/>
          </a:p>
          <a:p>
            <a:r>
              <a:rPr lang="ja-JP" altLang="en-US" dirty="0"/>
              <a:t>わたしが講師をさせて頂く意義というのが、</a:t>
            </a:r>
            <a:endParaRPr lang="en-US" altLang="ja-JP" dirty="0"/>
          </a:p>
          <a:p>
            <a:r>
              <a:rPr lang="ja-JP" altLang="en-US" dirty="0"/>
              <a:t>そこにあるという風に考えています。</a:t>
            </a:r>
            <a:endParaRPr lang="en-US" altLang="ja-JP" dirty="0"/>
          </a:p>
          <a:p>
            <a:endParaRPr lang="en-US" altLang="ja-JP" dirty="0"/>
          </a:p>
          <a:p>
            <a:endParaRPr lang="en-US" altLang="ja-JP" dirty="0"/>
          </a:p>
          <a:p>
            <a:r>
              <a:rPr lang="ja-JP" altLang="en-US" dirty="0"/>
              <a:t>多くの経営者が</a:t>
            </a:r>
            <a:endParaRPr lang="en-US" altLang="ja-JP" dirty="0"/>
          </a:p>
          <a:p>
            <a:r>
              <a:rPr lang="ja-JP" altLang="en-US" dirty="0"/>
              <a:t>顧問税理士に節税を止められているか、</a:t>
            </a:r>
            <a:endParaRPr lang="en-US" altLang="ja-JP" dirty="0"/>
          </a:p>
          <a:p>
            <a:r>
              <a:rPr lang="ja-JP" altLang="en-US" dirty="0"/>
              <a:t>やってもらえていません。</a:t>
            </a:r>
            <a:endParaRPr lang="en-US" altLang="ja-JP" dirty="0"/>
          </a:p>
          <a:p>
            <a:endParaRPr lang="en-US" altLang="ja-JP" dirty="0"/>
          </a:p>
          <a:p>
            <a:r>
              <a:rPr lang="ja-JP" altLang="en-US" dirty="0"/>
              <a:t>おそらく、</a:t>
            </a:r>
            <a:endParaRPr lang="en-US" altLang="ja-JP" dirty="0"/>
          </a:p>
          <a:p>
            <a:r>
              <a:rPr lang="ja-JP" altLang="en-US" dirty="0"/>
              <a:t>無茶無茶節税したいって皆さんが言ったら、</a:t>
            </a:r>
            <a:endParaRPr lang="en-US" altLang="ja-JP" dirty="0"/>
          </a:p>
          <a:p>
            <a:r>
              <a:rPr lang="ja-JP" altLang="en-US" dirty="0"/>
              <a:t>ちゃんと税金払えやって思う人もいると思うんです。</a:t>
            </a:r>
            <a:endParaRPr lang="en-US" altLang="ja-JP" dirty="0"/>
          </a:p>
          <a:p>
            <a:r>
              <a:rPr lang="ja-JP" altLang="en-US" dirty="0"/>
              <a:t>もしかしたら、経営者の中にもいるかもしれません。</a:t>
            </a:r>
            <a:endParaRPr lang="en-US" altLang="ja-JP" dirty="0"/>
          </a:p>
          <a:p>
            <a:endParaRPr lang="en-US" altLang="ja-JP" dirty="0"/>
          </a:p>
          <a:p>
            <a:r>
              <a:rPr lang="ja-JP" altLang="en-US" dirty="0"/>
              <a:t>顧問税理士もそう思ってます。</a:t>
            </a:r>
            <a:endParaRPr lang="en-US" altLang="ja-JP" dirty="0"/>
          </a:p>
          <a:p>
            <a:r>
              <a:rPr lang="ja-JP" altLang="en-US" dirty="0"/>
              <a:t>なぜ解るかというと、</a:t>
            </a:r>
            <a:endParaRPr lang="en-US" altLang="ja-JP" dirty="0"/>
          </a:p>
          <a:p>
            <a:r>
              <a:rPr lang="ja-JP" altLang="en-US" dirty="0"/>
              <a:t>お金で困るまでわたしもそう思っていたからです。</a:t>
            </a:r>
            <a:endParaRPr lang="en-US" altLang="ja-JP" dirty="0"/>
          </a:p>
          <a:p>
            <a:r>
              <a:rPr lang="ja-JP" altLang="en-US" dirty="0"/>
              <a:t>財務の一般論からすると節税しない方が良いのです。</a:t>
            </a:r>
            <a:endParaRPr lang="en-US" altLang="ja-JP" dirty="0"/>
          </a:p>
          <a:p>
            <a:endParaRPr lang="en-US" altLang="ja-JP" dirty="0"/>
          </a:p>
          <a:p>
            <a:endParaRPr lang="en-US" altLang="ja-JP" dirty="0"/>
          </a:p>
          <a:p>
            <a:r>
              <a:rPr lang="ja-JP" altLang="en-US" dirty="0"/>
              <a:t>でもね、生意気ですけど、</a:t>
            </a:r>
            <a:endParaRPr lang="en-US" altLang="ja-JP" dirty="0"/>
          </a:p>
          <a:p>
            <a:r>
              <a:rPr lang="ja-JP" altLang="en-US" dirty="0"/>
              <a:t>そう思うのは、</a:t>
            </a:r>
            <a:endParaRPr lang="en-US" altLang="ja-JP" dirty="0"/>
          </a:p>
          <a:p>
            <a:r>
              <a:rPr lang="ja-JP" altLang="en-US" dirty="0"/>
              <a:t>オーナーさんのお金を他人のお金だと思っているからですよ。</a:t>
            </a:r>
            <a:endParaRPr lang="en-US" altLang="ja-JP" dirty="0"/>
          </a:p>
          <a:p>
            <a:endParaRPr lang="en-US" altLang="ja-JP" dirty="0"/>
          </a:p>
          <a:p>
            <a:r>
              <a:rPr lang="ja-JP" altLang="en-US" dirty="0"/>
              <a:t>節税というのは税法で認められた方法でやります。</a:t>
            </a:r>
            <a:endParaRPr lang="en-US" altLang="ja-JP" dirty="0"/>
          </a:p>
          <a:p>
            <a:r>
              <a:rPr lang="ja-JP" altLang="en-US" dirty="0"/>
              <a:t>節税しても税金はちゃんと払ってることになります。</a:t>
            </a:r>
            <a:endParaRPr lang="en-US" altLang="ja-JP" dirty="0"/>
          </a:p>
          <a:p>
            <a:endParaRPr lang="en-US" altLang="ja-JP" dirty="0"/>
          </a:p>
          <a:p>
            <a:r>
              <a:rPr lang="ja-JP" altLang="en-US" dirty="0"/>
              <a:t>今日、お話する方法を実践すれば</a:t>
            </a:r>
            <a:endParaRPr lang="en-US" altLang="ja-JP" dirty="0"/>
          </a:p>
          <a:p>
            <a:r>
              <a:rPr lang="ja-JP" altLang="en-US" dirty="0"/>
              <a:t>絶対に節税が出来て、皆さんの手許に資金が残ります。</a:t>
            </a:r>
            <a:endParaRPr lang="en-US" altLang="ja-JP" dirty="0"/>
          </a:p>
          <a:p>
            <a:endParaRPr lang="en-US" altLang="ja-JP" dirty="0"/>
          </a:p>
          <a:p>
            <a:endParaRPr lang="en-US" altLang="ja-JP" dirty="0"/>
          </a:p>
          <a:p>
            <a:r>
              <a:rPr lang="ja-JP" altLang="en-US" dirty="0"/>
              <a:t>これから</a:t>
            </a:r>
            <a:r>
              <a:rPr lang="en-US" altLang="ja-JP" dirty="0"/>
              <a:t>2</a:t>
            </a:r>
            <a:r>
              <a:rPr lang="ja-JP" altLang="en-US" dirty="0"/>
              <a:t>時間、</a:t>
            </a:r>
            <a:endParaRPr lang="en-US" altLang="ja-JP" dirty="0"/>
          </a:p>
          <a:p>
            <a:r>
              <a:rPr lang="ja-JP" altLang="en-US" dirty="0"/>
              <a:t>そう思って頂けるように熱く話をさせて頂きますので、</a:t>
            </a:r>
            <a:endParaRPr lang="en-US" altLang="ja-JP" dirty="0"/>
          </a:p>
          <a:p>
            <a:r>
              <a:rPr lang="ja-JP" altLang="en-US" dirty="0"/>
              <a:t>お付き合い頂けますよう、お願いします。</a:t>
            </a:r>
            <a:endParaRPr lang="en-US" altLang="ja-JP" dirty="0"/>
          </a:p>
          <a:p>
            <a:endParaRPr lang="en-US" altLang="ja-JP" dirty="0"/>
          </a:p>
          <a:p>
            <a:endParaRPr lang="en-US" altLang="ja-JP" dirty="0"/>
          </a:p>
          <a:p>
            <a:endParaRPr lang="en-US" altLang="ja-JP" dirty="0"/>
          </a:p>
          <a:p>
            <a:endParaRPr lang="en-US" altLang="ja-JP" dirty="0"/>
          </a:p>
          <a:p>
            <a:endParaRPr lang="en-US" altLang="ja-JP" dirty="0"/>
          </a:p>
        </p:txBody>
      </p:sp>
      <p:sp>
        <p:nvSpPr>
          <p:cNvPr id="4" name="スライド番号プレースホルダー 3"/>
          <p:cNvSpPr>
            <a:spLocks noGrp="1"/>
          </p:cNvSpPr>
          <p:nvPr>
            <p:ph type="sldNum" sz="quarter" idx="10"/>
          </p:nvPr>
        </p:nvSpPr>
        <p:spPr/>
        <p:txBody>
          <a:bodyPr/>
          <a:lstStyle/>
          <a:p>
            <a:pPr>
              <a:defRPr/>
            </a:pPr>
            <a:fld id="{6793C1D2-3734-498C-B336-BB45E1409FE0}" type="slidenum">
              <a:rPr lang="en-US" altLang="ja-JP" smtClean="0"/>
              <a:pPr>
                <a:defRPr/>
              </a:pPr>
              <a:t>3</a:t>
            </a:fld>
            <a:endParaRPr lang="en-US" altLang="ja-JP"/>
          </a:p>
        </p:txBody>
      </p:sp>
    </p:spTree>
    <p:extLst>
      <p:ext uri="{BB962C8B-B14F-4D97-AF65-F5344CB8AC3E}">
        <p14:creationId xmlns:p14="http://schemas.microsoft.com/office/powerpoint/2010/main" val="12540463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7684">
              <a:defRPr/>
            </a:pPr>
            <a:r>
              <a:rPr lang="ja-JP" altLang="en-US" dirty="0">
                <a:latin typeface="Meiryo UI" panose="020B0604030504040204" pitchFamily="34" charset="-128"/>
                <a:ea typeface="Meiryo UI" panose="020B0604030504040204" pitchFamily="34" charset="-128"/>
              </a:rPr>
              <a:t>トーク：上場企業の決算と、オーナー経営者の目的ゴールは全く異なると実感し、監査法人・上場企業での知見を基に、</a:t>
            </a:r>
            <a:r>
              <a:rPr lang="en-US" altLang="ja-JP" dirty="0">
                <a:latin typeface="Meiryo UI" panose="020B0604030504040204" pitchFamily="34" charset="-128"/>
                <a:ea typeface="Meiryo UI" panose="020B0604030504040204" pitchFamily="34" charset="-128"/>
              </a:rPr>
              <a:t>300</a:t>
            </a:r>
            <a:r>
              <a:rPr lang="ja-JP" altLang="en-US" dirty="0">
                <a:latin typeface="Meiryo UI" panose="020B0604030504040204" pitchFamily="34" charset="-128"/>
                <a:ea typeface="Meiryo UI" panose="020B0604030504040204" pitchFamily="34" charset="-128"/>
              </a:rPr>
              <a:t>社以上お手伝いしてきたオーナー経営者に最適化したサービスとして磨いてきました。</a:t>
            </a:r>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93C1D2-3734-498C-B336-BB45E1409FE0}" type="slidenum">
              <a:rPr lang="en-US" altLang="ja-JP" smtClean="0"/>
              <a:pPr>
                <a:defRPr/>
              </a:pPr>
              <a:t>5</a:t>
            </a:fld>
            <a:endParaRPr lang="en-US" altLang="ja-JP"/>
          </a:p>
        </p:txBody>
      </p:sp>
    </p:spTree>
    <p:extLst>
      <p:ext uri="{BB962C8B-B14F-4D97-AF65-F5344CB8AC3E}">
        <p14:creationId xmlns:p14="http://schemas.microsoft.com/office/powerpoint/2010/main" val="29972712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latin typeface="Meiryo UI" panose="020B0604030504040204" pitchFamily="34" charset="-128"/>
                <a:ea typeface="Meiryo UI" panose="020B0604030504040204" pitchFamily="34" charset="-128"/>
              </a:rPr>
              <a:t>参加理由としてよく出てくる声を記載して、</a:t>
            </a:r>
            <a:endParaRPr lang="en-US" altLang="ja-JP" dirty="0">
              <a:latin typeface="Meiryo UI" panose="020B0604030504040204" pitchFamily="34" charset="-128"/>
              <a:ea typeface="Meiryo UI" panose="020B0604030504040204" pitchFamily="34" charset="-128"/>
            </a:endParaRPr>
          </a:p>
          <a:p>
            <a:r>
              <a:rPr lang="ja-JP" altLang="en-US" dirty="0">
                <a:latin typeface="Meiryo UI" panose="020B0604030504040204" pitchFamily="34" charset="-128"/>
                <a:ea typeface="Meiryo UI" panose="020B0604030504040204" pitchFamily="34" charset="-128"/>
              </a:rPr>
              <a:t>あなたがターゲットだと共感</a:t>
            </a:r>
          </a:p>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6793C1D2-3734-498C-B336-BB45E1409FE0}" type="slidenum">
              <a:rPr lang="en-US" altLang="ja-JP" smtClean="0"/>
              <a:pPr>
                <a:defRPr/>
              </a:pPr>
              <a:t>13</a:t>
            </a:fld>
            <a:endParaRPr lang="en-US" altLang="ja-JP"/>
          </a:p>
        </p:txBody>
      </p:sp>
    </p:spTree>
    <p:extLst>
      <p:ext uri="{BB962C8B-B14F-4D97-AF65-F5344CB8AC3E}">
        <p14:creationId xmlns:p14="http://schemas.microsoft.com/office/powerpoint/2010/main" val="30117898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793C1D2-3734-498C-B336-BB45E1409FE0}" type="slidenum">
              <a:rPr lang="en-US" altLang="ja-JP" smtClean="0"/>
              <a:pPr>
                <a:defRPr/>
              </a:pPr>
              <a:t>35</a:t>
            </a:fld>
            <a:endParaRPr lang="en-US" altLang="ja-JP"/>
          </a:p>
        </p:txBody>
      </p:sp>
    </p:spTree>
    <p:extLst>
      <p:ext uri="{BB962C8B-B14F-4D97-AF65-F5344CB8AC3E}">
        <p14:creationId xmlns:p14="http://schemas.microsoft.com/office/powerpoint/2010/main" val="20290890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793C1D2-3734-498C-B336-BB45E1409FE0}" type="slidenum">
              <a:rPr lang="en-US" altLang="ja-JP" smtClean="0"/>
              <a:pPr>
                <a:defRPr/>
              </a:pPr>
              <a:t>36</a:t>
            </a:fld>
            <a:endParaRPr lang="en-US" altLang="ja-JP"/>
          </a:p>
        </p:txBody>
      </p:sp>
    </p:spTree>
    <p:extLst>
      <p:ext uri="{BB962C8B-B14F-4D97-AF65-F5344CB8AC3E}">
        <p14:creationId xmlns:p14="http://schemas.microsoft.com/office/powerpoint/2010/main" val="3997114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793C1D2-3734-498C-B336-BB45E1409FE0}" type="slidenum">
              <a:rPr lang="en-US" altLang="ja-JP" smtClean="0"/>
              <a:pPr>
                <a:defRPr/>
              </a:pPr>
              <a:t>37</a:t>
            </a:fld>
            <a:endParaRPr lang="en-US" altLang="ja-JP"/>
          </a:p>
        </p:txBody>
      </p:sp>
    </p:spTree>
    <p:extLst>
      <p:ext uri="{BB962C8B-B14F-4D97-AF65-F5344CB8AC3E}">
        <p14:creationId xmlns:p14="http://schemas.microsoft.com/office/powerpoint/2010/main" val="1475322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793C1D2-3734-498C-B336-BB45E1409FE0}" type="slidenum">
              <a:rPr lang="en-US" altLang="ja-JP" smtClean="0"/>
              <a:pPr>
                <a:defRPr/>
              </a:pPr>
              <a:t>38</a:t>
            </a:fld>
            <a:endParaRPr lang="en-US" altLang="ja-JP"/>
          </a:p>
        </p:txBody>
      </p:sp>
    </p:spTree>
    <p:extLst>
      <p:ext uri="{BB962C8B-B14F-4D97-AF65-F5344CB8AC3E}">
        <p14:creationId xmlns:p14="http://schemas.microsoft.com/office/powerpoint/2010/main" val="21590537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7" name="Rectangle 6">
            <a:extLst>
              <a:ext uri="{FF2B5EF4-FFF2-40B4-BE49-F238E27FC236}">
                <a16:creationId xmlns:a16="http://schemas.microsoft.com/office/drawing/2014/main" id="{3A70FB80-3335-4101-BE48-8ACAF5062587}"/>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a:t>
            </a:fld>
            <a:endParaRPr lang="en-US" altLang="ja-JP" sz="1200" dirty="0"/>
          </a:p>
        </p:txBody>
      </p:sp>
    </p:spTree>
    <p:extLst>
      <p:ext uri="{BB962C8B-B14F-4D97-AF65-F5344CB8AC3E}">
        <p14:creationId xmlns:p14="http://schemas.microsoft.com/office/powerpoint/2010/main" val="2665943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6">
            <a:extLst>
              <a:ext uri="{FF2B5EF4-FFF2-40B4-BE49-F238E27FC236}">
                <a16:creationId xmlns:a16="http://schemas.microsoft.com/office/drawing/2014/main" id="{F480064E-558C-46F5-9ABE-EDE779183687}"/>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a:t>
            </a:fld>
            <a:endParaRPr lang="en-US" altLang="ja-JP" sz="1200" dirty="0"/>
          </a:p>
        </p:txBody>
      </p:sp>
    </p:spTree>
    <p:extLst>
      <p:ext uri="{BB962C8B-B14F-4D97-AF65-F5344CB8AC3E}">
        <p14:creationId xmlns:p14="http://schemas.microsoft.com/office/powerpoint/2010/main" val="2054812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88913"/>
            <a:ext cx="2057400" cy="5821362"/>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188913"/>
            <a:ext cx="6019800" cy="5821362"/>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6">
            <a:extLst>
              <a:ext uri="{FF2B5EF4-FFF2-40B4-BE49-F238E27FC236}">
                <a16:creationId xmlns:a16="http://schemas.microsoft.com/office/drawing/2014/main" id="{69551A1A-0492-4363-A367-63E2E444B23C}"/>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a:t>
            </a:fld>
            <a:endParaRPr lang="en-US" altLang="ja-JP" sz="1200" dirty="0"/>
          </a:p>
        </p:txBody>
      </p:sp>
    </p:spTree>
    <p:extLst>
      <p:ext uri="{BB962C8B-B14F-4D97-AF65-F5344CB8AC3E}">
        <p14:creationId xmlns:p14="http://schemas.microsoft.com/office/powerpoint/2010/main" val="17020713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68313" y="188913"/>
            <a:ext cx="7775575"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457200" y="1484313"/>
            <a:ext cx="8229600" cy="4525962"/>
          </a:xfrm>
        </p:spPr>
        <p:txBody>
          <a:bodyPr/>
          <a:lstStyle/>
          <a:p>
            <a:pPr lvl="0"/>
            <a:endParaRPr lang="ja-JP" altLang="en-US" noProof="0"/>
          </a:p>
        </p:txBody>
      </p:sp>
      <p:sp>
        <p:nvSpPr>
          <p:cNvPr id="7" name="Rectangle 6">
            <a:extLst>
              <a:ext uri="{FF2B5EF4-FFF2-40B4-BE49-F238E27FC236}">
                <a16:creationId xmlns:a16="http://schemas.microsoft.com/office/drawing/2014/main" id="{58A0A9DA-1698-4328-AE58-77E32C61D809}"/>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a:t>
            </a:fld>
            <a:endParaRPr lang="en-US" altLang="ja-JP" sz="1200" dirty="0"/>
          </a:p>
        </p:txBody>
      </p:sp>
    </p:spTree>
    <p:extLst>
      <p:ext uri="{BB962C8B-B14F-4D97-AF65-F5344CB8AC3E}">
        <p14:creationId xmlns:p14="http://schemas.microsoft.com/office/powerpoint/2010/main" val="30958246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7" name="Rectangle 6">
            <a:extLst>
              <a:ext uri="{FF2B5EF4-FFF2-40B4-BE49-F238E27FC236}">
                <a16:creationId xmlns:a16="http://schemas.microsoft.com/office/drawing/2014/main" id="{3A70FB80-3335-4101-BE48-8ACAF5062587}"/>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a:t>
            </a:fld>
            <a:endParaRPr lang="en-US" altLang="ja-JP" sz="1200" dirty="0"/>
          </a:p>
        </p:txBody>
      </p:sp>
    </p:spTree>
    <p:extLst>
      <p:ext uri="{BB962C8B-B14F-4D97-AF65-F5344CB8AC3E}">
        <p14:creationId xmlns:p14="http://schemas.microsoft.com/office/powerpoint/2010/main" val="35034399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6">
            <a:extLst>
              <a:ext uri="{FF2B5EF4-FFF2-40B4-BE49-F238E27FC236}">
                <a16:creationId xmlns:a16="http://schemas.microsoft.com/office/drawing/2014/main" id="{0FB752A2-DFAB-49AB-BE2F-C3B78F401A97}"/>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a:t>
            </a:fld>
            <a:endParaRPr lang="en-US" altLang="ja-JP" sz="1200" dirty="0"/>
          </a:p>
        </p:txBody>
      </p:sp>
    </p:spTree>
    <p:extLst>
      <p:ext uri="{BB962C8B-B14F-4D97-AF65-F5344CB8AC3E}">
        <p14:creationId xmlns:p14="http://schemas.microsoft.com/office/powerpoint/2010/main" val="3903627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7" name="Rectangle 6">
            <a:extLst>
              <a:ext uri="{FF2B5EF4-FFF2-40B4-BE49-F238E27FC236}">
                <a16:creationId xmlns:a16="http://schemas.microsoft.com/office/drawing/2014/main" id="{4547FEEA-ED6D-46BA-A3F8-9158879F52A2}"/>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a:t>
            </a:fld>
            <a:endParaRPr lang="en-US" altLang="ja-JP" sz="1200" dirty="0"/>
          </a:p>
        </p:txBody>
      </p:sp>
    </p:spTree>
    <p:extLst>
      <p:ext uri="{BB962C8B-B14F-4D97-AF65-F5344CB8AC3E}">
        <p14:creationId xmlns:p14="http://schemas.microsoft.com/office/powerpoint/2010/main" val="34247110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4843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4843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8" name="Rectangle 6">
            <a:extLst>
              <a:ext uri="{FF2B5EF4-FFF2-40B4-BE49-F238E27FC236}">
                <a16:creationId xmlns:a16="http://schemas.microsoft.com/office/drawing/2014/main" id="{8748363B-AE90-4EAA-ABAD-BD37A0961815}"/>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a:t>
            </a:fld>
            <a:endParaRPr lang="en-US" altLang="ja-JP" sz="1200" dirty="0"/>
          </a:p>
        </p:txBody>
      </p:sp>
    </p:spTree>
    <p:extLst>
      <p:ext uri="{BB962C8B-B14F-4D97-AF65-F5344CB8AC3E}">
        <p14:creationId xmlns:p14="http://schemas.microsoft.com/office/powerpoint/2010/main" val="6100539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 name="Rectangle 6">
            <a:extLst>
              <a:ext uri="{FF2B5EF4-FFF2-40B4-BE49-F238E27FC236}">
                <a16:creationId xmlns:a16="http://schemas.microsoft.com/office/drawing/2014/main" id="{D87B0A73-A58F-497F-BAC8-3DFA1D4BF20E}"/>
              </a:ext>
            </a:extLst>
          </p:cNvPr>
          <p:cNvSpPr>
            <a:spLocks noGrp="1" noChangeArrowheads="1"/>
          </p:cNvSpPr>
          <p:nvPr>
            <p:ph type="sldNum" sz="quarter" idx="10"/>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a:t>
            </a:fld>
            <a:endParaRPr lang="en-US" altLang="ja-JP" sz="1200" dirty="0"/>
          </a:p>
        </p:txBody>
      </p:sp>
    </p:spTree>
    <p:extLst>
      <p:ext uri="{BB962C8B-B14F-4D97-AF65-F5344CB8AC3E}">
        <p14:creationId xmlns:p14="http://schemas.microsoft.com/office/powerpoint/2010/main" val="36517536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6" name="Rectangle 6">
            <a:extLst>
              <a:ext uri="{FF2B5EF4-FFF2-40B4-BE49-F238E27FC236}">
                <a16:creationId xmlns:a16="http://schemas.microsoft.com/office/drawing/2014/main" id="{6219CBAA-F433-4015-B856-0B1B79F689E5}"/>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a:t>
            </a:fld>
            <a:endParaRPr lang="en-US" altLang="ja-JP" sz="1200" dirty="0"/>
          </a:p>
        </p:txBody>
      </p:sp>
    </p:spTree>
    <p:extLst>
      <p:ext uri="{BB962C8B-B14F-4D97-AF65-F5344CB8AC3E}">
        <p14:creationId xmlns:p14="http://schemas.microsoft.com/office/powerpoint/2010/main" val="12869656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Rectangle 6">
            <a:extLst>
              <a:ext uri="{FF2B5EF4-FFF2-40B4-BE49-F238E27FC236}">
                <a16:creationId xmlns:a16="http://schemas.microsoft.com/office/drawing/2014/main" id="{65453E36-097E-4112-A3E5-2A7C0C66A72C}"/>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a:t>
            </a:fld>
            <a:endParaRPr lang="en-US" altLang="ja-JP" sz="1200" dirty="0"/>
          </a:p>
        </p:txBody>
      </p:sp>
    </p:spTree>
    <p:extLst>
      <p:ext uri="{BB962C8B-B14F-4D97-AF65-F5344CB8AC3E}">
        <p14:creationId xmlns:p14="http://schemas.microsoft.com/office/powerpoint/2010/main" val="2251540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6">
            <a:extLst>
              <a:ext uri="{FF2B5EF4-FFF2-40B4-BE49-F238E27FC236}">
                <a16:creationId xmlns:a16="http://schemas.microsoft.com/office/drawing/2014/main" id="{0FB752A2-DFAB-49AB-BE2F-C3B78F401A97}"/>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a:t>
            </a:fld>
            <a:endParaRPr lang="en-US" altLang="ja-JP" sz="1200" dirty="0"/>
          </a:p>
        </p:txBody>
      </p:sp>
    </p:spTree>
    <p:extLst>
      <p:ext uri="{BB962C8B-B14F-4D97-AF65-F5344CB8AC3E}">
        <p14:creationId xmlns:p14="http://schemas.microsoft.com/office/powerpoint/2010/main" val="35662459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8" name="Rectangle 6">
            <a:extLst>
              <a:ext uri="{FF2B5EF4-FFF2-40B4-BE49-F238E27FC236}">
                <a16:creationId xmlns:a16="http://schemas.microsoft.com/office/drawing/2014/main" id="{24B75527-8767-4B09-AFE2-F46A7C3582AD}"/>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a:t>
            </a:fld>
            <a:endParaRPr lang="en-US" altLang="ja-JP" sz="1200" dirty="0"/>
          </a:p>
        </p:txBody>
      </p:sp>
    </p:spTree>
    <p:extLst>
      <p:ext uri="{BB962C8B-B14F-4D97-AF65-F5344CB8AC3E}">
        <p14:creationId xmlns:p14="http://schemas.microsoft.com/office/powerpoint/2010/main" val="15090716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8" name="Rectangle 6">
            <a:extLst>
              <a:ext uri="{FF2B5EF4-FFF2-40B4-BE49-F238E27FC236}">
                <a16:creationId xmlns:a16="http://schemas.microsoft.com/office/drawing/2014/main" id="{14CAB58B-B032-4686-BBA6-FA97736E54FD}"/>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a:t>
            </a:fld>
            <a:endParaRPr lang="en-US" altLang="ja-JP" sz="1200" dirty="0"/>
          </a:p>
        </p:txBody>
      </p:sp>
    </p:spTree>
    <p:extLst>
      <p:ext uri="{BB962C8B-B14F-4D97-AF65-F5344CB8AC3E}">
        <p14:creationId xmlns:p14="http://schemas.microsoft.com/office/powerpoint/2010/main" val="37736827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6">
            <a:extLst>
              <a:ext uri="{FF2B5EF4-FFF2-40B4-BE49-F238E27FC236}">
                <a16:creationId xmlns:a16="http://schemas.microsoft.com/office/drawing/2014/main" id="{F480064E-558C-46F5-9ABE-EDE779183687}"/>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a:t>
            </a:fld>
            <a:endParaRPr lang="en-US" altLang="ja-JP" sz="1200" dirty="0"/>
          </a:p>
        </p:txBody>
      </p:sp>
    </p:spTree>
    <p:extLst>
      <p:ext uri="{BB962C8B-B14F-4D97-AF65-F5344CB8AC3E}">
        <p14:creationId xmlns:p14="http://schemas.microsoft.com/office/powerpoint/2010/main" val="16456731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88913"/>
            <a:ext cx="2057400" cy="5821362"/>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188913"/>
            <a:ext cx="6019800" cy="5821362"/>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6">
            <a:extLst>
              <a:ext uri="{FF2B5EF4-FFF2-40B4-BE49-F238E27FC236}">
                <a16:creationId xmlns:a16="http://schemas.microsoft.com/office/drawing/2014/main" id="{69551A1A-0492-4363-A367-63E2E444B23C}"/>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a:t>
            </a:fld>
            <a:endParaRPr lang="en-US" altLang="ja-JP" sz="1200" dirty="0"/>
          </a:p>
        </p:txBody>
      </p:sp>
    </p:spTree>
    <p:extLst>
      <p:ext uri="{BB962C8B-B14F-4D97-AF65-F5344CB8AC3E}">
        <p14:creationId xmlns:p14="http://schemas.microsoft.com/office/powerpoint/2010/main" val="21246986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68313" y="188913"/>
            <a:ext cx="7775575"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457200" y="1484313"/>
            <a:ext cx="8229600" cy="4525962"/>
          </a:xfrm>
        </p:spPr>
        <p:txBody>
          <a:bodyPr/>
          <a:lstStyle/>
          <a:p>
            <a:pPr lvl="0"/>
            <a:endParaRPr lang="ja-JP" altLang="en-US" noProof="0"/>
          </a:p>
        </p:txBody>
      </p:sp>
      <p:sp>
        <p:nvSpPr>
          <p:cNvPr id="7" name="Rectangle 6">
            <a:extLst>
              <a:ext uri="{FF2B5EF4-FFF2-40B4-BE49-F238E27FC236}">
                <a16:creationId xmlns:a16="http://schemas.microsoft.com/office/drawing/2014/main" id="{58A0A9DA-1698-4328-AE58-77E32C61D809}"/>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a:t>
            </a:fld>
            <a:endParaRPr lang="en-US" altLang="ja-JP" sz="1200" dirty="0"/>
          </a:p>
        </p:txBody>
      </p:sp>
    </p:spTree>
    <p:extLst>
      <p:ext uri="{BB962C8B-B14F-4D97-AF65-F5344CB8AC3E}">
        <p14:creationId xmlns:p14="http://schemas.microsoft.com/office/powerpoint/2010/main" val="12512816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7" name="Rectangle 6">
            <a:extLst>
              <a:ext uri="{FF2B5EF4-FFF2-40B4-BE49-F238E27FC236}">
                <a16:creationId xmlns:a16="http://schemas.microsoft.com/office/drawing/2014/main" id="{4547FEEA-ED6D-46BA-A3F8-9158879F52A2}"/>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a:t>
            </a:fld>
            <a:endParaRPr lang="en-US" altLang="ja-JP" sz="1200" dirty="0"/>
          </a:p>
        </p:txBody>
      </p:sp>
    </p:spTree>
    <p:extLst>
      <p:ext uri="{BB962C8B-B14F-4D97-AF65-F5344CB8AC3E}">
        <p14:creationId xmlns:p14="http://schemas.microsoft.com/office/powerpoint/2010/main" val="1616153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4843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484313"/>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8" name="Rectangle 6">
            <a:extLst>
              <a:ext uri="{FF2B5EF4-FFF2-40B4-BE49-F238E27FC236}">
                <a16:creationId xmlns:a16="http://schemas.microsoft.com/office/drawing/2014/main" id="{8748363B-AE90-4EAA-ABAD-BD37A0961815}"/>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a:t>
            </a:fld>
            <a:endParaRPr lang="en-US" altLang="ja-JP" sz="1200" dirty="0"/>
          </a:p>
        </p:txBody>
      </p:sp>
    </p:spTree>
    <p:extLst>
      <p:ext uri="{BB962C8B-B14F-4D97-AF65-F5344CB8AC3E}">
        <p14:creationId xmlns:p14="http://schemas.microsoft.com/office/powerpoint/2010/main" val="841771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 name="Rectangle 6">
            <a:extLst>
              <a:ext uri="{FF2B5EF4-FFF2-40B4-BE49-F238E27FC236}">
                <a16:creationId xmlns:a16="http://schemas.microsoft.com/office/drawing/2014/main" id="{D87B0A73-A58F-497F-BAC8-3DFA1D4BF20E}"/>
              </a:ext>
            </a:extLst>
          </p:cNvPr>
          <p:cNvSpPr>
            <a:spLocks noGrp="1" noChangeArrowheads="1"/>
          </p:cNvSpPr>
          <p:nvPr>
            <p:ph type="sldNum" sz="quarter" idx="10"/>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a:t>
            </a:fld>
            <a:endParaRPr lang="en-US" altLang="ja-JP" sz="1200" dirty="0"/>
          </a:p>
        </p:txBody>
      </p:sp>
    </p:spTree>
    <p:extLst>
      <p:ext uri="{BB962C8B-B14F-4D97-AF65-F5344CB8AC3E}">
        <p14:creationId xmlns:p14="http://schemas.microsoft.com/office/powerpoint/2010/main" val="3410546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6" name="Rectangle 6">
            <a:extLst>
              <a:ext uri="{FF2B5EF4-FFF2-40B4-BE49-F238E27FC236}">
                <a16:creationId xmlns:a16="http://schemas.microsoft.com/office/drawing/2014/main" id="{6219CBAA-F433-4015-B856-0B1B79F689E5}"/>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a:t>
            </a:fld>
            <a:endParaRPr lang="en-US" altLang="ja-JP" sz="1200" dirty="0"/>
          </a:p>
        </p:txBody>
      </p:sp>
    </p:spTree>
    <p:extLst>
      <p:ext uri="{BB962C8B-B14F-4D97-AF65-F5344CB8AC3E}">
        <p14:creationId xmlns:p14="http://schemas.microsoft.com/office/powerpoint/2010/main" val="3274336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Rectangle 6">
            <a:extLst>
              <a:ext uri="{FF2B5EF4-FFF2-40B4-BE49-F238E27FC236}">
                <a16:creationId xmlns:a16="http://schemas.microsoft.com/office/drawing/2014/main" id="{65453E36-097E-4112-A3E5-2A7C0C66A72C}"/>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a:t>
            </a:fld>
            <a:endParaRPr lang="en-US" altLang="ja-JP" sz="1200" dirty="0"/>
          </a:p>
        </p:txBody>
      </p:sp>
    </p:spTree>
    <p:extLst>
      <p:ext uri="{BB962C8B-B14F-4D97-AF65-F5344CB8AC3E}">
        <p14:creationId xmlns:p14="http://schemas.microsoft.com/office/powerpoint/2010/main" val="14558415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8" name="Rectangle 6">
            <a:extLst>
              <a:ext uri="{FF2B5EF4-FFF2-40B4-BE49-F238E27FC236}">
                <a16:creationId xmlns:a16="http://schemas.microsoft.com/office/drawing/2014/main" id="{24B75527-8767-4B09-AFE2-F46A7C3582AD}"/>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a:t>
            </a:fld>
            <a:endParaRPr lang="en-US" altLang="ja-JP" sz="1200" dirty="0"/>
          </a:p>
        </p:txBody>
      </p:sp>
    </p:spTree>
    <p:extLst>
      <p:ext uri="{BB962C8B-B14F-4D97-AF65-F5344CB8AC3E}">
        <p14:creationId xmlns:p14="http://schemas.microsoft.com/office/powerpoint/2010/main" val="52733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8" name="Rectangle 6">
            <a:extLst>
              <a:ext uri="{FF2B5EF4-FFF2-40B4-BE49-F238E27FC236}">
                <a16:creationId xmlns:a16="http://schemas.microsoft.com/office/drawing/2014/main" id="{14CAB58B-B032-4686-BBA6-FA97736E54FD}"/>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a:t>
            </a:fld>
            <a:endParaRPr lang="en-US" altLang="ja-JP" sz="1200" dirty="0"/>
          </a:p>
        </p:txBody>
      </p:sp>
    </p:spTree>
    <p:extLst>
      <p:ext uri="{BB962C8B-B14F-4D97-AF65-F5344CB8AC3E}">
        <p14:creationId xmlns:p14="http://schemas.microsoft.com/office/powerpoint/2010/main" val="113038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D107E577-60DF-4204-8BEB-799DFD46855E}"/>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608212" y="404813"/>
            <a:ext cx="1067475" cy="425507"/>
          </a:xfrm>
          <a:prstGeom prst="rect">
            <a:avLst/>
          </a:prstGeom>
        </p:spPr>
      </p:pic>
      <p:sp>
        <p:nvSpPr>
          <p:cNvPr id="1027" name="Rectangle 2"/>
          <p:cNvSpPr>
            <a:spLocks noGrp="1" noChangeArrowheads="1"/>
          </p:cNvSpPr>
          <p:nvPr>
            <p:ph type="title"/>
          </p:nvPr>
        </p:nvSpPr>
        <p:spPr bwMode="auto">
          <a:xfrm>
            <a:off x="468313" y="188913"/>
            <a:ext cx="777557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dirty="0"/>
              <a:t>マスタ タイトルの書式設定</a:t>
            </a:r>
          </a:p>
        </p:txBody>
      </p:sp>
      <p:sp>
        <p:nvSpPr>
          <p:cNvPr id="1028" name="Rectangle 3"/>
          <p:cNvSpPr>
            <a:spLocks noGrp="1" noChangeArrowheads="1"/>
          </p:cNvSpPr>
          <p:nvPr>
            <p:ph type="body" idx="1"/>
          </p:nvPr>
        </p:nvSpPr>
        <p:spPr bwMode="auto">
          <a:xfrm>
            <a:off x="457200" y="14843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3" name="正方形/長方形 2">
            <a:extLst>
              <a:ext uri="{FF2B5EF4-FFF2-40B4-BE49-F238E27FC236}">
                <a16:creationId xmlns:a16="http://schemas.microsoft.com/office/drawing/2014/main" id="{C91F856D-E3C0-4ABF-BAB2-8FF24053AD5A}"/>
              </a:ext>
            </a:extLst>
          </p:cNvPr>
          <p:cNvSpPr/>
          <p:nvPr userDrawn="1"/>
        </p:nvSpPr>
        <p:spPr bwMode="auto">
          <a:xfrm>
            <a:off x="0" y="6495256"/>
            <a:ext cx="9144000" cy="362744"/>
          </a:xfrm>
          <a:prstGeom prst="rect">
            <a:avLst/>
          </a:prstGeom>
          <a:solidFill>
            <a:schemeClr val="tx1">
              <a:lumMod val="8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4" name="テキスト ボックス 3">
            <a:extLst>
              <a:ext uri="{FF2B5EF4-FFF2-40B4-BE49-F238E27FC236}">
                <a16:creationId xmlns:a16="http://schemas.microsoft.com/office/drawing/2014/main" id="{0219F388-5689-4597-A400-DAD41D44716B}"/>
              </a:ext>
            </a:extLst>
          </p:cNvPr>
          <p:cNvSpPr txBox="1"/>
          <p:nvPr userDrawn="1"/>
        </p:nvSpPr>
        <p:spPr>
          <a:xfrm>
            <a:off x="515094" y="6482556"/>
            <a:ext cx="1571264" cy="253916"/>
          </a:xfrm>
          <a:prstGeom prst="rect">
            <a:avLst/>
          </a:prstGeom>
          <a:noFill/>
        </p:spPr>
        <p:txBody>
          <a:bodyPr wrap="none" rtlCol="0">
            <a:spAutoFit/>
          </a:bodyPr>
          <a:lstStyle/>
          <a:p>
            <a:r>
              <a:rPr kumimoji="1" lang="ja-JP" altLang="en-US" sz="1050" b="1" dirty="0">
                <a:latin typeface="Meiryo UI" panose="020B0604030504040204" pitchFamily="50" charset="-128"/>
                <a:ea typeface="Meiryo UI" panose="020B0604030504040204" pitchFamily="50" charset="-128"/>
              </a:rPr>
              <a:t>株式会社アカウンタックス</a:t>
            </a:r>
          </a:p>
        </p:txBody>
      </p:sp>
      <p:sp>
        <p:nvSpPr>
          <p:cNvPr id="11" name="テキスト ボックス 10">
            <a:extLst>
              <a:ext uri="{FF2B5EF4-FFF2-40B4-BE49-F238E27FC236}">
                <a16:creationId xmlns:a16="http://schemas.microsoft.com/office/drawing/2014/main" id="{5D9756D5-609A-4B91-B36F-9833BCEC1CC7}"/>
              </a:ext>
            </a:extLst>
          </p:cNvPr>
          <p:cNvSpPr txBox="1"/>
          <p:nvPr userDrawn="1"/>
        </p:nvSpPr>
        <p:spPr>
          <a:xfrm>
            <a:off x="523007" y="6657945"/>
            <a:ext cx="2832827" cy="200055"/>
          </a:xfrm>
          <a:prstGeom prst="rect">
            <a:avLst/>
          </a:prstGeom>
          <a:noFill/>
        </p:spPr>
        <p:txBody>
          <a:bodyPr wrap="none" rtlCol="0">
            <a:spAutoFit/>
          </a:bodyPr>
          <a:lstStyle/>
          <a:p>
            <a:r>
              <a:rPr kumimoji="1" lang="en-US" altLang="ja-JP" sz="700" b="0" dirty="0">
                <a:latin typeface="Meiryo UI" panose="020B0604030504040204" pitchFamily="50" charset="-128"/>
                <a:ea typeface="Meiryo UI" panose="020B0604030504040204" pitchFamily="50" charset="-128"/>
              </a:rPr>
              <a:t>Copyright(c)2020 ACCOUNTAX </a:t>
            </a:r>
            <a:r>
              <a:rPr kumimoji="1" lang="en-US" altLang="ja-JP" sz="700" b="0" dirty="0" err="1">
                <a:latin typeface="Meiryo UI" panose="020B0604030504040204" pitchFamily="50" charset="-128"/>
                <a:ea typeface="Meiryo UI" panose="020B0604030504040204" pitchFamily="50" charset="-128"/>
              </a:rPr>
              <a:t>Co.,Ltd</a:t>
            </a:r>
            <a:r>
              <a:rPr kumimoji="1" lang="en-US" altLang="ja-JP" sz="700" b="0" dirty="0">
                <a:latin typeface="Meiryo UI" panose="020B0604030504040204" pitchFamily="50" charset="-128"/>
                <a:ea typeface="Meiryo UI" panose="020B0604030504040204" pitchFamily="50" charset="-128"/>
              </a:rPr>
              <a:t>. All Rights Reserved.</a:t>
            </a:r>
            <a:endParaRPr kumimoji="1" lang="ja-JP" altLang="en-US" sz="700" b="0" dirty="0">
              <a:latin typeface="Meiryo UI" panose="020B0604030504040204" pitchFamily="50" charset="-128"/>
              <a:ea typeface="Meiryo UI" panose="020B0604030504040204" pitchFamily="50" charset="-128"/>
            </a:endParaRPr>
          </a:p>
        </p:txBody>
      </p:sp>
      <p:sp>
        <p:nvSpPr>
          <p:cNvPr id="13" name="Rectangle 6">
            <a:extLst>
              <a:ext uri="{FF2B5EF4-FFF2-40B4-BE49-F238E27FC236}">
                <a16:creationId xmlns:a16="http://schemas.microsoft.com/office/drawing/2014/main" id="{C3B9F0DE-9D73-4A57-887B-45287E47D575}"/>
              </a:ext>
            </a:extLst>
          </p:cNvPr>
          <p:cNvSpPr>
            <a:spLocks noGrp="1" noChangeArrowheads="1"/>
          </p:cNvSpPr>
          <p:nvPr userDrawn="1">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a:t>
            </a:fld>
            <a:endParaRPr lang="en-US" altLang="ja-JP" sz="1200" dirty="0"/>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rtl="0" eaLnBrk="0" fontAlgn="base" hangingPunct="0">
        <a:spcBef>
          <a:spcPct val="0"/>
        </a:spcBef>
        <a:spcAft>
          <a:spcPct val="0"/>
        </a:spcAft>
        <a:defRPr kumimoji="1" sz="3200" b="1">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2pPr>
      <a:lvl3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3pPr>
      <a:lvl4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4pPr>
      <a:lvl5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5pPr>
      <a:lvl6pPr marL="4572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6pPr>
      <a:lvl7pPr marL="9144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7pPr>
      <a:lvl8pPr marL="13716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8pPr>
      <a:lvl9pPr marL="18288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9pPr>
    </p:titleStyle>
    <p:bodyStyle>
      <a:lvl1pPr marL="342900" indent="-342900" algn="l" rtl="0" eaLnBrk="0" fontAlgn="base" hangingPunct="0">
        <a:spcBef>
          <a:spcPct val="20000"/>
        </a:spcBef>
        <a:spcAft>
          <a:spcPct val="0"/>
        </a:spcAft>
        <a:buChar char="•"/>
        <a:defRPr kumimoji="1" sz="32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rtl="0" eaLnBrk="0" fontAlgn="base" hangingPunct="0">
        <a:spcBef>
          <a:spcPct val="20000"/>
        </a:spcBef>
        <a:spcAft>
          <a:spcPct val="0"/>
        </a:spcAft>
        <a:buChar char="–"/>
        <a:defRPr kumimoji="1" sz="28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rtl="0" eaLnBrk="0" fontAlgn="base" hangingPunct="0">
        <a:spcBef>
          <a:spcPct val="20000"/>
        </a:spcBef>
        <a:spcAft>
          <a:spcPct val="0"/>
        </a:spcAft>
        <a:buChar char="•"/>
        <a:defRPr kumimoji="1" sz="24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rtl="0" eaLnBrk="0" fontAlgn="base" hangingPunct="0">
        <a:spcBef>
          <a:spcPct val="20000"/>
        </a:spcBef>
        <a:spcAft>
          <a:spcPct val="0"/>
        </a:spcAft>
        <a:buChar char="–"/>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rtl="0" eaLnBrk="0" fontAlgn="base" hangingPunct="0">
        <a:spcBef>
          <a:spcPct val="20000"/>
        </a:spcBef>
        <a:spcAft>
          <a:spcPct val="0"/>
        </a:spcAft>
        <a:buChar char="»"/>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rtl="0" fontAlgn="base">
        <a:spcBef>
          <a:spcPct val="20000"/>
        </a:spcBef>
        <a:spcAft>
          <a:spcPct val="0"/>
        </a:spcAft>
        <a:buChar char="»"/>
        <a:defRPr kumimoji="1" sz="2000">
          <a:solidFill>
            <a:srgbClr val="000000"/>
          </a:solidFill>
          <a:latin typeface="HGPｺﾞｼｯｸE" pitchFamily="50" charset="-128"/>
          <a:ea typeface="HGPｺﾞｼｯｸE" pitchFamily="50" charset="-128"/>
        </a:defRPr>
      </a:lvl6pPr>
      <a:lvl7pPr marL="2971800" indent="-228600" algn="l" rtl="0" fontAlgn="base">
        <a:spcBef>
          <a:spcPct val="20000"/>
        </a:spcBef>
        <a:spcAft>
          <a:spcPct val="0"/>
        </a:spcAft>
        <a:buChar char="»"/>
        <a:defRPr kumimoji="1" sz="2000">
          <a:solidFill>
            <a:srgbClr val="000000"/>
          </a:solidFill>
          <a:latin typeface="HGPｺﾞｼｯｸE" pitchFamily="50" charset="-128"/>
          <a:ea typeface="HGPｺﾞｼｯｸE" pitchFamily="50" charset="-128"/>
        </a:defRPr>
      </a:lvl7pPr>
      <a:lvl8pPr marL="3429000" indent="-228600" algn="l" rtl="0" fontAlgn="base">
        <a:spcBef>
          <a:spcPct val="20000"/>
        </a:spcBef>
        <a:spcAft>
          <a:spcPct val="0"/>
        </a:spcAft>
        <a:buChar char="»"/>
        <a:defRPr kumimoji="1" sz="2000">
          <a:solidFill>
            <a:srgbClr val="000000"/>
          </a:solidFill>
          <a:latin typeface="HGPｺﾞｼｯｸE" pitchFamily="50" charset="-128"/>
          <a:ea typeface="HGPｺﾞｼｯｸE" pitchFamily="50" charset="-128"/>
        </a:defRPr>
      </a:lvl8pPr>
      <a:lvl9pPr marL="3886200" indent="-228600" algn="l" rtl="0" fontAlgn="base">
        <a:spcBef>
          <a:spcPct val="20000"/>
        </a:spcBef>
        <a:spcAft>
          <a:spcPct val="0"/>
        </a:spcAft>
        <a:buChar char="»"/>
        <a:defRPr kumimoji="1" sz="2000">
          <a:solidFill>
            <a:srgbClr val="000000"/>
          </a:solidFill>
          <a:latin typeface="HGPｺﾞｼｯｸE" pitchFamily="50" charset="-128"/>
          <a:ea typeface="HGPｺﾞｼｯｸE" pitchFamily="50" charset="-128"/>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D107E577-60DF-4204-8BEB-799DFD46855E}"/>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608212" y="404813"/>
            <a:ext cx="1067475" cy="425507"/>
          </a:xfrm>
          <a:prstGeom prst="rect">
            <a:avLst/>
          </a:prstGeom>
        </p:spPr>
      </p:pic>
      <p:sp>
        <p:nvSpPr>
          <p:cNvPr id="1027" name="Rectangle 2"/>
          <p:cNvSpPr>
            <a:spLocks noGrp="1" noChangeArrowheads="1"/>
          </p:cNvSpPr>
          <p:nvPr>
            <p:ph type="title"/>
          </p:nvPr>
        </p:nvSpPr>
        <p:spPr bwMode="auto">
          <a:xfrm>
            <a:off x="468313" y="188913"/>
            <a:ext cx="777557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dirty="0"/>
              <a:t>マスタ タイトルの書式設定</a:t>
            </a:r>
          </a:p>
        </p:txBody>
      </p:sp>
      <p:sp>
        <p:nvSpPr>
          <p:cNvPr id="1028" name="Rectangle 3"/>
          <p:cNvSpPr>
            <a:spLocks noGrp="1" noChangeArrowheads="1"/>
          </p:cNvSpPr>
          <p:nvPr>
            <p:ph type="body" idx="1"/>
          </p:nvPr>
        </p:nvSpPr>
        <p:spPr bwMode="auto">
          <a:xfrm>
            <a:off x="457200" y="1484313"/>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3" name="正方形/長方形 2">
            <a:extLst>
              <a:ext uri="{FF2B5EF4-FFF2-40B4-BE49-F238E27FC236}">
                <a16:creationId xmlns:a16="http://schemas.microsoft.com/office/drawing/2014/main" id="{C91F856D-E3C0-4ABF-BAB2-8FF24053AD5A}"/>
              </a:ext>
            </a:extLst>
          </p:cNvPr>
          <p:cNvSpPr/>
          <p:nvPr userDrawn="1"/>
        </p:nvSpPr>
        <p:spPr bwMode="auto">
          <a:xfrm>
            <a:off x="0" y="6495256"/>
            <a:ext cx="9144000" cy="362744"/>
          </a:xfrm>
          <a:prstGeom prst="rect">
            <a:avLst/>
          </a:prstGeom>
          <a:solidFill>
            <a:schemeClr val="tx1">
              <a:lumMod val="8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4" name="テキスト ボックス 3">
            <a:extLst>
              <a:ext uri="{FF2B5EF4-FFF2-40B4-BE49-F238E27FC236}">
                <a16:creationId xmlns:a16="http://schemas.microsoft.com/office/drawing/2014/main" id="{0219F388-5689-4597-A400-DAD41D44716B}"/>
              </a:ext>
            </a:extLst>
          </p:cNvPr>
          <p:cNvSpPr txBox="1"/>
          <p:nvPr userDrawn="1"/>
        </p:nvSpPr>
        <p:spPr>
          <a:xfrm>
            <a:off x="515094" y="6482556"/>
            <a:ext cx="1571264" cy="253916"/>
          </a:xfrm>
          <a:prstGeom prst="rect">
            <a:avLst/>
          </a:prstGeom>
          <a:noFill/>
        </p:spPr>
        <p:txBody>
          <a:bodyPr wrap="none" rtlCol="0">
            <a:spAutoFit/>
          </a:bodyPr>
          <a:lstStyle/>
          <a:p>
            <a:r>
              <a:rPr kumimoji="1" lang="ja-JP" altLang="en-US" sz="1050" b="1" dirty="0">
                <a:latin typeface="Meiryo UI" panose="020B0604030504040204" pitchFamily="50" charset="-128"/>
                <a:ea typeface="Meiryo UI" panose="020B0604030504040204" pitchFamily="50" charset="-128"/>
              </a:rPr>
              <a:t>株式会社アカウンタックス</a:t>
            </a:r>
          </a:p>
        </p:txBody>
      </p:sp>
      <p:sp>
        <p:nvSpPr>
          <p:cNvPr id="11" name="テキスト ボックス 10">
            <a:extLst>
              <a:ext uri="{FF2B5EF4-FFF2-40B4-BE49-F238E27FC236}">
                <a16:creationId xmlns:a16="http://schemas.microsoft.com/office/drawing/2014/main" id="{5D9756D5-609A-4B91-B36F-9833BCEC1CC7}"/>
              </a:ext>
            </a:extLst>
          </p:cNvPr>
          <p:cNvSpPr txBox="1"/>
          <p:nvPr userDrawn="1"/>
        </p:nvSpPr>
        <p:spPr>
          <a:xfrm>
            <a:off x="523007" y="6657945"/>
            <a:ext cx="2832827" cy="200055"/>
          </a:xfrm>
          <a:prstGeom prst="rect">
            <a:avLst/>
          </a:prstGeom>
          <a:noFill/>
        </p:spPr>
        <p:txBody>
          <a:bodyPr wrap="none" rtlCol="0">
            <a:spAutoFit/>
          </a:bodyPr>
          <a:lstStyle/>
          <a:p>
            <a:r>
              <a:rPr kumimoji="1" lang="en-US" altLang="ja-JP" sz="700" b="0" dirty="0">
                <a:latin typeface="Meiryo UI" panose="020B0604030504040204" pitchFamily="50" charset="-128"/>
                <a:ea typeface="Meiryo UI" panose="020B0604030504040204" pitchFamily="50" charset="-128"/>
              </a:rPr>
              <a:t>Copyright(c)2020 ACCOUNTAX </a:t>
            </a:r>
            <a:r>
              <a:rPr kumimoji="1" lang="en-US" altLang="ja-JP" sz="700" b="0" dirty="0" err="1">
                <a:latin typeface="Meiryo UI" panose="020B0604030504040204" pitchFamily="50" charset="-128"/>
                <a:ea typeface="Meiryo UI" panose="020B0604030504040204" pitchFamily="50" charset="-128"/>
              </a:rPr>
              <a:t>Co.,Ltd</a:t>
            </a:r>
            <a:r>
              <a:rPr kumimoji="1" lang="en-US" altLang="ja-JP" sz="700" b="0" dirty="0">
                <a:latin typeface="Meiryo UI" panose="020B0604030504040204" pitchFamily="50" charset="-128"/>
                <a:ea typeface="Meiryo UI" panose="020B0604030504040204" pitchFamily="50" charset="-128"/>
              </a:rPr>
              <a:t>. All Rights Reserved.</a:t>
            </a:r>
            <a:endParaRPr kumimoji="1" lang="ja-JP" altLang="en-US" sz="700" b="0" dirty="0">
              <a:latin typeface="Meiryo UI" panose="020B0604030504040204" pitchFamily="50" charset="-128"/>
              <a:ea typeface="Meiryo UI" panose="020B0604030504040204" pitchFamily="50" charset="-128"/>
            </a:endParaRPr>
          </a:p>
        </p:txBody>
      </p:sp>
      <p:sp>
        <p:nvSpPr>
          <p:cNvPr id="13" name="Rectangle 6">
            <a:extLst>
              <a:ext uri="{FF2B5EF4-FFF2-40B4-BE49-F238E27FC236}">
                <a16:creationId xmlns:a16="http://schemas.microsoft.com/office/drawing/2014/main" id="{C3B9F0DE-9D73-4A57-887B-45287E47D575}"/>
              </a:ext>
            </a:extLst>
          </p:cNvPr>
          <p:cNvSpPr>
            <a:spLocks noGrp="1" noChangeArrowheads="1"/>
          </p:cNvSpPr>
          <p:nvPr userDrawn="1">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a:t>
            </a:fld>
            <a:endParaRPr lang="en-US" altLang="ja-JP" sz="1200" dirty="0"/>
          </a:p>
        </p:txBody>
      </p:sp>
    </p:spTree>
    <p:extLst>
      <p:ext uri="{BB962C8B-B14F-4D97-AF65-F5344CB8AC3E}">
        <p14:creationId xmlns:p14="http://schemas.microsoft.com/office/powerpoint/2010/main" val="2577831110"/>
      </p:ext>
    </p:extLst>
  </p:cSld>
  <p:clrMap bg1="dk2" tx1="lt1" bg2="dk1"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algn="l" rtl="0" eaLnBrk="0" fontAlgn="base" hangingPunct="0">
        <a:spcBef>
          <a:spcPct val="0"/>
        </a:spcBef>
        <a:spcAft>
          <a:spcPct val="0"/>
        </a:spcAft>
        <a:defRPr kumimoji="1" sz="3200" b="1">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2pPr>
      <a:lvl3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3pPr>
      <a:lvl4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4pPr>
      <a:lvl5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5pPr>
      <a:lvl6pPr marL="4572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6pPr>
      <a:lvl7pPr marL="9144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7pPr>
      <a:lvl8pPr marL="13716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8pPr>
      <a:lvl9pPr marL="18288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9pPr>
    </p:titleStyle>
    <p:bodyStyle>
      <a:lvl1pPr marL="342900" indent="-342900" algn="l" rtl="0" eaLnBrk="0" fontAlgn="base" hangingPunct="0">
        <a:spcBef>
          <a:spcPct val="20000"/>
        </a:spcBef>
        <a:spcAft>
          <a:spcPct val="0"/>
        </a:spcAft>
        <a:buChar char="•"/>
        <a:defRPr kumimoji="1" sz="32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rtl="0" eaLnBrk="0" fontAlgn="base" hangingPunct="0">
        <a:spcBef>
          <a:spcPct val="20000"/>
        </a:spcBef>
        <a:spcAft>
          <a:spcPct val="0"/>
        </a:spcAft>
        <a:buChar char="–"/>
        <a:defRPr kumimoji="1" sz="28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rtl="0" eaLnBrk="0" fontAlgn="base" hangingPunct="0">
        <a:spcBef>
          <a:spcPct val="20000"/>
        </a:spcBef>
        <a:spcAft>
          <a:spcPct val="0"/>
        </a:spcAft>
        <a:buChar char="•"/>
        <a:defRPr kumimoji="1" sz="24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rtl="0" eaLnBrk="0" fontAlgn="base" hangingPunct="0">
        <a:spcBef>
          <a:spcPct val="20000"/>
        </a:spcBef>
        <a:spcAft>
          <a:spcPct val="0"/>
        </a:spcAft>
        <a:buChar char="–"/>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rtl="0" eaLnBrk="0" fontAlgn="base" hangingPunct="0">
        <a:spcBef>
          <a:spcPct val="20000"/>
        </a:spcBef>
        <a:spcAft>
          <a:spcPct val="0"/>
        </a:spcAft>
        <a:buChar char="»"/>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rtl="0" fontAlgn="base">
        <a:spcBef>
          <a:spcPct val="20000"/>
        </a:spcBef>
        <a:spcAft>
          <a:spcPct val="0"/>
        </a:spcAft>
        <a:buChar char="»"/>
        <a:defRPr kumimoji="1" sz="2000">
          <a:solidFill>
            <a:srgbClr val="000000"/>
          </a:solidFill>
          <a:latin typeface="HGPｺﾞｼｯｸE" pitchFamily="50" charset="-128"/>
          <a:ea typeface="HGPｺﾞｼｯｸE" pitchFamily="50" charset="-128"/>
        </a:defRPr>
      </a:lvl6pPr>
      <a:lvl7pPr marL="2971800" indent="-228600" algn="l" rtl="0" fontAlgn="base">
        <a:spcBef>
          <a:spcPct val="20000"/>
        </a:spcBef>
        <a:spcAft>
          <a:spcPct val="0"/>
        </a:spcAft>
        <a:buChar char="»"/>
        <a:defRPr kumimoji="1" sz="2000">
          <a:solidFill>
            <a:srgbClr val="000000"/>
          </a:solidFill>
          <a:latin typeface="HGPｺﾞｼｯｸE" pitchFamily="50" charset="-128"/>
          <a:ea typeface="HGPｺﾞｼｯｸE" pitchFamily="50" charset="-128"/>
        </a:defRPr>
      </a:lvl7pPr>
      <a:lvl8pPr marL="3429000" indent="-228600" algn="l" rtl="0" fontAlgn="base">
        <a:spcBef>
          <a:spcPct val="20000"/>
        </a:spcBef>
        <a:spcAft>
          <a:spcPct val="0"/>
        </a:spcAft>
        <a:buChar char="»"/>
        <a:defRPr kumimoji="1" sz="2000">
          <a:solidFill>
            <a:srgbClr val="000000"/>
          </a:solidFill>
          <a:latin typeface="HGPｺﾞｼｯｸE" pitchFamily="50" charset="-128"/>
          <a:ea typeface="HGPｺﾞｼｯｸE" pitchFamily="50" charset="-128"/>
        </a:defRPr>
      </a:lvl8pPr>
      <a:lvl9pPr marL="3886200" indent="-228600" algn="l" rtl="0" fontAlgn="base">
        <a:spcBef>
          <a:spcPct val="20000"/>
        </a:spcBef>
        <a:spcAft>
          <a:spcPct val="0"/>
        </a:spcAft>
        <a:buChar char="»"/>
        <a:defRPr kumimoji="1" sz="2000">
          <a:solidFill>
            <a:srgbClr val="000000"/>
          </a:solidFill>
          <a:latin typeface="HGPｺﾞｼｯｸE" pitchFamily="50" charset="-128"/>
          <a:ea typeface="HGPｺﾞｼｯｸE" pitchFamily="50" charset="-128"/>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04.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package" Target="../embeddings/Microsoft_Excel_Worksheet.xlsx"/><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hyperlink" Target="https://forms.gle/8hBiMzJmcFWGjXwMA" TargetMode="External"/><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6.png"/><Relationship Id="rId7" Type="http://schemas.microsoft.com/office/2007/relationships/hdphoto" Target="../media/hdphoto1.wdp"/><Relationship Id="rId2" Type="http://schemas.openxmlformats.org/officeDocument/2006/relationships/image" Target="../media/image15.png"/><Relationship Id="rId1" Type="http://schemas.openxmlformats.org/officeDocument/2006/relationships/slideLayout" Target="../slideLayouts/slideLayout1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a:extLst>
              <a:ext uri="{FF2B5EF4-FFF2-40B4-BE49-F238E27FC236}">
                <a16:creationId xmlns:a16="http://schemas.microsoft.com/office/drawing/2014/main" id="{FD80C2B5-D8EF-482E-991D-753CF83D219A}"/>
              </a:ext>
            </a:extLst>
          </p:cNvPr>
          <p:cNvGrpSpPr/>
          <p:nvPr/>
        </p:nvGrpSpPr>
        <p:grpSpPr>
          <a:xfrm>
            <a:off x="5194214" y="3717032"/>
            <a:ext cx="904518" cy="1238138"/>
            <a:chOff x="1331640" y="4869159"/>
            <a:chExt cx="904518" cy="1238138"/>
          </a:xfrm>
        </p:grpSpPr>
        <p:pic>
          <p:nvPicPr>
            <p:cNvPr id="6" name="コンテンツ プレースホルダー 5" descr="室内 が含まれている画像&#10;&#10;非常に高い精度で生成された説明">
              <a:extLst>
                <a:ext uri="{FF2B5EF4-FFF2-40B4-BE49-F238E27FC236}">
                  <a16:creationId xmlns:a16="http://schemas.microsoft.com/office/drawing/2014/main" id="{94909C65-E76F-43AF-8FEE-949706166F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1331640" y="5229200"/>
              <a:ext cx="878097" cy="878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テキスト ボックス 1">
              <a:extLst>
                <a:ext uri="{FF2B5EF4-FFF2-40B4-BE49-F238E27FC236}">
                  <a16:creationId xmlns:a16="http://schemas.microsoft.com/office/drawing/2014/main" id="{9DE1A37F-8839-49F0-B1F4-38DB2F96AE9E}"/>
                </a:ext>
              </a:extLst>
            </p:cNvPr>
            <p:cNvSpPr txBox="1"/>
            <p:nvPr/>
          </p:nvSpPr>
          <p:spPr>
            <a:xfrm>
              <a:off x="1342965" y="4869159"/>
              <a:ext cx="893193" cy="369332"/>
            </a:xfrm>
            <a:prstGeom prst="rect">
              <a:avLst/>
            </a:prstGeom>
            <a:noFill/>
          </p:spPr>
          <p:txBody>
            <a:bodyPr wrap="none" rtlCol="0">
              <a:spAutoFit/>
            </a:bodyPr>
            <a:lstStyle/>
            <a:p>
              <a:r>
                <a:rPr kumimoji="1" lang="ja-JP" altLang="en-US" dirty="0">
                  <a:latin typeface="Meiryo UI" panose="020B0604030504040204" pitchFamily="34" charset="-128"/>
                  <a:ea typeface="Meiryo UI" panose="020B0604030504040204" pitchFamily="34" charset="-128"/>
                </a:rPr>
                <a:t>メルマガ</a:t>
              </a:r>
            </a:p>
          </p:txBody>
        </p:sp>
      </p:grpSp>
      <p:grpSp>
        <p:nvGrpSpPr>
          <p:cNvPr id="10" name="グループ化 9">
            <a:extLst>
              <a:ext uri="{FF2B5EF4-FFF2-40B4-BE49-F238E27FC236}">
                <a16:creationId xmlns:a16="http://schemas.microsoft.com/office/drawing/2014/main" id="{CA1275C5-A62E-4FDF-8C13-E2321CD55AD0}"/>
              </a:ext>
            </a:extLst>
          </p:cNvPr>
          <p:cNvGrpSpPr/>
          <p:nvPr/>
        </p:nvGrpSpPr>
        <p:grpSpPr>
          <a:xfrm>
            <a:off x="6420606" y="3717032"/>
            <a:ext cx="1101455" cy="1238138"/>
            <a:chOff x="2969028" y="5013176"/>
            <a:chExt cx="1101455" cy="1238138"/>
          </a:xfrm>
        </p:grpSpPr>
        <p:pic>
          <p:nvPicPr>
            <p:cNvPr id="8" name="図 7" descr="QR コード&#10;&#10;自動的に生成された説明">
              <a:extLst>
                <a:ext uri="{FF2B5EF4-FFF2-40B4-BE49-F238E27FC236}">
                  <a16:creationId xmlns:a16="http://schemas.microsoft.com/office/drawing/2014/main" id="{BEE2F250-F6ED-49A3-A0D7-8CFA1373346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80707" y="5373216"/>
              <a:ext cx="878098" cy="878098"/>
            </a:xfrm>
            <a:prstGeom prst="rect">
              <a:avLst/>
            </a:prstGeom>
          </p:spPr>
        </p:pic>
        <p:sp>
          <p:nvSpPr>
            <p:cNvPr id="9" name="テキスト ボックス 8">
              <a:extLst>
                <a:ext uri="{FF2B5EF4-FFF2-40B4-BE49-F238E27FC236}">
                  <a16:creationId xmlns:a16="http://schemas.microsoft.com/office/drawing/2014/main" id="{E72BB237-D23F-4A33-9BCA-0E90662F8918}"/>
                </a:ext>
              </a:extLst>
            </p:cNvPr>
            <p:cNvSpPr txBox="1"/>
            <p:nvPr/>
          </p:nvSpPr>
          <p:spPr>
            <a:xfrm>
              <a:off x="2969028" y="5013176"/>
              <a:ext cx="1101455" cy="369332"/>
            </a:xfrm>
            <a:prstGeom prst="rect">
              <a:avLst/>
            </a:prstGeom>
            <a:noFill/>
          </p:spPr>
          <p:txBody>
            <a:bodyPr wrap="none" rtlCol="0">
              <a:spAutoFit/>
            </a:bodyPr>
            <a:lstStyle/>
            <a:p>
              <a:r>
                <a:rPr kumimoji="1" lang="en-US" altLang="ja-JP" dirty="0" err="1">
                  <a:latin typeface="Meiryo UI" panose="020B0604030504040204" pitchFamily="34" charset="-128"/>
                  <a:ea typeface="Meiryo UI" panose="020B0604030504040204" pitchFamily="34" charset="-128"/>
                </a:rPr>
                <a:t>Youtube</a:t>
              </a:r>
              <a:endParaRPr kumimoji="1" lang="ja-JP" altLang="en-US" dirty="0">
                <a:latin typeface="Meiryo UI" panose="020B0604030504040204" pitchFamily="34" charset="-128"/>
                <a:ea typeface="Meiryo UI" panose="020B0604030504040204" pitchFamily="34" charset="-128"/>
              </a:endParaRPr>
            </a:p>
          </p:txBody>
        </p:sp>
      </p:grpSp>
      <p:grpSp>
        <p:nvGrpSpPr>
          <p:cNvPr id="14" name="グループ化 13">
            <a:extLst>
              <a:ext uri="{FF2B5EF4-FFF2-40B4-BE49-F238E27FC236}">
                <a16:creationId xmlns:a16="http://schemas.microsoft.com/office/drawing/2014/main" id="{15D560DA-3A10-4FEB-AB87-A704F4FF3F74}"/>
              </a:ext>
            </a:extLst>
          </p:cNvPr>
          <p:cNvGrpSpPr/>
          <p:nvPr/>
        </p:nvGrpSpPr>
        <p:grpSpPr>
          <a:xfrm>
            <a:off x="5110443" y="5205906"/>
            <a:ext cx="1189749" cy="1247430"/>
            <a:chOff x="4634469" y="5013176"/>
            <a:chExt cx="1189749" cy="1247430"/>
          </a:xfrm>
        </p:grpSpPr>
        <p:pic>
          <p:nvPicPr>
            <p:cNvPr id="12" name="図 11" descr="QR コード&#10;&#10;自動的に生成された説明">
              <a:extLst>
                <a:ext uri="{FF2B5EF4-FFF2-40B4-BE49-F238E27FC236}">
                  <a16:creationId xmlns:a16="http://schemas.microsoft.com/office/drawing/2014/main" id="{01063461-F743-4617-B9DB-203453AD476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46148" y="5382508"/>
              <a:ext cx="878098" cy="878098"/>
            </a:xfrm>
            <a:prstGeom prst="rect">
              <a:avLst/>
            </a:prstGeom>
          </p:spPr>
        </p:pic>
        <p:sp>
          <p:nvSpPr>
            <p:cNvPr id="13" name="テキスト ボックス 12">
              <a:extLst>
                <a:ext uri="{FF2B5EF4-FFF2-40B4-BE49-F238E27FC236}">
                  <a16:creationId xmlns:a16="http://schemas.microsoft.com/office/drawing/2014/main" id="{AAC63C88-C20A-420C-B047-4FBEBE423FC6}"/>
                </a:ext>
              </a:extLst>
            </p:cNvPr>
            <p:cNvSpPr txBox="1"/>
            <p:nvPr/>
          </p:nvSpPr>
          <p:spPr>
            <a:xfrm>
              <a:off x="4634469" y="5013176"/>
              <a:ext cx="1189749" cy="369332"/>
            </a:xfrm>
            <a:prstGeom prst="rect">
              <a:avLst/>
            </a:prstGeom>
            <a:noFill/>
          </p:spPr>
          <p:txBody>
            <a:bodyPr wrap="none" rtlCol="0">
              <a:spAutoFit/>
            </a:bodyPr>
            <a:lstStyle/>
            <a:p>
              <a:r>
                <a:rPr kumimoji="1" lang="en-US" altLang="ja-JP" dirty="0" err="1">
                  <a:latin typeface="Meiryo UI" panose="020B0604030504040204" pitchFamily="34" charset="-128"/>
                  <a:ea typeface="Meiryo UI" panose="020B0604030504040204" pitchFamily="34" charset="-128"/>
                </a:rPr>
                <a:t>facebook</a:t>
              </a:r>
              <a:endParaRPr kumimoji="1" lang="ja-JP" altLang="en-US" dirty="0">
                <a:latin typeface="Meiryo UI" panose="020B0604030504040204" pitchFamily="34" charset="-128"/>
                <a:ea typeface="Meiryo UI" panose="020B0604030504040204" pitchFamily="34" charset="-128"/>
              </a:endParaRPr>
            </a:p>
          </p:txBody>
        </p:sp>
      </p:grpSp>
      <p:sp>
        <p:nvSpPr>
          <p:cNvPr id="22" name="タイトル 1">
            <a:extLst>
              <a:ext uri="{FF2B5EF4-FFF2-40B4-BE49-F238E27FC236}">
                <a16:creationId xmlns:a16="http://schemas.microsoft.com/office/drawing/2014/main" id="{04DB1233-01AB-01B0-7F5C-E9D8C0A20C51}"/>
              </a:ext>
            </a:extLst>
          </p:cNvPr>
          <p:cNvSpPr txBox="1">
            <a:spLocks/>
          </p:cNvSpPr>
          <p:nvPr/>
        </p:nvSpPr>
        <p:spPr bwMode="auto">
          <a:xfrm>
            <a:off x="323851" y="1071548"/>
            <a:ext cx="8496622" cy="431800"/>
          </a:xfrm>
          <a:prstGeom prst="rect">
            <a:avLst/>
          </a:prstGeom>
          <a:noFill/>
          <a:ln>
            <a:noFill/>
          </a:ln>
        </p:spPr>
        <p:txBody>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base"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base"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base"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base" hangingPunct="0">
              <a:spcBef>
                <a:spcPct val="0"/>
              </a:spcBef>
              <a:spcAft>
                <a:spcPct val="0"/>
              </a:spcAft>
              <a:defRPr kumimoji="1" sz="2400">
                <a:solidFill>
                  <a:schemeClr val="tx1"/>
                </a:solidFill>
                <a:latin typeface="Arial" charset="0"/>
                <a:ea typeface="ＭＳ Ｐゴシック" charset="0"/>
              </a:defRPr>
            </a:lvl9pPr>
          </a:lstStyle>
          <a:p>
            <a:pPr eaLnBrk="0" hangingPunct="0">
              <a:defRPr/>
            </a:pPr>
            <a:r>
              <a:rPr lang="ja-JP" altLang="en-US" sz="1800" dirty="0">
                <a:solidFill>
                  <a:srgbClr val="000000"/>
                </a:solidFill>
                <a:latin typeface="Meiryo UI" panose="020B0604030504040204" pitchFamily="34" charset="-128"/>
                <a:ea typeface="Meiryo UI" panose="020B0604030504040204" pitchFamily="34" charset="-128"/>
              </a:rPr>
              <a:t>ステップ１、</a:t>
            </a:r>
            <a:r>
              <a:rPr lang="en-US" altLang="ja-JP" sz="1800" dirty="0">
                <a:solidFill>
                  <a:srgbClr val="000000"/>
                </a:solidFill>
                <a:latin typeface="Meiryo UI" panose="020B0604030504040204" pitchFamily="34" charset="-128"/>
                <a:ea typeface="Meiryo UI" panose="020B0604030504040204" pitchFamily="34" charset="-128"/>
              </a:rPr>
              <a:t>2</a:t>
            </a:r>
            <a:r>
              <a:rPr lang="ja-JP" altLang="en-US" sz="1800" dirty="0">
                <a:solidFill>
                  <a:srgbClr val="000000"/>
                </a:solidFill>
                <a:latin typeface="Meiryo UI" panose="020B0604030504040204" pitchFamily="34" charset="-128"/>
                <a:ea typeface="Meiryo UI" panose="020B0604030504040204" pitchFamily="34" charset="-128"/>
              </a:rPr>
              <a:t>の確認をお願いします。</a:t>
            </a:r>
            <a:r>
              <a:rPr lang="ja-JP" altLang="en-US" sz="1800">
                <a:solidFill>
                  <a:srgbClr val="000000"/>
                </a:solidFill>
                <a:latin typeface="Meiryo UI" panose="020B0604030504040204" pitchFamily="34" charset="-128"/>
                <a:ea typeface="Meiryo UI" panose="020B0604030504040204" pitchFamily="34" charset="-128"/>
              </a:rPr>
              <a:t>その後、</a:t>
            </a:r>
            <a:r>
              <a:rPr lang="ja-JP" altLang="en-US" sz="1800" b="1" u="sng">
                <a:solidFill>
                  <a:srgbClr val="FF0000"/>
                </a:solidFill>
                <a:latin typeface="Meiryo UI" panose="020B0604030504040204" pitchFamily="34" charset="-128"/>
                <a:ea typeface="Meiryo UI" panose="020B0604030504040204" pitchFamily="34" charset="-128"/>
              </a:rPr>
              <a:t>カメラ</a:t>
            </a:r>
            <a:r>
              <a:rPr lang="en-US" altLang="ja-JP" sz="1800" b="1" u="sng" dirty="0">
                <a:solidFill>
                  <a:srgbClr val="FF0000"/>
                </a:solidFill>
                <a:latin typeface="Meiryo UI" panose="020B0604030504040204" pitchFamily="34" charset="-128"/>
                <a:ea typeface="Meiryo UI" panose="020B0604030504040204" pitchFamily="34" charset="-128"/>
              </a:rPr>
              <a:t>ON</a:t>
            </a:r>
            <a:r>
              <a:rPr lang="ja-JP" altLang="en-US" sz="1800" b="1" u="sng">
                <a:solidFill>
                  <a:srgbClr val="FF0000"/>
                </a:solidFill>
                <a:latin typeface="Meiryo UI" panose="020B0604030504040204" pitchFamily="34" charset="-128"/>
                <a:ea typeface="Meiryo UI" panose="020B0604030504040204" pitchFamily="34" charset="-128"/>
              </a:rPr>
              <a:t>の状態で、</a:t>
            </a:r>
            <a:r>
              <a:rPr lang="ja-JP" altLang="en-US" sz="1800">
                <a:solidFill>
                  <a:srgbClr val="000000"/>
                </a:solidFill>
                <a:latin typeface="Meiryo UI" panose="020B0604030504040204" pitchFamily="34" charset="-128"/>
                <a:ea typeface="Meiryo UI" panose="020B0604030504040204" pitchFamily="34" charset="-128"/>
              </a:rPr>
              <a:t>お時間</a:t>
            </a:r>
            <a:r>
              <a:rPr lang="ja-JP" altLang="en-US" sz="1800" dirty="0">
                <a:solidFill>
                  <a:srgbClr val="000000"/>
                </a:solidFill>
                <a:latin typeface="Meiryo UI" panose="020B0604030504040204" pitchFamily="34" charset="-128"/>
                <a:ea typeface="Meiryo UI" panose="020B0604030504040204" pitchFamily="34" charset="-128"/>
              </a:rPr>
              <a:t>までお待ちください</a:t>
            </a:r>
            <a:endParaRPr lang="en-US" altLang="ja-JP" sz="1800" dirty="0">
              <a:solidFill>
                <a:srgbClr val="000000"/>
              </a:solidFill>
              <a:latin typeface="Meiryo UI" panose="020B0604030504040204" pitchFamily="34" charset="-128"/>
              <a:ea typeface="Meiryo UI" panose="020B0604030504040204" pitchFamily="34" charset="-128"/>
            </a:endParaRPr>
          </a:p>
        </p:txBody>
      </p:sp>
      <p:sp>
        <p:nvSpPr>
          <p:cNvPr id="25" name="ホームベース 16">
            <a:extLst>
              <a:ext uri="{FF2B5EF4-FFF2-40B4-BE49-F238E27FC236}">
                <a16:creationId xmlns:a16="http://schemas.microsoft.com/office/drawing/2014/main" id="{541D1902-D1BD-1BCF-3A2A-1A82C2D660AC}"/>
              </a:ext>
            </a:extLst>
          </p:cNvPr>
          <p:cNvSpPr>
            <a:spLocks noChangeArrowheads="1"/>
          </p:cNvSpPr>
          <p:nvPr/>
        </p:nvSpPr>
        <p:spPr bwMode="auto">
          <a:xfrm>
            <a:off x="1043608" y="1653370"/>
            <a:ext cx="2356715" cy="647700"/>
          </a:xfrm>
          <a:prstGeom prst="homePlate">
            <a:avLst>
              <a:gd name="adj" fmla="val 49994"/>
            </a:avLst>
          </a:prstGeom>
          <a:solidFill>
            <a:srgbClr val="FF0000"/>
          </a:solidFill>
          <a:ln w="9525">
            <a:solidFill>
              <a:srgbClr val="000000"/>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ja-JP" altLang="en-US" sz="1200" u="none" strike="noStrike" kern="0" cap="none" spc="0" normalizeH="0" baseline="0" noProof="0" dirty="0">
                <a:ln>
                  <a:noFill/>
                </a:ln>
                <a:effectLst/>
                <a:uLnTx/>
                <a:uFillTx/>
                <a:latin typeface="Meiryo UI" panose="020B0604030504040204" pitchFamily="34" charset="-128"/>
                <a:ea typeface="Meiryo UI" panose="020B0604030504040204" pitchFamily="34" charset="-128"/>
              </a:rPr>
              <a:t>ステップ</a:t>
            </a:r>
            <a:r>
              <a:rPr kumimoji="0" lang="en-US" altLang="ja-JP" sz="1200" u="none" strike="noStrike" kern="0" cap="none" spc="0" normalizeH="0" baseline="0" noProof="0" dirty="0">
                <a:ln>
                  <a:noFill/>
                </a:ln>
                <a:effectLst/>
                <a:uLnTx/>
                <a:uFillTx/>
                <a:latin typeface="Meiryo UI" panose="020B0604030504040204" pitchFamily="34" charset="-128"/>
                <a:ea typeface="Meiryo UI" panose="020B0604030504040204" pitchFamily="34" charset="-128"/>
              </a:rPr>
              <a:t>1</a:t>
            </a:r>
          </a:p>
          <a:p>
            <a:pPr marL="0" marR="0" lvl="0" indent="0" algn="ctr" defTabSz="914400" eaLnBrk="1" fontAlgn="auto" latinLnBrk="0" hangingPunct="1">
              <a:lnSpc>
                <a:spcPct val="100000"/>
              </a:lnSpc>
              <a:spcBef>
                <a:spcPct val="0"/>
              </a:spcBef>
              <a:spcAft>
                <a:spcPts val="0"/>
              </a:spcAft>
              <a:buClrTx/>
              <a:buSzTx/>
              <a:buFontTx/>
              <a:buNone/>
              <a:tabLst/>
              <a:defRPr/>
            </a:pPr>
            <a:r>
              <a:rPr kumimoji="0" lang="ja-JP" altLang="en-US" sz="1800" u="none" strike="noStrike" kern="0" cap="none" spc="0" normalizeH="0" baseline="0" noProof="0" dirty="0">
                <a:ln>
                  <a:noFill/>
                </a:ln>
                <a:effectLst/>
                <a:uLnTx/>
                <a:uFillTx/>
                <a:latin typeface="Meiryo UI" panose="020B0604030504040204" pitchFamily="34" charset="-128"/>
                <a:ea typeface="Meiryo UI" panose="020B0604030504040204" pitchFamily="34" charset="-128"/>
              </a:rPr>
              <a:t>基本設定の確認</a:t>
            </a:r>
          </a:p>
        </p:txBody>
      </p:sp>
      <p:sp>
        <p:nvSpPr>
          <p:cNvPr id="26" name="ホームベース 17">
            <a:extLst>
              <a:ext uri="{FF2B5EF4-FFF2-40B4-BE49-F238E27FC236}">
                <a16:creationId xmlns:a16="http://schemas.microsoft.com/office/drawing/2014/main" id="{279BAD82-52EC-BB1A-ED2B-7CB592176F91}"/>
              </a:ext>
            </a:extLst>
          </p:cNvPr>
          <p:cNvSpPr>
            <a:spLocks noChangeArrowheads="1"/>
          </p:cNvSpPr>
          <p:nvPr/>
        </p:nvSpPr>
        <p:spPr bwMode="auto">
          <a:xfrm>
            <a:off x="5008346" y="1653370"/>
            <a:ext cx="2590800" cy="647700"/>
          </a:xfrm>
          <a:prstGeom prst="homePlate">
            <a:avLst>
              <a:gd name="adj" fmla="val 50000"/>
            </a:avLst>
          </a:prstGeom>
          <a:solidFill>
            <a:srgbClr val="FF0000"/>
          </a:solidFill>
          <a:ln w="9525">
            <a:solidFill>
              <a:srgbClr val="000000"/>
            </a:solidFill>
            <a:round/>
            <a:headEnd/>
            <a:tailEnd/>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marL="0" marR="0" lvl="0" indent="0" defTabSz="914400" eaLnBrk="1" fontAlgn="auto" latinLnBrk="0" hangingPunct="1">
              <a:lnSpc>
                <a:spcPct val="100000"/>
              </a:lnSpc>
              <a:spcBef>
                <a:spcPct val="0"/>
              </a:spcBef>
              <a:spcAft>
                <a:spcPts val="0"/>
              </a:spcAft>
              <a:buClrTx/>
              <a:buSzTx/>
              <a:buFontTx/>
              <a:buNone/>
              <a:tabLst/>
              <a:defRPr/>
            </a:pPr>
            <a:r>
              <a:rPr kumimoji="0" lang="ja-JP" altLang="en-US" sz="1100" u="none" strike="noStrike" kern="0" cap="none" spc="0" normalizeH="0" baseline="0" noProof="0" dirty="0">
                <a:ln>
                  <a:noFill/>
                </a:ln>
                <a:effectLst/>
                <a:uLnTx/>
                <a:uFillTx/>
                <a:latin typeface="Meiryo UI" panose="020B0604030504040204" pitchFamily="34" charset="-128"/>
                <a:ea typeface="Meiryo UI" panose="020B0604030504040204" pitchFamily="34" charset="-128"/>
              </a:rPr>
              <a:t>ステップ</a:t>
            </a:r>
            <a:r>
              <a:rPr kumimoji="0" lang="en-US" altLang="ja-JP" sz="1100" u="none" strike="noStrike" kern="0" cap="none" spc="0" normalizeH="0" baseline="0" noProof="0" dirty="0">
                <a:ln>
                  <a:noFill/>
                </a:ln>
                <a:effectLst/>
                <a:uLnTx/>
                <a:uFillTx/>
                <a:latin typeface="Meiryo UI" panose="020B0604030504040204" pitchFamily="34" charset="-128"/>
                <a:ea typeface="Meiryo UI" panose="020B0604030504040204" pitchFamily="34" charset="-128"/>
              </a:rPr>
              <a:t>2</a:t>
            </a:r>
          </a:p>
          <a:p>
            <a:pPr marL="0" marR="0" lvl="0" indent="0" algn="ctr" defTabSz="914400" eaLnBrk="1" fontAlgn="auto" latinLnBrk="0" hangingPunct="1">
              <a:lnSpc>
                <a:spcPct val="100000"/>
              </a:lnSpc>
              <a:spcBef>
                <a:spcPct val="0"/>
              </a:spcBef>
              <a:spcAft>
                <a:spcPts val="0"/>
              </a:spcAft>
              <a:buClrTx/>
              <a:buSzTx/>
              <a:buFontTx/>
              <a:buNone/>
              <a:tabLst/>
              <a:defRPr/>
            </a:pPr>
            <a:r>
              <a:rPr kumimoji="0" lang="ja-JP" altLang="en-US" sz="1800" u="none" strike="noStrike" kern="0" cap="none" spc="0" normalizeH="0" baseline="0" noProof="0" dirty="0">
                <a:ln>
                  <a:noFill/>
                </a:ln>
                <a:effectLst/>
                <a:uLnTx/>
                <a:uFillTx/>
                <a:latin typeface="Meiryo UI" panose="020B0604030504040204" pitchFamily="34" charset="-128"/>
                <a:ea typeface="Meiryo UI" panose="020B0604030504040204" pitchFamily="34" charset="-128"/>
              </a:rPr>
              <a:t>主催者からのお願い</a:t>
            </a:r>
          </a:p>
        </p:txBody>
      </p:sp>
      <p:sp>
        <p:nvSpPr>
          <p:cNvPr id="27" name="テキスト ボックス 18">
            <a:extLst>
              <a:ext uri="{FF2B5EF4-FFF2-40B4-BE49-F238E27FC236}">
                <a16:creationId xmlns:a16="http://schemas.microsoft.com/office/drawing/2014/main" id="{0DDC01E0-53EF-AFBA-5228-237FD8442FFE}"/>
              </a:ext>
            </a:extLst>
          </p:cNvPr>
          <p:cNvSpPr txBox="1">
            <a:spLocks noChangeArrowheads="1"/>
          </p:cNvSpPr>
          <p:nvPr/>
        </p:nvSpPr>
        <p:spPr bwMode="auto">
          <a:xfrm>
            <a:off x="1042296" y="2420830"/>
            <a:ext cx="2563522"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eaLnBrk="0" fontAlgn="auto" hangingPunct="0">
              <a:spcBef>
                <a:spcPct val="0"/>
              </a:spcBef>
              <a:spcAft>
                <a:spcPts val="0"/>
              </a:spcAft>
              <a:buNone/>
            </a:pPr>
            <a:r>
              <a:rPr kumimoji="1" lang="en-US" altLang="ja-JP" sz="1400" u="sng" strike="noStrike" kern="0" cap="none" spc="0" normalizeH="0" baseline="0" noProof="0" dirty="0">
                <a:ln>
                  <a:noFill/>
                </a:ln>
                <a:solidFill>
                  <a:srgbClr val="FF0000"/>
                </a:solidFill>
                <a:effectLst/>
                <a:uLnTx/>
                <a:uFillTx/>
                <a:latin typeface="Meiryo UI" panose="020B0604030504040204" pitchFamily="34" charset="-128"/>
                <a:ea typeface="Meiryo UI" panose="020B0604030504040204" pitchFamily="34" charset="-128"/>
              </a:rPr>
              <a:t>①</a:t>
            </a:r>
            <a:r>
              <a:rPr lang="ja-JP" altLang="en-US" sz="1400" u="sng" kern="0" dirty="0">
                <a:solidFill>
                  <a:srgbClr val="FF0000"/>
                </a:solidFill>
                <a:latin typeface="Meiryo UI" panose="020B0604030504040204" pitchFamily="34" charset="-128"/>
                <a:ea typeface="Meiryo UI" panose="020B0604030504040204" pitchFamily="34" charset="-128"/>
              </a:rPr>
              <a:t>名前の変更（出欠確認）</a:t>
            </a:r>
            <a:endParaRPr kumimoji="1" lang="en-US" altLang="ja-JP" sz="1400" u="none" strike="noStrike" kern="0" cap="none" spc="0" normalizeH="0" baseline="0" noProof="0" dirty="0">
              <a:ln>
                <a:noFill/>
              </a:ln>
              <a:solidFill>
                <a:srgbClr val="000000"/>
              </a:solidFill>
              <a:effectLst/>
              <a:uLnTx/>
              <a:uFillTx/>
              <a:latin typeface="Meiryo UI" panose="020B0604030504040204" pitchFamily="34" charset="-128"/>
              <a:ea typeface="Meiryo UI" panose="020B0604030504040204" pitchFamily="34" charset="-128"/>
            </a:endParaRPr>
          </a:p>
          <a:p>
            <a:pPr marL="0" marR="0" lvl="0" indent="0" defTabSz="914400" eaLnBrk="0" fontAlgn="auto" latinLnBrk="0" hangingPunct="0">
              <a:lnSpc>
                <a:spcPct val="100000"/>
              </a:lnSpc>
              <a:spcBef>
                <a:spcPct val="0"/>
              </a:spcBef>
              <a:spcAft>
                <a:spcPts val="0"/>
              </a:spcAft>
              <a:buClrTx/>
              <a:buSzTx/>
              <a:buFontTx/>
              <a:buNone/>
              <a:tabLst/>
              <a:defRPr/>
            </a:pPr>
            <a:r>
              <a:rPr lang="ja-JP" altLang="en-US" sz="1400" kern="0" dirty="0">
                <a:solidFill>
                  <a:srgbClr val="000000"/>
                </a:solidFill>
                <a:latin typeface="Meiryo UI" panose="020B0604030504040204" pitchFamily="34" charset="-128"/>
                <a:ea typeface="Meiryo UI" panose="020B0604030504040204" pitchFamily="34" charset="-128"/>
              </a:rPr>
              <a:t>「参加者」をクリックし一覧を表示</a:t>
            </a:r>
            <a:endParaRPr lang="en-US" altLang="ja-JP" sz="1400" kern="0" dirty="0">
              <a:solidFill>
                <a:srgbClr val="000000"/>
              </a:solidFill>
              <a:latin typeface="Meiryo UI" panose="020B0604030504040204" pitchFamily="34" charset="-128"/>
              <a:ea typeface="Meiryo UI" panose="020B0604030504040204" pitchFamily="34" charset="-128"/>
            </a:endParaRPr>
          </a:p>
          <a:p>
            <a:pPr marL="0" marR="0" lvl="0" indent="0" defTabSz="914400" eaLnBrk="0" fontAlgn="auto" latinLnBrk="0" hangingPunct="0">
              <a:lnSpc>
                <a:spcPct val="100000"/>
              </a:lnSpc>
              <a:spcBef>
                <a:spcPct val="0"/>
              </a:spcBef>
              <a:spcAft>
                <a:spcPts val="0"/>
              </a:spcAft>
              <a:buClrTx/>
              <a:buSzTx/>
              <a:buFontTx/>
              <a:buNone/>
              <a:tabLst/>
              <a:defRPr/>
            </a:pPr>
            <a:r>
              <a:rPr lang="ja-JP" altLang="en-US" sz="1400" kern="0" dirty="0">
                <a:solidFill>
                  <a:srgbClr val="000000"/>
                </a:solidFill>
                <a:latin typeface="Meiryo UI" panose="020B0604030504040204" pitchFamily="34" charset="-128"/>
                <a:ea typeface="Meiryo UI" panose="020B0604030504040204" pitchFamily="34" charset="-128"/>
              </a:rPr>
              <a:t>ご自身の名前をクリックし、</a:t>
            </a:r>
            <a:endParaRPr lang="en-US" altLang="ja-JP" sz="1400" kern="0" dirty="0">
              <a:solidFill>
                <a:srgbClr val="000000"/>
              </a:solidFill>
              <a:latin typeface="Meiryo UI" panose="020B0604030504040204" pitchFamily="34" charset="-128"/>
              <a:ea typeface="Meiryo UI" panose="020B0604030504040204" pitchFamily="34" charset="-128"/>
            </a:endParaRPr>
          </a:p>
          <a:p>
            <a:pPr marL="0" marR="0" lvl="0" indent="0" defTabSz="914400" eaLnBrk="0" fontAlgn="auto" latinLnBrk="0" hangingPunct="0">
              <a:lnSpc>
                <a:spcPct val="100000"/>
              </a:lnSpc>
              <a:spcBef>
                <a:spcPct val="0"/>
              </a:spcBef>
              <a:spcAft>
                <a:spcPts val="0"/>
              </a:spcAft>
              <a:buClrTx/>
              <a:buSzTx/>
              <a:buFontTx/>
              <a:buNone/>
              <a:tabLst/>
              <a:defRPr/>
            </a:pPr>
            <a:r>
              <a:rPr lang="ja-JP" altLang="en-US" sz="1400" kern="0" dirty="0">
                <a:solidFill>
                  <a:srgbClr val="000000"/>
                </a:solidFill>
                <a:latin typeface="Meiryo UI" panose="020B0604030504040204" pitchFamily="34" charset="-128"/>
                <a:ea typeface="Meiryo UI" panose="020B0604030504040204" pitchFamily="34" charset="-128"/>
              </a:rPr>
              <a:t>「名前の変更」から、事前登録の</a:t>
            </a:r>
            <a:endParaRPr lang="en-US" altLang="ja-JP" sz="1400" kern="0" dirty="0">
              <a:solidFill>
                <a:srgbClr val="000000"/>
              </a:solidFill>
              <a:latin typeface="Meiryo UI" panose="020B0604030504040204" pitchFamily="34" charset="-128"/>
              <a:ea typeface="Meiryo UI" panose="020B0604030504040204" pitchFamily="34" charset="-128"/>
            </a:endParaRPr>
          </a:p>
          <a:p>
            <a:pPr marL="0" marR="0" lvl="0" indent="0" defTabSz="914400" eaLnBrk="0" fontAlgn="auto" latinLnBrk="0" hangingPunct="0">
              <a:lnSpc>
                <a:spcPct val="100000"/>
              </a:lnSpc>
              <a:spcBef>
                <a:spcPct val="0"/>
              </a:spcBef>
              <a:spcAft>
                <a:spcPts val="0"/>
              </a:spcAft>
              <a:buClrTx/>
              <a:buSzTx/>
              <a:buFontTx/>
              <a:buNone/>
              <a:tabLst/>
              <a:defRPr/>
            </a:pPr>
            <a:r>
              <a:rPr lang="en-US" altLang="ja-JP" sz="1400" kern="0" dirty="0">
                <a:solidFill>
                  <a:srgbClr val="000000"/>
                </a:solidFill>
                <a:latin typeface="Meiryo UI" panose="020B0604030504040204" pitchFamily="34" charset="-128"/>
                <a:ea typeface="Meiryo UI" panose="020B0604030504040204" pitchFamily="34" charset="-128"/>
              </a:rPr>
              <a:t>【</a:t>
            </a:r>
            <a:r>
              <a:rPr lang="ja-JP" altLang="en-US" sz="1400" kern="0" dirty="0">
                <a:solidFill>
                  <a:srgbClr val="000000"/>
                </a:solidFill>
                <a:latin typeface="Meiryo UI" panose="020B0604030504040204" pitchFamily="34" charset="-128"/>
                <a:ea typeface="Meiryo UI" panose="020B0604030504040204" pitchFamily="34" charset="-128"/>
              </a:rPr>
              <a:t>漢字表記</a:t>
            </a:r>
            <a:r>
              <a:rPr lang="en-US" altLang="ja-JP" sz="1400" kern="0" dirty="0">
                <a:solidFill>
                  <a:srgbClr val="000000"/>
                </a:solidFill>
                <a:latin typeface="Meiryo UI" panose="020B0604030504040204" pitchFamily="34" charset="-128"/>
                <a:ea typeface="Meiryo UI" panose="020B0604030504040204" pitchFamily="34" charset="-128"/>
              </a:rPr>
              <a:t>】</a:t>
            </a:r>
            <a:r>
              <a:rPr lang="ja-JP" altLang="en-US" sz="1400" kern="0" dirty="0">
                <a:solidFill>
                  <a:srgbClr val="000000"/>
                </a:solidFill>
                <a:latin typeface="Meiryo UI" panose="020B0604030504040204" pitchFamily="34" charset="-128"/>
                <a:ea typeface="Meiryo UI" panose="020B0604030504040204" pitchFamily="34" charset="-128"/>
              </a:rPr>
              <a:t>の名前に変更</a:t>
            </a:r>
            <a:endParaRPr lang="en-US" altLang="ja-JP" sz="1400" kern="0" dirty="0">
              <a:solidFill>
                <a:srgbClr val="000000"/>
              </a:solidFill>
              <a:latin typeface="Meiryo UI" panose="020B0604030504040204" pitchFamily="34" charset="-128"/>
              <a:ea typeface="Meiryo UI" panose="020B0604030504040204" pitchFamily="34" charset="-128"/>
            </a:endParaRPr>
          </a:p>
          <a:p>
            <a:pPr marL="0" marR="0" lvl="0" indent="0" defTabSz="914400" eaLnBrk="0" fontAlgn="auto" latinLnBrk="0" hangingPunct="0">
              <a:lnSpc>
                <a:spcPct val="100000"/>
              </a:lnSpc>
              <a:spcBef>
                <a:spcPct val="0"/>
              </a:spcBef>
              <a:spcAft>
                <a:spcPts val="0"/>
              </a:spcAft>
              <a:buClrTx/>
              <a:buSzTx/>
              <a:buFontTx/>
              <a:buNone/>
              <a:tabLst/>
              <a:defRPr/>
            </a:pPr>
            <a:endParaRPr kumimoji="1" lang="en-US" altLang="ja-JP" sz="1400" u="none" strike="noStrike" kern="0" cap="none" spc="0" normalizeH="0" baseline="0" noProof="0" dirty="0">
              <a:ln>
                <a:noFill/>
              </a:ln>
              <a:solidFill>
                <a:srgbClr val="000000"/>
              </a:solidFill>
              <a:effectLst/>
              <a:uLnTx/>
              <a:uFillTx/>
              <a:latin typeface="Meiryo UI" panose="020B0604030504040204" pitchFamily="34" charset="-128"/>
              <a:ea typeface="Meiryo UI" panose="020B0604030504040204" pitchFamily="34" charset="-128"/>
            </a:endParaRPr>
          </a:p>
          <a:p>
            <a:pPr marL="0" marR="0" lvl="0" indent="0" defTabSz="914400" eaLnBrk="0" fontAlgn="auto" latinLnBrk="0" hangingPunct="0">
              <a:lnSpc>
                <a:spcPct val="100000"/>
              </a:lnSpc>
              <a:spcBef>
                <a:spcPct val="0"/>
              </a:spcBef>
              <a:spcAft>
                <a:spcPts val="0"/>
              </a:spcAft>
              <a:buClrTx/>
              <a:buSzTx/>
              <a:buFontTx/>
              <a:buNone/>
              <a:tabLst/>
              <a:defRPr/>
            </a:pPr>
            <a:r>
              <a:rPr lang="ja-JP" altLang="en-US" sz="1400" u="sng" kern="0" dirty="0">
                <a:solidFill>
                  <a:srgbClr val="FF0000"/>
                </a:solidFill>
                <a:latin typeface="Meiryo UI" panose="020B0604030504040204" pitchFamily="34" charset="-128"/>
                <a:ea typeface="Meiryo UI" panose="020B0604030504040204" pitchFamily="34" charset="-128"/>
              </a:rPr>
              <a:t>②スピーカーとマイクのテスト</a:t>
            </a:r>
            <a:endParaRPr lang="en-US" altLang="ja-JP" sz="1400" kern="0" dirty="0">
              <a:solidFill>
                <a:srgbClr val="000000"/>
              </a:solidFill>
              <a:latin typeface="Meiryo UI" panose="020B0604030504040204" pitchFamily="34" charset="-128"/>
              <a:ea typeface="Meiryo UI" panose="020B0604030504040204" pitchFamily="34" charset="-128"/>
            </a:endParaRPr>
          </a:p>
          <a:p>
            <a:pPr marL="0" marR="0" lvl="0" indent="0" defTabSz="914400" eaLnBrk="0" fontAlgn="auto" latinLnBrk="0" hangingPunct="0">
              <a:lnSpc>
                <a:spcPct val="100000"/>
              </a:lnSpc>
              <a:spcBef>
                <a:spcPct val="0"/>
              </a:spcBef>
              <a:spcAft>
                <a:spcPts val="0"/>
              </a:spcAft>
              <a:buClrTx/>
              <a:buSzTx/>
              <a:buFontTx/>
              <a:buNone/>
              <a:tabLst/>
              <a:defRPr/>
            </a:pPr>
            <a:r>
              <a:rPr lang="en-US" altLang="ja-JP" sz="1400" kern="0" dirty="0">
                <a:solidFill>
                  <a:srgbClr val="000000"/>
                </a:solidFill>
                <a:latin typeface="Meiryo UI" panose="020B0604030504040204" pitchFamily="34" charset="-128"/>
                <a:ea typeface="Meiryo UI" panose="020B0604030504040204" pitchFamily="34" charset="-128"/>
              </a:rPr>
              <a:t>PC</a:t>
            </a:r>
            <a:r>
              <a:rPr lang="ja-JP" altLang="en-US" sz="1400" kern="0" dirty="0">
                <a:solidFill>
                  <a:srgbClr val="000000"/>
                </a:solidFill>
                <a:latin typeface="Meiryo UI" panose="020B0604030504040204" pitchFamily="34" charset="-128"/>
                <a:ea typeface="Meiryo UI" panose="020B0604030504040204" pitchFamily="34" charset="-128"/>
              </a:rPr>
              <a:t>ではマイクの横「＾」をクリック</a:t>
            </a:r>
            <a:endParaRPr lang="en-US" altLang="ja-JP" sz="1400" kern="0" dirty="0">
              <a:solidFill>
                <a:srgbClr val="000000"/>
              </a:solidFill>
              <a:latin typeface="Meiryo UI" panose="020B0604030504040204" pitchFamily="34" charset="-128"/>
              <a:ea typeface="Meiryo UI" panose="020B0604030504040204" pitchFamily="34" charset="-128"/>
            </a:endParaRPr>
          </a:p>
          <a:p>
            <a:pPr marL="0" marR="0" lvl="0" indent="0" defTabSz="914400" eaLnBrk="0" fontAlgn="auto" latinLnBrk="0" hangingPunct="0">
              <a:lnSpc>
                <a:spcPct val="100000"/>
              </a:lnSpc>
              <a:spcBef>
                <a:spcPct val="0"/>
              </a:spcBef>
              <a:spcAft>
                <a:spcPts val="0"/>
              </a:spcAft>
              <a:buClrTx/>
              <a:buSzTx/>
              <a:buFontTx/>
              <a:buNone/>
              <a:tabLst/>
              <a:defRPr/>
            </a:pPr>
            <a:r>
              <a:rPr lang="ja-JP" altLang="en-US" sz="1400" kern="0" dirty="0">
                <a:solidFill>
                  <a:srgbClr val="000000"/>
                </a:solidFill>
                <a:latin typeface="Meiryo UI" panose="020B0604030504040204" pitchFamily="34" charset="-128"/>
                <a:ea typeface="Meiryo UI" panose="020B0604030504040204" pitchFamily="34" charset="-128"/>
              </a:rPr>
              <a:t>「スピーカー＆マイクをテストする」</a:t>
            </a:r>
            <a:endParaRPr lang="en-US" altLang="ja-JP" sz="1400" kern="0" dirty="0">
              <a:solidFill>
                <a:srgbClr val="000000"/>
              </a:solidFill>
              <a:latin typeface="Meiryo UI" panose="020B0604030504040204" pitchFamily="34" charset="-128"/>
              <a:ea typeface="Meiryo UI" panose="020B0604030504040204" pitchFamily="34" charset="-128"/>
            </a:endParaRPr>
          </a:p>
          <a:p>
            <a:pPr marL="0" marR="0" lvl="0" indent="0" defTabSz="914400" eaLnBrk="0" fontAlgn="auto" latinLnBrk="0" hangingPunct="0">
              <a:lnSpc>
                <a:spcPct val="100000"/>
              </a:lnSpc>
              <a:spcBef>
                <a:spcPct val="0"/>
              </a:spcBef>
              <a:spcAft>
                <a:spcPts val="0"/>
              </a:spcAft>
              <a:buClrTx/>
              <a:buSzTx/>
              <a:buFontTx/>
              <a:buNone/>
              <a:tabLst/>
              <a:defRPr/>
            </a:pPr>
            <a:r>
              <a:rPr lang="ja-JP" altLang="en-US" sz="1400" kern="0" dirty="0">
                <a:solidFill>
                  <a:srgbClr val="000000"/>
                </a:solidFill>
                <a:latin typeface="Meiryo UI" panose="020B0604030504040204" pitchFamily="34" charset="-128"/>
                <a:ea typeface="Meiryo UI" panose="020B0604030504040204" pitchFamily="34" charset="-128"/>
              </a:rPr>
              <a:t>で確認</a:t>
            </a:r>
            <a:endParaRPr lang="en-US" altLang="ja-JP" sz="1400" kern="0" dirty="0">
              <a:solidFill>
                <a:srgbClr val="000000"/>
              </a:solidFill>
              <a:latin typeface="Meiryo UI" panose="020B0604030504040204" pitchFamily="34" charset="-128"/>
              <a:ea typeface="Meiryo UI" panose="020B0604030504040204" pitchFamily="34" charset="-128"/>
            </a:endParaRPr>
          </a:p>
          <a:p>
            <a:pPr marL="0" marR="0" lvl="0" indent="0" defTabSz="914400" eaLnBrk="0" fontAlgn="auto" latinLnBrk="0" hangingPunct="0">
              <a:lnSpc>
                <a:spcPct val="100000"/>
              </a:lnSpc>
              <a:spcBef>
                <a:spcPct val="0"/>
              </a:spcBef>
              <a:spcAft>
                <a:spcPts val="0"/>
              </a:spcAft>
              <a:buClrTx/>
              <a:buSzTx/>
              <a:buFontTx/>
              <a:buNone/>
              <a:tabLst/>
              <a:defRPr/>
            </a:pPr>
            <a:endParaRPr lang="en-US" altLang="ja-JP" sz="1400" kern="0" dirty="0">
              <a:solidFill>
                <a:srgbClr val="000000"/>
              </a:solidFill>
              <a:latin typeface="Meiryo UI" panose="020B0604030504040204" pitchFamily="34" charset="-128"/>
              <a:ea typeface="Meiryo UI" panose="020B0604030504040204" pitchFamily="34" charset="-128"/>
            </a:endParaRPr>
          </a:p>
          <a:p>
            <a:pPr marL="0" marR="0" lvl="0" indent="0" defTabSz="914400" eaLnBrk="0" fontAlgn="auto" latinLnBrk="0" hangingPunct="0">
              <a:lnSpc>
                <a:spcPct val="100000"/>
              </a:lnSpc>
              <a:spcBef>
                <a:spcPct val="0"/>
              </a:spcBef>
              <a:spcAft>
                <a:spcPts val="0"/>
              </a:spcAft>
              <a:buClrTx/>
              <a:buSzTx/>
              <a:buFontTx/>
              <a:buNone/>
              <a:tabLst/>
              <a:defRPr/>
            </a:pPr>
            <a:r>
              <a:rPr lang="ja-JP" altLang="en-US" sz="1400" u="sng" kern="0" dirty="0">
                <a:solidFill>
                  <a:srgbClr val="FF0000"/>
                </a:solidFill>
                <a:latin typeface="Meiryo UI" panose="020B0604030504040204" pitchFamily="34" charset="-128"/>
                <a:ea typeface="Meiryo UI" panose="020B0604030504040204" pitchFamily="34" charset="-128"/>
              </a:rPr>
              <a:t>③基本部のセット</a:t>
            </a:r>
            <a:endParaRPr lang="en-US" altLang="ja-JP" sz="1400" kern="0" dirty="0">
              <a:solidFill>
                <a:srgbClr val="000000"/>
              </a:solidFill>
              <a:latin typeface="Meiryo UI" panose="020B0604030504040204" pitchFamily="34" charset="-128"/>
              <a:ea typeface="Meiryo UI" panose="020B0604030504040204" pitchFamily="34" charset="-128"/>
            </a:endParaRPr>
          </a:p>
          <a:p>
            <a:pPr marL="0" marR="0" lvl="0" indent="0" defTabSz="914400" eaLnBrk="0" fontAlgn="auto" latinLnBrk="0" hangingPunct="0">
              <a:lnSpc>
                <a:spcPct val="100000"/>
              </a:lnSpc>
              <a:spcBef>
                <a:spcPct val="0"/>
              </a:spcBef>
              <a:spcAft>
                <a:spcPts val="0"/>
              </a:spcAft>
              <a:buClrTx/>
              <a:buSzTx/>
              <a:buFontTx/>
              <a:buNone/>
              <a:tabLst/>
              <a:defRPr/>
            </a:pPr>
            <a:r>
              <a:rPr lang="ja-JP" altLang="en-US" sz="1400" kern="0" dirty="0">
                <a:solidFill>
                  <a:srgbClr val="FF0000"/>
                </a:solidFill>
                <a:latin typeface="Meiryo UI" panose="020B0604030504040204" pitchFamily="34" charset="-128"/>
                <a:ea typeface="Meiryo UI" panose="020B0604030504040204" pitchFamily="34" charset="-128"/>
              </a:rPr>
              <a:t>「マイク</a:t>
            </a:r>
            <a:r>
              <a:rPr lang="en-US" altLang="ja-JP" sz="1400" kern="0" dirty="0">
                <a:solidFill>
                  <a:srgbClr val="FF0000"/>
                </a:solidFill>
                <a:latin typeface="Meiryo UI" panose="020B0604030504040204" pitchFamily="34" charset="-128"/>
                <a:ea typeface="Meiryo UI" panose="020B0604030504040204" pitchFamily="34" charset="-128"/>
              </a:rPr>
              <a:t>OFF/</a:t>
            </a:r>
            <a:r>
              <a:rPr lang="ja-JP" altLang="en-US" sz="1400" kern="0">
                <a:solidFill>
                  <a:srgbClr val="FF0000"/>
                </a:solidFill>
                <a:latin typeface="Meiryo UI" panose="020B0604030504040204" pitchFamily="34" charset="-128"/>
                <a:ea typeface="Meiryo UI" panose="020B0604030504040204" pitchFamily="34" charset="-128"/>
              </a:rPr>
              <a:t>カメラ</a:t>
            </a:r>
            <a:r>
              <a:rPr lang="en-US" altLang="ja-JP" sz="1400" kern="0" dirty="0">
                <a:solidFill>
                  <a:srgbClr val="FF0000"/>
                </a:solidFill>
                <a:latin typeface="Meiryo UI" panose="020B0604030504040204" pitchFamily="34" charset="-128"/>
                <a:ea typeface="Meiryo UI" panose="020B0604030504040204" pitchFamily="34" charset="-128"/>
              </a:rPr>
              <a:t>ON</a:t>
            </a:r>
            <a:r>
              <a:rPr lang="ja-JP" altLang="en-US" sz="1400" kern="0" dirty="0">
                <a:solidFill>
                  <a:srgbClr val="FF0000"/>
                </a:solidFill>
                <a:latin typeface="Meiryo UI" panose="020B0604030504040204" pitchFamily="34" charset="-128"/>
                <a:ea typeface="Meiryo UI" panose="020B0604030504040204" pitchFamily="34" charset="-128"/>
              </a:rPr>
              <a:t>」</a:t>
            </a:r>
            <a:r>
              <a:rPr lang="ja-JP" altLang="en-US" sz="1400" kern="0" dirty="0">
                <a:solidFill>
                  <a:srgbClr val="000000"/>
                </a:solidFill>
                <a:latin typeface="Meiryo UI" panose="020B0604030504040204" pitchFamily="34" charset="-128"/>
                <a:ea typeface="Meiryo UI" panose="020B0604030504040204" pitchFamily="34" charset="-128"/>
              </a:rPr>
              <a:t>に</a:t>
            </a:r>
            <a:endParaRPr lang="en-US" altLang="ja-JP" sz="1400" kern="0" dirty="0">
              <a:solidFill>
                <a:srgbClr val="000000"/>
              </a:solidFill>
              <a:latin typeface="Meiryo UI" panose="020B0604030504040204" pitchFamily="34" charset="-128"/>
              <a:ea typeface="Meiryo UI" panose="020B0604030504040204" pitchFamily="34" charset="-128"/>
            </a:endParaRPr>
          </a:p>
          <a:p>
            <a:pPr marL="0" marR="0" lvl="0" indent="0" defTabSz="914400" eaLnBrk="0" fontAlgn="auto" latinLnBrk="0" hangingPunct="0">
              <a:lnSpc>
                <a:spcPct val="100000"/>
              </a:lnSpc>
              <a:spcBef>
                <a:spcPct val="0"/>
              </a:spcBef>
              <a:spcAft>
                <a:spcPts val="0"/>
              </a:spcAft>
              <a:buClrTx/>
              <a:buSzTx/>
              <a:buFontTx/>
              <a:buNone/>
              <a:tabLst/>
              <a:defRPr/>
            </a:pPr>
            <a:r>
              <a:rPr lang="ja-JP" altLang="en-US" sz="1400" kern="0" dirty="0">
                <a:solidFill>
                  <a:srgbClr val="000000"/>
                </a:solidFill>
                <a:latin typeface="Meiryo UI" panose="020B0604030504040204" pitchFamily="34" charset="-128"/>
                <a:ea typeface="Meiryo UI" panose="020B0604030504040204" pitchFamily="34" charset="-128"/>
              </a:rPr>
              <a:t>セッションがあるため、</a:t>
            </a:r>
            <a:endParaRPr lang="en-US" altLang="ja-JP" sz="1400" kern="0" dirty="0">
              <a:solidFill>
                <a:srgbClr val="000000"/>
              </a:solidFill>
              <a:latin typeface="Meiryo UI" panose="020B0604030504040204" pitchFamily="34" charset="-128"/>
              <a:ea typeface="Meiryo UI" panose="020B0604030504040204" pitchFamily="34" charset="-128"/>
            </a:endParaRPr>
          </a:p>
          <a:p>
            <a:pPr marL="0" marR="0" lvl="0" indent="0" defTabSz="914400" eaLnBrk="0" fontAlgn="auto" latinLnBrk="0" hangingPunct="0">
              <a:lnSpc>
                <a:spcPct val="100000"/>
              </a:lnSpc>
              <a:spcBef>
                <a:spcPct val="0"/>
              </a:spcBef>
              <a:spcAft>
                <a:spcPts val="0"/>
              </a:spcAft>
              <a:buClrTx/>
              <a:buSzTx/>
              <a:buFontTx/>
              <a:buNone/>
              <a:tabLst/>
              <a:defRPr/>
            </a:pPr>
            <a:r>
              <a:rPr lang="ja-JP" altLang="en-US" sz="1400" kern="0">
                <a:solidFill>
                  <a:srgbClr val="000000"/>
                </a:solidFill>
                <a:latin typeface="Meiryo UI" panose="020B0604030504040204" pitchFamily="34" charset="-128"/>
                <a:ea typeface="Meiryo UI" panose="020B0604030504040204" pitchFamily="34" charset="-128"/>
              </a:rPr>
              <a:t>できる限りカメラ</a:t>
            </a:r>
            <a:r>
              <a:rPr lang="en-US" altLang="ja-JP" sz="1400" kern="0" dirty="0">
                <a:solidFill>
                  <a:srgbClr val="000000"/>
                </a:solidFill>
                <a:latin typeface="Meiryo UI" panose="020B0604030504040204" pitchFamily="34" charset="-128"/>
                <a:ea typeface="Meiryo UI" panose="020B0604030504040204" pitchFamily="34" charset="-128"/>
              </a:rPr>
              <a:t>ON</a:t>
            </a:r>
            <a:r>
              <a:rPr lang="ja-JP" altLang="en-US" sz="1400" kern="0" dirty="0">
                <a:solidFill>
                  <a:srgbClr val="000000"/>
                </a:solidFill>
                <a:latin typeface="Meiryo UI" panose="020B0604030504040204" pitchFamily="34" charset="-128"/>
                <a:ea typeface="Meiryo UI" panose="020B0604030504040204" pitchFamily="34" charset="-128"/>
              </a:rPr>
              <a:t>で</a:t>
            </a:r>
            <a:endParaRPr lang="en-US" altLang="ja-JP" sz="1400" kern="0" dirty="0">
              <a:solidFill>
                <a:srgbClr val="000000"/>
              </a:solidFill>
              <a:latin typeface="Meiryo UI" panose="020B0604030504040204" pitchFamily="34" charset="-128"/>
              <a:ea typeface="Meiryo UI" panose="020B0604030504040204" pitchFamily="34" charset="-128"/>
            </a:endParaRPr>
          </a:p>
          <a:p>
            <a:pPr marL="0" marR="0" lvl="0" indent="0" defTabSz="914400" eaLnBrk="0" fontAlgn="auto" latinLnBrk="0" hangingPunct="0">
              <a:lnSpc>
                <a:spcPct val="100000"/>
              </a:lnSpc>
              <a:spcBef>
                <a:spcPct val="0"/>
              </a:spcBef>
              <a:spcAft>
                <a:spcPts val="0"/>
              </a:spcAft>
              <a:buClrTx/>
              <a:buSzTx/>
              <a:buFontTx/>
              <a:buNone/>
              <a:tabLst/>
              <a:defRPr/>
            </a:pPr>
            <a:r>
              <a:rPr lang="ja-JP" altLang="en-US" sz="1400" kern="0" dirty="0">
                <a:solidFill>
                  <a:srgbClr val="000000"/>
                </a:solidFill>
                <a:latin typeface="Meiryo UI" panose="020B0604030504040204" pitchFamily="34" charset="-128"/>
                <a:ea typeface="Meiryo UI" panose="020B0604030504040204" pitchFamily="34" charset="-128"/>
              </a:rPr>
              <a:t>音声混在のためマイクは</a:t>
            </a:r>
            <a:r>
              <a:rPr lang="en-US" altLang="ja-JP" sz="1400" kern="0" dirty="0">
                <a:solidFill>
                  <a:srgbClr val="000000"/>
                </a:solidFill>
                <a:latin typeface="Meiryo UI" panose="020B0604030504040204" pitchFamily="34" charset="-128"/>
                <a:ea typeface="Meiryo UI" panose="020B0604030504040204" pitchFamily="34" charset="-128"/>
              </a:rPr>
              <a:t>OFF</a:t>
            </a:r>
            <a:r>
              <a:rPr lang="ja-JP" altLang="en-US" sz="1400" kern="0" dirty="0">
                <a:solidFill>
                  <a:srgbClr val="000000"/>
                </a:solidFill>
                <a:latin typeface="Meiryo UI" panose="020B0604030504040204" pitchFamily="34" charset="-128"/>
                <a:ea typeface="Meiryo UI" panose="020B0604030504040204" pitchFamily="34" charset="-128"/>
              </a:rPr>
              <a:t>に</a:t>
            </a:r>
            <a:endParaRPr lang="en-US" altLang="ja-JP" sz="1400" kern="0" dirty="0">
              <a:solidFill>
                <a:srgbClr val="000000"/>
              </a:solidFill>
              <a:latin typeface="Meiryo UI" panose="020B0604030504040204" pitchFamily="34" charset="-128"/>
              <a:ea typeface="Meiryo UI" panose="020B0604030504040204" pitchFamily="34" charset="-128"/>
            </a:endParaRPr>
          </a:p>
          <a:p>
            <a:pPr marL="0" marR="0" lvl="0" indent="0" defTabSz="914400" eaLnBrk="0" fontAlgn="auto" latinLnBrk="0" hangingPunct="0">
              <a:lnSpc>
                <a:spcPct val="100000"/>
              </a:lnSpc>
              <a:spcBef>
                <a:spcPct val="0"/>
              </a:spcBef>
              <a:spcAft>
                <a:spcPts val="0"/>
              </a:spcAft>
              <a:buClrTx/>
              <a:buSzTx/>
              <a:buFontTx/>
              <a:buNone/>
              <a:tabLst/>
              <a:defRPr/>
            </a:pPr>
            <a:r>
              <a:rPr lang="en-US" altLang="ja-JP" sz="1400" kern="0" dirty="0">
                <a:solidFill>
                  <a:srgbClr val="000000"/>
                </a:solidFill>
                <a:latin typeface="Meiryo UI" panose="020B0604030504040204" pitchFamily="34" charset="-128"/>
                <a:ea typeface="Meiryo UI" panose="020B0604030504040204" pitchFamily="34" charset="-128"/>
              </a:rPr>
              <a:t>※</a:t>
            </a:r>
            <a:r>
              <a:rPr lang="ja-JP" altLang="en-US" sz="1400" kern="0" dirty="0">
                <a:solidFill>
                  <a:srgbClr val="000000"/>
                </a:solidFill>
                <a:latin typeface="Meiryo UI" panose="020B0604030504040204" pitchFamily="34" charset="-128"/>
                <a:ea typeface="Meiryo UI" panose="020B0604030504040204" pitchFamily="34" charset="-128"/>
              </a:rPr>
              <a:t>背景を消すに</a:t>
            </a:r>
            <a:r>
              <a:rPr lang="ja-JP" altLang="en-US" sz="1400" kern="0">
                <a:solidFill>
                  <a:srgbClr val="000000"/>
                </a:solidFill>
                <a:latin typeface="Meiryo UI" panose="020B0604030504040204" pitchFamily="34" charset="-128"/>
                <a:ea typeface="Meiryo UI" panose="020B0604030504040204" pitchFamily="34" charset="-128"/>
              </a:rPr>
              <a:t>は、カメラボタン</a:t>
            </a:r>
            <a:r>
              <a:rPr lang="ja-JP" altLang="en-US" sz="1400" kern="0" dirty="0">
                <a:solidFill>
                  <a:srgbClr val="000000"/>
                </a:solidFill>
                <a:latin typeface="Meiryo UI" panose="020B0604030504040204" pitchFamily="34" charset="-128"/>
                <a:ea typeface="Meiryo UI" panose="020B0604030504040204" pitchFamily="34" charset="-128"/>
              </a:rPr>
              <a:t>で</a:t>
            </a:r>
            <a:endParaRPr lang="en-US" altLang="ja-JP" sz="1400" kern="0" dirty="0">
              <a:solidFill>
                <a:srgbClr val="000000"/>
              </a:solidFill>
              <a:latin typeface="Meiryo UI" panose="020B0604030504040204" pitchFamily="34" charset="-128"/>
              <a:ea typeface="Meiryo UI" panose="020B0604030504040204" pitchFamily="34" charset="-128"/>
            </a:endParaRPr>
          </a:p>
          <a:p>
            <a:pPr marL="0" marR="0" lvl="0" indent="0" defTabSz="914400" eaLnBrk="0" fontAlgn="auto" latinLnBrk="0" hangingPunct="0">
              <a:lnSpc>
                <a:spcPct val="100000"/>
              </a:lnSpc>
              <a:spcBef>
                <a:spcPct val="0"/>
              </a:spcBef>
              <a:spcAft>
                <a:spcPts val="0"/>
              </a:spcAft>
              <a:buClrTx/>
              <a:buSzTx/>
              <a:buFontTx/>
              <a:buNone/>
              <a:tabLst/>
              <a:defRPr/>
            </a:pPr>
            <a:r>
              <a:rPr lang="ja-JP" altLang="en-US" sz="1400" kern="0" dirty="0">
                <a:solidFill>
                  <a:srgbClr val="000000"/>
                </a:solidFill>
                <a:latin typeface="Meiryo UI" panose="020B0604030504040204" pitchFamily="34" charset="-128"/>
                <a:ea typeface="Meiryo UI" panose="020B0604030504040204" pitchFamily="34" charset="-128"/>
              </a:rPr>
              <a:t>「バーチャルバックグラウンド」</a:t>
            </a:r>
            <a:endParaRPr kumimoji="1" lang="en-US" altLang="ja-JP" sz="1400" u="none" strike="noStrike" kern="0" cap="none" spc="0" normalizeH="0" baseline="0" noProof="0" dirty="0">
              <a:ln>
                <a:noFill/>
              </a:ln>
              <a:solidFill>
                <a:srgbClr val="000000"/>
              </a:solidFill>
              <a:effectLst/>
              <a:uLnTx/>
              <a:uFillTx/>
              <a:latin typeface="Meiryo UI" panose="020B0604030504040204" pitchFamily="34" charset="-128"/>
              <a:ea typeface="Meiryo UI" panose="020B0604030504040204" pitchFamily="34" charset="-128"/>
            </a:endParaRPr>
          </a:p>
        </p:txBody>
      </p:sp>
      <p:sp>
        <p:nvSpPr>
          <p:cNvPr id="28" name="テキスト ボックス 19">
            <a:extLst>
              <a:ext uri="{FF2B5EF4-FFF2-40B4-BE49-F238E27FC236}">
                <a16:creationId xmlns:a16="http://schemas.microsoft.com/office/drawing/2014/main" id="{BCF9CDF0-9B55-41B0-B4E1-6A7036CB5D69}"/>
              </a:ext>
            </a:extLst>
          </p:cNvPr>
          <p:cNvSpPr txBox="1">
            <a:spLocks noChangeArrowheads="1"/>
          </p:cNvSpPr>
          <p:nvPr/>
        </p:nvSpPr>
        <p:spPr bwMode="auto">
          <a:xfrm>
            <a:off x="5008346" y="2420830"/>
            <a:ext cx="305911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marL="0" marR="0" lvl="0" indent="0" defTabSz="914400" eaLnBrk="0" fontAlgn="auto" latinLnBrk="0" hangingPunct="0">
              <a:lnSpc>
                <a:spcPct val="100000"/>
              </a:lnSpc>
              <a:spcBef>
                <a:spcPct val="0"/>
              </a:spcBef>
              <a:spcAft>
                <a:spcPts val="0"/>
              </a:spcAft>
              <a:buClrTx/>
              <a:buSzTx/>
              <a:buFontTx/>
              <a:buNone/>
              <a:tabLst/>
              <a:defRPr/>
            </a:pPr>
            <a:r>
              <a:rPr lang="en-US" altLang="ja-JP" sz="1400" kern="0" dirty="0">
                <a:solidFill>
                  <a:srgbClr val="000000"/>
                </a:solidFill>
                <a:latin typeface="Meiryo UI" panose="020B0604030504040204" pitchFamily="34" charset="-128"/>
                <a:ea typeface="Meiryo UI" panose="020B0604030504040204" pitchFamily="34" charset="-128"/>
              </a:rPr>
              <a:t>①</a:t>
            </a:r>
            <a:r>
              <a:rPr lang="ja-JP" altLang="en-US" sz="1400" kern="0" dirty="0">
                <a:solidFill>
                  <a:srgbClr val="000000"/>
                </a:solidFill>
                <a:latin typeface="Meiryo UI" panose="020B0604030504040204" pitchFamily="34" charset="-128"/>
                <a:ea typeface="Meiryo UI" panose="020B0604030504040204" pitchFamily="34" charset="-128"/>
              </a:rPr>
              <a:t>セミナーの録音、録画は</a:t>
            </a:r>
            <a:endParaRPr lang="en-US" altLang="ja-JP" sz="1400" kern="0" dirty="0">
              <a:solidFill>
                <a:srgbClr val="000000"/>
              </a:solidFill>
              <a:latin typeface="Meiryo UI" panose="020B0604030504040204" pitchFamily="34" charset="-128"/>
              <a:ea typeface="Meiryo UI" panose="020B0604030504040204" pitchFamily="34" charset="-128"/>
            </a:endParaRPr>
          </a:p>
          <a:p>
            <a:pPr marL="0" marR="0" lvl="0" indent="0" defTabSz="914400" eaLnBrk="0" fontAlgn="auto" latinLnBrk="0" hangingPunct="0">
              <a:lnSpc>
                <a:spcPct val="100000"/>
              </a:lnSpc>
              <a:spcBef>
                <a:spcPct val="0"/>
              </a:spcBef>
              <a:spcAft>
                <a:spcPts val="0"/>
              </a:spcAft>
              <a:buClrTx/>
              <a:buSzTx/>
              <a:buFontTx/>
              <a:buNone/>
              <a:tabLst/>
              <a:defRPr/>
            </a:pPr>
            <a:r>
              <a:rPr lang="ja-JP" altLang="en-US" sz="1400" kern="0" dirty="0">
                <a:solidFill>
                  <a:srgbClr val="000000"/>
                </a:solidFill>
                <a:latin typeface="Meiryo UI" panose="020B0604030504040204" pitchFamily="34" charset="-128"/>
                <a:ea typeface="Meiryo UI" panose="020B0604030504040204" pitchFamily="34" charset="-128"/>
              </a:rPr>
              <a:t>　禁止とさせて頂きます</a:t>
            </a:r>
            <a:endParaRPr lang="en-US" altLang="ja-JP" sz="1400" kern="0" dirty="0">
              <a:solidFill>
                <a:srgbClr val="000000"/>
              </a:solidFill>
              <a:latin typeface="Meiryo UI" panose="020B0604030504040204" pitchFamily="34" charset="-128"/>
              <a:ea typeface="Meiryo UI" panose="020B0604030504040204" pitchFamily="34" charset="-128"/>
            </a:endParaRPr>
          </a:p>
          <a:p>
            <a:pPr marL="0" marR="0" lvl="0" indent="0" defTabSz="914400" eaLnBrk="0" fontAlgn="auto" latinLnBrk="0" hangingPunct="0">
              <a:lnSpc>
                <a:spcPct val="100000"/>
              </a:lnSpc>
              <a:spcBef>
                <a:spcPct val="0"/>
              </a:spcBef>
              <a:spcAft>
                <a:spcPts val="0"/>
              </a:spcAft>
              <a:buClrTx/>
              <a:buSzTx/>
              <a:buFontTx/>
              <a:buNone/>
              <a:tabLst/>
              <a:defRPr/>
            </a:pPr>
            <a:endParaRPr lang="en-US" altLang="ja-JP" sz="1400" kern="0" dirty="0">
              <a:solidFill>
                <a:srgbClr val="000000"/>
              </a:solidFill>
              <a:latin typeface="Meiryo UI" panose="020B0604030504040204" pitchFamily="34" charset="-128"/>
              <a:ea typeface="Meiryo UI" panose="020B0604030504040204" pitchFamily="34" charset="-128"/>
            </a:endParaRPr>
          </a:p>
          <a:p>
            <a:pPr marL="0" marR="0" lvl="0" indent="0" defTabSz="914400" eaLnBrk="0" fontAlgn="auto" latinLnBrk="0" hangingPunct="0">
              <a:lnSpc>
                <a:spcPct val="100000"/>
              </a:lnSpc>
              <a:spcBef>
                <a:spcPct val="0"/>
              </a:spcBef>
              <a:spcAft>
                <a:spcPts val="0"/>
              </a:spcAft>
              <a:buClrTx/>
              <a:buSzTx/>
              <a:buFontTx/>
              <a:buNone/>
              <a:tabLst/>
              <a:defRPr/>
            </a:pPr>
            <a:r>
              <a:rPr lang="en-US" altLang="ja-JP" sz="1400" kern="0" dirty="0">
                <a:solidFill>
                  <a:srgbClr val="000000"/>
                </a:solidFill>
                <a:latin typeface="Meiryo UI" panose="020B0604030504040204" pitchFamily="34" charset="-128"/>
                <a:ea typeface="Meiryo UI" panose="020B0604030504040204" pitchFamily="34" charset="-128"/>
              </a:rPr>
              <a:t>②</a:t>
            </a:r>
            <a:r>
              <a:rPr lang="ja-JP" altLang="en-US" sz="1400" kern="0" dirty="0">
                <a:solidFill>
                  <a:srgbClr val="000000"/>
                </a:solidFill>
                <a:latin typeface="Meiryo UI" panose="020B0604030504040204" pitchFamily="34" charset="-128"/>
                <a:ea typeface="Meiryo UI" panose="020B0604030504040204" pitchFamily="34" charset="-128"/>
              </a:rPr>
              <a:t>メルマガ登録、</a:t>
            </a:r>
            <a:r>
              <a:rPr lang="en-US" altLang="ja-JP" sz="1400" kern="0" dirty="0">
                <a:solidFill>
                  <a:srgbClr val="000000"/>
                </a:solidFill>
                <a:latin typeface="Meiryo UI" panose="020B0604030504040204" pitchFamily="34" charset="-128"/>
                <a:ea typeface="Meiryo UI" panose="020B0604030504040204" pitchFamily="34" charset="-128"/>
              </a:rPr>
              <a:t>YouTube</a:t>
            </a:r>
            <a:r>
              <a:rPr lang="ja-JP" altLang="en-US" sz="1400" kern="0" dirty="0">
                <a:solidFill>
                  <a:srgbClr val="000000"/>
                </a:solidFill>
                <a:latin typeface="Meiryo UI" panose="020B0604030504040204" pitchFamily="34" charset="-128"/>
                <a:ea typeface="Meiryo UI" panose="020B0604030504040204" pitchFamily="34" charset="-128"/>
              </a:rPr>
              <a:t>の</a:t>
            </a:r>
            <a:endParaRPr lang="en-US" altLang="ja-JP" sz="1400" kern="0" dirty="0">
              <a:solidFill>
                <a:srgbClr val="000000"/>
              </a:solidFill>
              <a:latin typeface="Meiryo UI" panose="020B0604030504040204" pitchFamily="34" charset="-128"/>
              <a:ea typeface="Meiryo UI" panose="020B0604030504040204" pitchFamily="34" charset="-128"/>
            </a:endParaRPr>
          </a:p>
          <a:p>
            <a:pPr marL="0" marR="0" lvl="0" indent="0" defTabSz="914400" eaLnBrk="0" fontAlgn="auto" latinLnBrk="0" hangingPunct="0">
              <a:lnSpc>
                <a:spcPct val="100000"/>
              </a:lnSpc>
              <a:spcBef>
                <a:spcPct val="0"/>
              </a:spcBef>
              <a:spcAft>
                <a:spcPts val="0"/>
              </a:spcAft>
              <a:buClrTx/>
              <a:buSzTx/>
              <a:buFontTx/>
              <a:buNone/>
              <a:tabLst/>
              <a:defRPr/>
            </a:pPr>
            <a:r>
              <a:rPr lang="ja-JP" altLang="en-US" sz="1400" kern="0" dirty="0">
                <a:solidFill>
                  <a:srgbClr val="000000"/>
                </a:solidFill>
                <a:latin typeface="Meiryo UI" panose="020B0604030504040204" pitchFamily="34" charset="-128"/>
                <a:ea typeface="Meiryo UI" panose="020B0604030504040204" pitchFamily="34" charset="-128"/>
              </a:rPr>
              <a:t>　チャンネル登録等をお願いします</a:t>
            </a:r>
            <a:endParaRPr lang="en-US" altLang="ja-JP" sz="1400" kern="0" dirty="0">
              <a:solidFill>
                <a:srgbClr val="000000"/>
              </a:solidFill>
              <a:latin typeface="Meiryo UI" panose="020B0604030504040204" pitchFamily="34" charset="-128"/>
              <a:ea typeface="Meiryo UI" panose="020B0604030504040204" pitchFamily="34" charset="-128"/>
            </a:endParaRPr>
          </a:p>
        </p:txBody>
      </p:sp>
      <p:sp>
        <p:nvSpPr>
          <p:cNvPr id="29" name="Rectangle 2">
            <a:extLst>
              <a:ext uri="{FF2B5EF4-FFF2-40B4-BE49-F238E27FC236}">
                <a16:creationId xmlns:a16="http://schemas.microsoft.com/office/drawing/2014/main" id="{9594EC14-7DCE-ABEA-3BC4-13E2CD97066E}"/>
              </a:ext>
            </a:extLst>
          </p:cNvPr>
          <p:cNvSpPr txBox="1">
            <a:spLocks noChangeArrowheads="1"/>
          </p:cNvSpPr>
          <p:nvPr/>
        </p:nvSpPr>
        <p:spPr bwMode="auto">
          <a:xfrm>
            <a:off x="176024" y="177343"/>
            <a:ext cx="7704534" cy="59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3200" b="1">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2pPr>
            <a:lvl3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3pPr>
            <a:lvl4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4pPr>
            <a:lvl5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5pPr>
            <a:lvl6pPr marL="4572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6pPr>
            <a:lvl7pPr marL="9144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7pPr>
            <a:lvl8pPr marL="13716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8pPr>
            <a:lvl9pPr marL="18288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9pPr>
          </a:lstStyle>
          <a:p>
            <a:pPr eaLnBrk="1" hangingPunct="1"/>
            <a:r>
              <a:rPr lang="ja-JP" altLang="en-US" sz="2300" u="sng" kern="0" dirty="0">
                <a:solidFill>
                  <a:schemeClr val="bg2"/>
                </a:solidFill>
                <a:latin typeface="Meiryo UI" panose="020B0604030504040204" pitchFamily="34" charset="-128"/>
                <a:ea typeface="Meiryo UI" panose="020B0604030504040204" pitchFamily="34" charset="-128"/>
              </a:rPr>
              <a:t>「社長の手取り」を最大化する節税対策の裏側とは？</a:t>
            </a:r>
            <a:endParaRPr lang="en-US" altLang="ja-JP" sz="2300" u="sng" kern="0" dirty="0">
              <a:solidFill>
                <a:schemeClr val="bg2"/>
              </a:solidFill>
              <a:latin typeface="Meiryo UI" panose="020B0604030504040204" pitchFamily="34" charset="-128"/>
              <a:ea typeface="Meiryo UI" panose="020B0604030504040204" pitchFamily="34" charset="-128"/>
            </a:endParaRPr>
          </a:p>
          <a:p>
            <a:pPr eaLnBrk="1" hangingPunct="1"/>
            <a:r>
              <a:rPr lang="ja-JP" altLang="en-US" sz="2300" u="sng" kern="0" dirty="0">
                <a:solidFill>
                  <a:schemeClr val="bg2"/>
                </a:solidFill>
                <a:latin typeface="Meiryo UI" panose="020B0604030504040204" pitchFamily="34" charset="-128"/>
                <a:ea typeface="Meiryo UI" panose="020B0604030504040204" pitchFamily="34" charset="-128"/>
              </a:rPr>
              <a:t>その理論と実践方法を全公開！無料節税セミナー</a:t>
            </a:r>
          </a:p>
        </p:txBody>
      </p:sp>
      <p:pic>
        <p:nvPicPr>
          <p:cNvPr id="5" name="図 4">
            <a:extLst>
              <a:ext uri="{FF2B5EF4-FFF2-40B4-BE49-F238E27FC236}">
                <a16:creationId xmlns:a16="http://schemas.microsoft.com/office/drawing/2014/main" id="{6B49CEB3-E5DA-A3B2-BA40-683B8625BA45}"/>
              </a:ext>
            </a:extLst>
          </p:cNvPr>
          <p:cNvPicPr>
            <a:picLocks noChangeAspect="1"/>
          </p:cNvPicPr>
          <p:nvPr/>
        </p:nvPicPr>
        <p:blipFill>
          <a:blip r:embed="rId6"/>
          <a:stretch>
            <a:fillRect/>
          </a:stretch>
        </p:blipFill>
        <p:spPr>
          <a:xfrm>
            <a:off x="6587618" y="5624929"/>
            <a:ext cx="767429" cy="778715"/>
          </a:xfrm>
          <a:prstGeom prst="rect">
            <a:avLst/>
          </a:prstGeom>
        </p:spPr>
      </p:pic>
      <p:sp>
        <p:nvSpPr>
          <p:cNvPr id="7" name="テキスト ボックス 6">
            <a:extLst>
              <a:ext uri="{FF2B5EF4-FFF2-40B4-BE49-F238E27FC236}">
                <a16:creationId xmlns:a16="http://schemas.microsoft.com/office/drawing/2014/main" id="{A05BF1DA-573C-929D-F4C7-8B0AC769ED29}"/>
              </a:ext>
            </a:extLst>
          </p:cNvPr>
          <p:cNvSpPr txBox="1"/>
          <p:nvPr/>
        </p:nvSpPr>
        <p:spPr>
          <a:xfrm>
            <a:off x="6420606" y="5263614"/>
            <a:ext cx="1079142" cy="253916"/>
          </a:xfrm>
          <a:prstGeom prst="rect">
            <a:avLst/>
          </a:prstGeom>
          <a:noFill/>
        </p:spPr>
        <p:txBody>
          <a:bodyPr wrap="none" rtlCol="0">
            <a:spAutoFit/>
          </a:bodyPr>
          <a:lstStyle/>
          <a:p>
            <a:r>
              <a:rPr kumimoji="1" lang="ja-JP" altLang="en-US" sz="1050" dirty="0">
                <a:latin typeface="Meiryo UI" panose="020B0604030504040204" pitchFamily="34" charset="-128"/>
                <a:ea typeface="Meiryo UI" panose="020B0604030504040204" pitchFamily="34" charset="-128"/>
              </a:rPr>
              <a:t>税理士マッチング</a:t>
            </a:r>
          </a:p>
        </p:txBody>
      </p:sp>
    </p:spTree>
    <p:extLst>
      <p:ext uri="{BB962C8B-B14F-4D97-AF65-F5344CB8AC3E}">
        <p14:creationId xmlns:p14="http://schemas.microsoft.com/office/powerpoint/2010/main" val="33524084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EBB84B-C6EB-754D-9387-C009330D42E1}"/>
              </a:ext>
            </a:extLst>
          </p:cNvPr>
          <p:cNvSpPr>
            <a:spLocks noGrp="1"/>
          </p:cNvSpPr>
          <p:nvPr>
            <p:ph type="title"/>
          </p:nvPr>
        </p:nvSpPr>
        <p:spPr>
          <a:xfrm>
            <a:off x="468313" y="188913"/>
            <a:ext cx="7252321" cy="1143000"/>
          </a:xfrm>
        </p:spPr>
        <p:txBody>
          <a:bodyPr/>
          <a:lstStyle/>
          <a:p>
            <a:r>
              <a:rPr kumimoji="1" lang="ja-JP" altLang="en-US"/>
              <a:t>事例</a:t>
            </a:r>
            <a:r>
              <a:rPr lang="ja-JP" altLang="en-US"/>
              <a:t>：東京都　卸売業　Ｍ社長</a:t>
            </a:r>
            <a:endParaRPr kumimoji="1" lang="ja-JP" altLang="en-US"/>
          </a:p>
        </p:txBody>
      </p:sp>
      <p:sp>
        <p:nvSpPr>
          <p:cNvPr id="3" name="コンテンツ プレースホルダー 2">
            <a:extLst>
              <a:ext uri="{FF2B5EF4-FFF2-40B4-BE49-F238E27FC236}">
                <a16:creationId xmlns:a16="http://schemas.microsoft.com/office/drawing/2014/main" id="{6327022C-E51D-DE4E-8828-DA6B2BEF178A}"/>
              </a:ext>
            </a:extLst>
          </p:cNvPr>
          <p:cNvSpPr>
            <a:spLocks noGrp="1"/>
          </p:cNvSpPr>
          <p:nvPr>
            <p:ph idx="1"/>
          </p:nvPr>
        </p:nvSpPr>
        <p:spPr>
          <a:xfrm>
            <a:off x="457200" y="1484313"/>
            <a:ext cx="8435280" cy="4525962"/>
          </a:xfrm>
        </p:spPr>
        <p:txBody>
          <a:bodyPr/>
          <a:lstStyle/>
          <a:p>
            <a:pPr marL="0" indent="0">
              <a:buNone/>
            </a:pPr>
            <a:r>
              <a:rPr lang="ja-JP" altLang="en-US"/>
              <a:t>導入背景：納税額の多さに課題認識が強い</a:t>
            </a:r>
            <a:endParaRPr kumimoji="1" lang="en-US" altLang="ja-JP" b="1" u="sng" dirty="0"/>
          </a:p>
          <a:p>
            <a:pPr marL="0" indent="0">
              <a:buNone/>
            </a:pPr>
            <a:endParaRPr lang="en-US" altLang="ja-JP" dirty="0"/>
          </a:p>
          <a:p>
            <a:pPr marL="0" indent="0">
              <a:buNone/>
            </a:pPr>
            <a:r>
              <a:rPr lang="ja-JP" altLang="en-US"/>
              <a:t>導入前：</a:t>
            </a:r>
            <a:r>
              <a:rPr lang="ja-JP" altLang="en-US" b="1" u="sng"/>
              <a:t>節税対策すると、税務調査が大変になる</a:t>
            </a:r>
            <a:r>
              <a:rPr lang="ja-JP" altLang="en-US"/>
              <a:t>と、思い込んでいた</a:t>
            </a:r>
            <a:endParaRPr lang="en-US" altLang="ja-JP" dirty="0"/>
          </a:p>
          <a:p>
            <a:pPr marL="0" indent="0">
              <a:buNone/>
            </a:pPr>
            <a:endParaRPr lang="en-US" altLang="ja-JP" dirty="0"/>
          </a:p>
          <a:p>
            <a:pPr marL="0" indent="0">
              <a:buNone/>
            </a:pPr>
            <a:r>
              <a:rPr kumimoji="1" lang="ja-JP" altLang="en-US"/>
              <a:t>結果</a:t>
            </a:r>
            <a:r>
              <a:rPr lang="ja-JP" altLang="en-US"/>
              <a:t>：節税を始めて一度も税務調査が来ず。</a:t>
            </a:r>
            <a:endParaRPr lang="en-US" altLang="ja-JP" dirty="0"/>
          </a:p>
          <a:p>
            <a:pPr marL="0" indent="0">
              <a:buNone/>
            </a:pPr>
            <a:r>
              <a:rPr lang="ja-JP" altLang="en-US" b="1" u="sng"/>
              <a:t>脱税まがいのことをする必要がない</a:t>
            </a:r>
            <a:r>
              <a:rPr lang="ja-JP" altLang="en-US"/>
              <a:t>ので、いつ調査官から質問されて</a:t>
            </a:r>
            <a:r>
              <a:rPr lang="ja-JP" altLang="en-US">
                <a:solidFill>
                  <a:schemeClr val="bg2"/>
                </a:solidFill>
              </a:rPr>
              <a:t>も安心</a:t>
            </a:r>
            <a:endParaRPr kumimoji="1" lang="ja-JP" altLang="en-US"/>
          </a:p>
        </p:txBody>
      </p:sp>
      <p:sp>
        <p:nvSpPr>
          <p:cNvPr id="4" name="スライド番号プレースホルダー 3">
            <a:extLst>
              <a:ext uri="{FF2B5EF4-FFF2-40B4-BE49-F238E27FC236}">
                <a16:creationId xmlns:a16="http://schemas.microsoft.com/office/drawing/2014/main" id="{48219CBD-6F0D-5E49-9729-69D77A188F6B}"/>
              </a:ext>
            </a:extLst>
          </p:cNvPr>
          <p:cNvSpPr>
            <a:spLocks noGrp="1"/>
          </p:cNvSpPr>
          <p:nvPr>
            <p:ph type="sldNum" sz="quarter" idx="4"/>
          </p:nvPr>
        </p:nvSpPr>
        <p:spPr>
          <a:xfrm>
            <a:off x="7720634" y="6491979"/>
            <a:ext cx="946112" cy="321397"/>
          </a:xfrm>
        </p:spPr>
        <p:txBody>
          <a:bodyPr/>
          <a:lstStyle/>
          <a:p>
            <a:pPr>
              <a:defRPr/>
            </a:pPr>
            <a:fld id="{85191FB8-4F62-47EF-9F3F-3C0A94BC7DC8}" type="slidenum">
              <a:rPr lang="en-US" altLang="ja-JP" smtClean="0"/>
              <a:pPr>
                <a:defRPr/>
              </a:pPr>
              <a:t>10</a:t>
            </a:fld>
            <a:endParaRPr lang="en-US" altLang="ja-JP"/>
          </a:p>
        </p:txBody>
      </p:sp>
    </p:spTree>
    <p:extLst>
      <p:ext uri="{BB962C8B-B14F-4D97-AF65-F5344CB8AC3E}">
        <p14:creationId xmlns:p14="http://schemas.microsoft.com/office/powerpoint/2010/main" val="1204736390"/>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CF2936-0BD5-4CE9-AACF-7F6690364BCD}"/>
              </a:ext>
            </a:extLst>
          </p:cNvPr>
          <p:cNvSpPr>
            <a:spLocks noGrp="1"/>
          </p:cNvSpPr>
          <p:nvPr>
            <p:ph type="title"/>
          </p:nvPr>
        </p:nvSpPr>
        <p:spPr/>
        <p:txBody>
          <a:bodyPr/>
          <a:lstStyle/>
          <a:p>
            <a:r>
              <a:rPr kumimoji="1" lang="en-US" altLang="ja-JP" dirty="0"/>
              <a:t>【</a:t>
            </a:r>
            <a:r>
              <a:rPr kumimoji="1" lang="ja-JP" altLang="en-US" dirty="0"/>
              <a:t>事例</a:t>
            </a:r>
            <a:r>
              <a:rPr kumimoji="1" lang="en-US" altLang="ja-JP" dirty="0"/>
              <a:t>】</a:t>
            </a:r>
            <a:r>
              <a:rPr kumimoji="1" lang="ja-JP" altLang="en-US" dirty="0"/>
              <a:t>ご契約から業務提供の流れ</a:t>
            </a:r>
          </a:p>
        </p:txBody>
      </p:sp>
      <p:graphicFrame>
        <p:nvGraphicFramePr>
          <p:cNvPr id="5" name="表 5">
            <a:extLst>
              <a:ext uri="{FF2B5EF4-FFF2-40B4-BE49-F238E27FC236}">
                <a16:creationId xmlns:a16="http://schemas.microsoft.com/office/drawing/2014/main" id="{57F6074C-88B6-4291-B97F-F0A28829EC82}"/>
              </a:ext>
            </a:extLst>
          </p:cNvPr>
          <p:cNvGraphicFramePr>
            <a:graphicFrameLocks noGrp="1"/>
          </p:cNvGraphicFramePr>
          <p:nvPr>
            <p:ph idx="1"/>
          </p:nvPr>
        </p:nvGraphicFramePr>
        <p:xfrm>
          <a:off x="611560" y="1484784"/>
          <a:ext cx="7783196" cy="4820920"/>
        </p:xfrm>
        <a:graphic>
          <a:graphicData uri="http://schemas.openxmlformats.org/drawingml/2006/table">
            <a:tbl>
              <a:tblPr firstRow="1" bandRow="1">
                <a:tableStyleId>{2D5ABB26-0587-4C30-8999-92F81FD0307C}</a:tableStyleId>
              </a:tblPr>
              <a:tblGrid>
                <a:gridCol w="776605">
                  <a:extLst>
                    <a:ext uri="{9D8B030D-6E8A-4147-A177-3AD203B41FA5}">
                      <a16:colId xmlns:a16="http://schemas.microsoft.com/office/drawing/2014/main" val="4168294159"/>
                    </a:ext>
                  </a:extLst>
                </a:gridCol>
                <a:gridCol w="1173480">
                  <a:extLst>
                    <a:ext uri="{9D8B030D-6E8A-4147-A177-3AD203B41FA5}">
                      <a16:colId xmlns:a16="http://schemas.microsoft.com/office/drawing/2014/main" val="2226695403"/>
                    </a:ext>
                  </a:extLst>
                </a:gridCol>
                <a:gridCol w="2270443">
                  <a:extLst>
                    <a:ext uri="{9D8B030D-6E8A-4147-A177-3AD203B41FA5}">
                      <a16:colId xmlns:a16="http://schemas.microsoft.com/office/drawing/2014/main" val="2176367614"/>
                    </a:ext>
                  </a:extLst>
                </a:gridCol>
                <a:gridCol w="3562668">
                  <a:extLst>
                    <a:ext uri="{9D8B030D-6E8A-4147-A177-3AD203B41FA5}">
                      <a16:colId xmlns:a16="http://schemas.microsoft.com/office/drawing/2014/main" val="3024193854"/>
                    </a:ext>
                  </a:extLst>
                </a:gridCol>
              </a:tblGrid>
              <a:tr h="370840">
                <a:tc>
                  <a:txBody>
                    <a:bodyPr/>
                    <a:lstStyle/>
                    <a:p>
                      <a:pPr algn="ctr"/>
                      <a:r>
                        <a:rPr kumimoji="1" lang="ja-JP" altLang="en-US" dirty="0">
                          <a:solidFill>
                            <a:schemeClr val="bg2"/>
                          </a:solidFill>
                          <a:latin typeface="Meiryo UI" panose="020B0604030504040204" pitchFamily="50" charset="-128"/>
                          <a:ea typeface="Meiryo UI" panose="020B0604030504040204" pitchFamily="50" charset="-128"/>
                        </a:rPr>
                        <a:t>暦月</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tc>
                  <a:txBody>
                    <a:bodyPr/>
                    <a:lstStyle/>
                    <a:p>
                      <a:pPr algn="ctr"/>
                      <a:r>
                        <a:rPr kumimoji="1" lang="ja-JP" altLang="en-US" dirty="0">
                          <a:solidFill>
                            <a:schemeClr val="bg2"/>
                          </a:solidFill>
                          <a:latin typeface="Meiryo UI" panose="020B0604030504040204" pitchFamily="50" charset="-128"/>
                          <a:ea typeface="Meiryo UI" panose="020B0604030504040204" pitchFamily="50" charset="-128"/>
                        </a:rPr>
                        <a:t>数え方</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tc>
                  <a:txBody>
                    <a:bodyPr/>
                    <a:lstStyle/>
                    <a:p>
                      <a:pPr algn="ctr"/>
                      <a:r>
                        <a:rPr kumimoji="1" lang="ja-JP" altLang="en-US" dirty="0">
                          <a:solidFill>
                            <a:schemeClr val="bg2"/>
                          </a:solidFill>
                          <a:latin typeface="Meiryo UI" panose="020B0604030504040204" pitchFamily="50" charset="-128"/>
                          <a:ea typeface="Meiryo UI" panose="020B0604030504040204" pitchFamily="50" charset="-128"/>
                        </a:rPr>
                        <a:t>法人資産防衛</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tc>
                  <a:txBody>
                    <a:bodyPr/>
                    <a:lstStyle/>
                    <a:p>
                      <a:pPr algn="ctr"/>
                      <a:r>
                        <a:rPr kumimoji="1" lang="ja-JP" altLang="en-US" dirty="0">
                          <a:solidFill>
                            <a:schemeClr val="bg2"/>
                          </a:solidFill>
                          <a:latin typeface="Meiryo UI" panose="020B0604030504040204" pitchFamily="50" charset="-128"/>
                          <a:ea typeface="Meiryo UI" panose="020B0604030504040204" pitchFamily="50" charset="-128"/>
                        </a:rPr>
                        <a:t>個人資産防衛</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extLst>
                  <a:ext uri="{0D108BD9-81ED-4DB2-BD59-A6C34878D82A}">
                    <a16:rowId xmlns:a16="http://schemas.microsoft.com/office/drawing/2014/main" val="1542950808"/>
                  </a:ext>
                </a:extLst>
              </a:tr>
              <a:tr h="370840">
                <a:tc>
                  <a:txBody>
                    <a:bodyPr/>
                    <a:lstStyle/>
                    <a:p>
                      <a:pPr algn="ctr"/>
                      <a:r>
                        <a:rPr kumimoji="1" lang="en-US" altLang="ja-JP" dirty="0">
                          <a:solidFill>
                            <a:schemeClr val="bg2"/>
                          </a:solidFill>
                          <a:latin typeface="Meiryo UI" panose="020B0604030504040204" pitchFamily="50" charset="-128"/>
                          <a:ea typeface="Meiryo UI" panose="020B0604030504040204" pitchFamily="50" charset="-128"/>
                        </a:rPr>
                        <a:t>1</a:t>
                      </a:r>
                      <a:r>
                        <a:rPr kumimoji="1" lang="ja-JP" altLang="en-US" dirty="0">
                          <a:solidFill>
                            <a:schemeClr val="bg2"/>
                          </a:solidFill>
                          <a:latin typeface="Meiryo UI" panose="020B0604030504040204" pitchFamily="50" charset="-128"/>
                          <a:ea typeface="Meiryo UI" panose="020B0604030504040204" pitchFamily="50" charset="-128"/>
                        </a:rPr>
                        <a:t>月</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tc>
                  <a:txBody>
                    <a:bodyPr/>
                    <a:lstStyle/>
                    <a:p>
                      <a:pPr algn="ctr"/>
                      <a:r>
                        <a:rPr kumimoji="1" lang="en-US" altLang="ja-JP" dirty="0">
                          <a:solidFill>
                            <a:schemeClr val="bg2"/>
                          </a:solidFill>
                          <a:latin typeface="Meiryo UI" panose="020B0604030504040204" pitchFamily="50" charset="-128"/>
                          <a:ea typeface="Meiryo UI" panose="020B0604030504040204" pitchFamily="50" charset="-128"/>
                        </a:rPr>
                        <a:t>-3</a:t>
                      </a:r>
                      <a:endParaRPr kumimoji="1" lang="ja-JP" altLang="en-US"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tc>
                  <a:txBody>
                    <a:bodyPr/>
                    <a:lstStyle/>
                    <a:p>
                      <a:r>
                        <a:rPr kumimoji="1" lang="ja-JP" altLang="en-US" dirty="0">
                          <a:solidFill>
                            <a:schemeClr val="bg2"/>
                          </a:solidFill>
                          <a:latin typeface="Meiryo UI" panose="020B0604030504040204" pitchFamily="50" charset="-128"/>
                          <a:ea typeface="Meiryo UI" panose="020B0604030504040204" pitchFamily="50" charset="-128"/>
                        </a:rPr>
                        <a:t>着地見込作成</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37711623"/>
                  </a:ext>
                </a:extLst>
              </a:tr>
              <a:tr h="370840">
                <a:tc>
                  <a:txBody>
                    <a:bodyPr/>
                    <a:lstStyle/>
                    <a:p>
                      <a:pPr algn="ctr"/>
                      <a:r>
                        <a:rPr kumimoji="1" lang="en-US" altLang="ja-JP" dirty="0">
                          <a:solidFill>
                            <a:schemeClr val="bg2"/>
                          </a:solidFill>
                          <a:latin typeface="Meiryo UI" panose="020B0604030504040204" pitchFamily="50" charset="-128"/>
                          <a:ea typeface="Meiryo UI" panose="020B0604030504040204" pitchFamily="50" charset="-128"/>
                        </a:rPr>
                        <a:t>2</a:t>
                      </a:r>
                      <a:r>
                        <a:rPr kumimoji="1" lang="ja-JP" altLang="en-US" dirty="0">
                          <a:solidFill>
                            <a:schemeClr val="bg2"/>
                          </a:solidFill>
                          <a:latin typeface="Meiryo UI" panose="020B0604030504040204" pitchFamily="50" charset="-128"/>
                          <a:ea typeface="Meiryo UI" panose="020B0604030504040204" pitchFamily="50" charset="-128"/>
                        </a:rPr>
                        <a:t>月</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tc>
                  <a:txBody>
                    <a:bodyPr/>
                    <a:lstStyle/>
                    <a:p>
                      <a:pPr algn="ctr"/>
                      <a:r>
                        <a:rPr kumimoji="1" lang="en-US" altLang="ja-JP" dirty="0">
                          <a:solidFill>
                            <a:schemeClr val="bg2"/>
                          </a:solidFill>
                          <a:latin typeface="Meiryo UI" panose="020B0604030504040204" pitchFamily="50" charset="-128"/>
                          <a:ea typeface="Meiryo UI" panose="020B0604030504040204" pitchFamily="50" charset="-128"/>
                        </a:rPr>
                        <a:t>-2</a:t>
                      </a:r>
                      <a:endParaRPr kumimoji="1" lang="ja-JP" altLang="en-US"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tc>
                  <a:txBody>
                    <a:bodyPr/>
                    <a:lstStyle/>
                    <a:p>
                      <a:r>
                        <a:rPr kumimoji="1" lang="ja-JP" altLang="en-US" dirty="0">
                          <a:solidFill>
                            <a:schemeClr val="bg2"/>
                          </a:solidFill>
                          <a:latin typeface="Meiryo UI" panose="020B0604030504040204" pitchFamily="50" charset="-128"/>
                          <a:ea typeface="Meiryo UI" panose="020B0604030504040204" pitchFamily="50" charset="-128"/>
                        </a:rPr>
                        <a:t>決算対策提案と実行</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2207624"/>
                  </a:ext>
                </a:extLst>
              </a:tr>
              <a:tr h="370840">
                <a:tc>
                  <a:txBody>
                    <a:bodyPr/>
                    <a:lstStyle/>
                    <a:p>
                      <a:pPr algn="ctr"/>
                      <a:r>
                        <a:rPr kumimoji="1" lang="en-US" altLang="ja-JP" dirty="0">
                          <a:solidFill>
                            <a:schemeClr val="bg2"/>
                          </a:solidFill>
                          <a:latin typeface="Meiryo UI" panose="020B0604030504040204" pitchFamily="50" charset="-128"/>
                          <a:ea typeface="Meiryo UI" panose="020B0604030504040204" pitchFamily="50" charset="-128"/>
                        </a:rPr>
                        <a:t>3</a:t>
                      </a:r>
                      <a:r>
                        <a:rPr kumimoji="1" lang="ja-JP" altLang="en-US" dirty="0">
                          <a:solidFill>
                            <a:schemeClr val="bg2"/>
                          </a:solidFill>
                          <a:latin typeface="Meiryo UI" panose="020B0604030504040204" pitchFamily="50" charset="-128"/>
                          <a:ea typeface="Meiryo UI" panose="020B0604030504040204" pitchFamily="50" charset="-128"/>
                        </a:rPr>
                        <a:t>月</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tc>
                  <a:txBody>
                    <a:bodyPr/>
                    <a:lstStyle/>
                    <a:p>
                      <a:pPr algn="ctr"/>
                      <a:r>
                        <a:rPr kumimoji="1" lang="ja-JP" altLang="en-US" dirty="0">
                          <a:solidFill>
                            <a:schemeClr val="bg2"/>
                          </a:solidFill>
                          <a:latin typeface="Meiryo UI" panose="020B0604030504040204" pitchFamily="50" charset="-128"/>
                          <a:ea typeface="Meiryo UI" panose="020B0604030504040204" pitchFamily="50" charset="-128"/>
                        </a:rPr>
                        <a:t>決算期末</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tc>
                  <a:txBody>
                    <a:bodyPr/>
                    <a:lstStyle/>
                    <a:p>
                      <a:pPr algn="ctr"/>
                      <a:r>
                        <a:rPr kumimoji="1" lang="ja-JP" altLang="en-US" dirty="0">
                          <a:solidFill>
                            <a:schemeClr val="bg2"/>
                          </a:solidFill>
                          <a:latin typeface="Meiryo UI" panose="020B0604030504040204" pitchFamily="50" charset="-128"/>
                          <a:ea typeface="Meiryo UI" panose="020B0604030504040204" pitchFamily="50" charset="-128"/>
                        </a:rPr>
                        <a: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953074143"/>
                  </a:ext>
                </a:extLst>
              </a:tr>
              <a:tr h="370840">
                <a:tc>
                  <a:txBody>
                    <a:bodyPr/>
                    <a:lstStyle/>
                    <a:p>
                      <a:pPr algn="ctr"/>
                      <a:r>
                        <a:rPr kumimoji="1" lang="en-US" altLang="ja-JP" dirty="0">
                          <a:solidFill>
                            <a:schemeClr val="bg2"/>
                          </a:solidFill>
                          <a:latin typeface="Meiryo UI" panose="020B0604030504040204" pitchFamily="50" charset="-128"/>
                          <a:ea typeface="Meiryo UI" panose="020B0604030504040204" pitchFamily="50" charset="-128"/>
                        </a:rPr>
                        <a:t>4</a:t>
                      </a:r>
                      <a:r>
                        <a:rPr kumimoji="1" lang="ja-JP" altLang="en-US" dirty="0">
                          <a:solidFill>
                            <a:schemeClr val="bg2"/>
                          </a:solidFill>
                          <a:latin typeface="Meiryo UI" panose="020B0604030504040204" pitchFamily="50" charset="-128"/>
                          <a:ea typeface="Meiryo UI" panose="020B0604030504040204" pitchFamily="50" charset="-128"/>
                        </a:rPr>
                        <a:t>月</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tc>
                  <a:txBody>
                    <a:bodyPr/>
                    <a:lstStyle/>
                    <a:p>
                      <a:pPr algn="ctr"/>
                      <a:r>
                        <a:rPr kumimoji="1" lang="en-US" altLang="ja-JP" dirty="0">
                          <a:solidFill>
                            <a:schemeClr val="bg2"/>
                          </a:solidFill>
                          <a:latin typeface="Meiryo UI" panose="020B0604030504040204" pitchFamily="50" charset="-128"/>
                          <a:ea typeface="Meiryo UI" panose="020B0604030504040204" pitchFamily="50" charset="-128"/>
                        </a:rPr>
                        <a:t>1</a:t>
                      </a:r>
                      <a:endParaRPr kumimoji="1" lang="ja-JP" altLang="en-US"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tc>
                  <a:txBody>
                    <a:bodyPr/>
                    <a:lstStyle/>
                    <a:p>
                      <a:endParaRPr kumimoji="1" lang="ja-JP" altLang="en-US"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dirty="0">
                          <a:solidFill>
                            <a:schemeClr val="bg2"/>
                          </a:solidFill>
                          <a:latin typeface="Meiryo UI" panose="020B0604030504040204" pitchFamily="50" charset="-128"/>
                          <a:ea typeface="Meiryo UI" panose="020B0604030504040204" pitchFamily="50" charset="-128"/>
                        </a:rPr>
                        <a:t>最新情報の提供</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15941970"/>
                  </a:ext>
                </a:extLst>
              </a:tr>
              <a:tr h="370840">
                <a:tc>
                  <a:txBody>
                    <a:bodyPr/>
                    <a:lstStyle/>
                    <a:p>
                      <a:pPr algn="ctr"/>
                      <a:r>
                        <a:rPr kumimoji="1" lang="en-US" altLang="ja-JP" dirty="0">
                          <a:solidFill>
                            <a:schemeClr val="bg2"/>
                          </a:solidFill>
                          <a:latin typeface="Meiryo UI" panose="020B0604030504040204" pitchFamily="50" charset="-128"/>
                          <a:ea typeface="Meiryo UI" panose="020B0604030504040204" pitchFamily="50" charset="-128"/>
                        </a:rPr>
                        <a:t>5</a:t>
                      </a:r>
                      <a:r>
                        <a:rPr kumimoji="1" lang="ja-JP" altLang="en-US" dirty="0">
                          <a:solidFill>
                            <a:schemeClr val="bg2"/>
                          </a:solidFill>
                          <a:latin typeface="Meiryo UI" panose="020B0604030504040204" pitchFamily="50" charset="-128"/>
                          <a:ea typeface="Meiryo UI" panose="020B0604030504040204" pitchFamily="50" charset="-128"/>
                        </a:rPr>
                        <a:t>月</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tc>
                  <a:txBody>
                    <a:bodyPr/>
                    <a:lstStyle/>
                    <a:p>
                      <a:pPr algn="ctr"/>
                      <a:r>
                        <a:rPr kumimoji="1" lang="en-US" altLang="ja-JP" dirty="0">
                          <a:solidFill>
                            <a:schemeClr val="bg2"/>
                          </a:solidFill>
                          <a:latin typeface="Meiryo UI" panose="020B0604030504040204" pitchFamily="50" charset="-128"/>
                          <a:ea typeface="Meiryo UI" panose="020B0604030504040204" pitchFamily="50" charset="-128"/>
                        </a:rPr>
                        <a:t>2</a:t>
                      </a:r>
                      <a:endParaRPr kumimoji="1" lang="ja-JP" altLang="en-US"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tc>
                  <a:txBody>
                    <a:bodyPr/>
                    <a:lstStyle/>
                    <a:p>
                      <a:endParaRPr kumimoji="1" lang="ja-JP" altLang="en-US">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dirty="0">
                          <a:solidFill>
                            <a:schemeClr val="bg2"/>
                          </a:solidFill>
                          <a:latin typeface="Meiryo UI" panose="020B0604030504040204" pitchFamily="50" charset="-128"/>
                          <a:ea typeface="Meiryo UI" panose="020B0604030504040204" pitchFamily="50" charset="-128"/>
                        </a:rPr>
                        <a:t>役員報酬額及び受け取り方の提案</a:t>
                      </a:r>
                      <a:endParaRPr kumimoji="1" lang="en-US" altLang="ja-JP"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80623043"/>
                  </a:ext>
                </a:extLst>
              </a:tr>
              <a:tr h="370840">
                <a:tc>
                  <a:txBody>
                    <a:bodyPr/>
                    <a:lstStyle/>
                    <a:p>
                      <a:pPr algn="ctr"/>
                      <a:r>
                        <a:rPr kumimoji="1" lang="en-US" altLang="ja-JP" dirty="0">
                          <a:solidFill>
                            <a:schemeClr val="bg2"/>
                          </a:solidFill>
                          <a:latin typeface="Meiryo UI" panose="020B0604030504040204" pitchFamily="50" charset="-128"/>
                          <a:ea typeface="Meiryo UI" panose="020B0604030504040204" pitchFamily="50" charset="-128"/>
                        </a:rPr>
                        <a:t>6</a:t>
                      </a:r>
                      <a:r>
                        <a:rPr kumimoji="1" lang="ja-JP" altLang="en-US" dirty="0">
                          <a:solidFill>
                            <a:schemeClr val="bg2"/>
                          </a:solidFill>
                          <a:latin typeface="Meiryo UI" panose="020B0604030504040204" pitchFamily="50" charset="-128"/>
                          <a:ea typeface="Meiryo UI" panose="020B0604030504040204" pitchFamily="50" charset="-128"/>
                        </a:rPr>
                        <a:t>月</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tc>
                  <a:txBody>
                    <a:bodyPr/>
                    <a:lstStyle/>
                    <a:p>
                      <a:pPr algn="ctr"/>
                      <a:r>
                        <a:rPr kumimoji="1" lang="en-US" altLang="ja-JP" dirty="0">
                          <a:solidFill>
                            <a:schemeClr val="bg2"/>
                          </a:solidFill>
                          <a:latin typeface="Meiryo UI" panose="020B0604030504040204" pitchFamily="50" charset="-128"/>
                          <a:ea typeface="Meiryo UI" panose="020B0604030504040204" pitchFamily="50" charset="-128"/>
                        </a:rPr>
                        <a:t>3</a:t>
                      </a:r>
                      <a:endParaRPr kumimoji="1" lang="ja-JP" altLang="en-US"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tc>
                  <a:txBody>
                    <a:bodyPr/>
                    <a:lstStyle/>
                    <a:p>
                      <a:endParaRPr kumimoji="1" lang="ja-JP" altLang="en-US"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dirty="0">
                          <a:solidFill>
                            <a:schemeClr val="bg2"/>
                          </a:solidFill>
                          <a:latin typeface="Meiryo UI" panose="020B0604030504040204" pitchFamily="50" charset="-128"/>
                          <a:ea typeface="Meiryo UI" panose="020B0604030504040204" pitchFamily="50" charset="-128"/>
                        </a:rPr>
                        <a: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31162400"/>
                  </a:ext>
                </a:extLst>
              </a:tr>
              <a:tr h="370840">
                <a:tc>
                  <a:txBody>
                    <a:bodyPr/>
                    <a:lstStyle/>
                    <a:p>
                      <a:pPr algn="ctr"/>
                      <a:r>
                        <a:rPr kumimoji="1" lang="en-US" altLang="ja-JP" dirty="0">
                          <a:solidFill>
                            <a:schemeClr val="bg2"/>
                          </a:solidFill>
                          <a:latin typeface="Meiryo UI" panose="020B0604030504040204" pitchFamily="50" charset="-128"/>
                          <a:ea typeface="Meiryo UI" panose="020B0604030504040204" pitchFamily="50" charset="-128"/>
                        </a:rPr>
                        <a:t>7</a:t>
                      </a:r>
                      <a:r>
                        <a:rPr kumimoji="1" lang="ja-JP" altLang="en-US" dirty="0">
                          <a:solidFill>
                            <a:schemeClr val="bg2"/>
                          </a:solidFill>
                          <a:latin typeface="Meiryo UI" panose="020B0604030504040204" pitchFamily="50" charset="-128"/>
                          <a:ea typeface="Meiryo UI" panose="020B0604030504040204" pitchFamily="50" charset="-128"/>
                        </a:rPr>
                        <a:t>月</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tc>
                  <a:txBody>
                    <a:bodyPr/>
                    <a:lstStyle/>
                    <a:p>
                      <a:pPr algn="ctr"/>
                      <a:r>
                        <a:rPr kumimoji="1" lang="en-US" altLang="ja-JP" dirty="0">
                          <a:solidFill>
                            <a:schemeClr val="bg2"/>
                          </a:solidFill>
                          <a:latin typeface="Meiryo UI" panose="020B0604030504040204" pitchFamily="50" charset="-128"/>
                          <a:ea typeface="Meiryo UI" panose="020B0604030504040204" pitchFamily="50" charset="-128"/>
                        </a:rPr>
                        <a:t>-9</a:t>
                      </a:r>
                      <a:endParaRPr kumimoji="1" lang="ja-JP" altLang="en-US"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tc gridSpan="2">
                  <a:txBody>
                    <a:bodyPr/>
                    <a:lstStyle/>
                    <a:p>
                      <a:pPr algn="ctr"/>
                      <a:r>
                        <a:rPr kumimoji="1" lang="ja-JP" altLang="en-US" dirty="0">
                          <a:solidFill>
                            <a:schemeClr val="bg2"/>
                          </a:solidFill>
                          <a:latin typeface="Meiryo UI" panose="020B0604030504040204" pitchFamily="50" charset="-128"/>
                          <a:ea typeface="Meiryo UI" panose="020B0604030504040204" pitchFamily="50" charset="-128"/>
                        </a:rPr>
                        <a:t>事前確定届出給与の届出の実施</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hMerge="1">
                  <a:txBody>
                    <a:bodyPr/>
                    <a:lstStyle/>
                    <a:p>
                      <a:r>
                        <a:rPr kumimoji="1" lang="ja-JP" altLang="en-US" dirty="0">
                          <a:solidFill>
                            <a:schemeClr val="bg2"/>
                          </a:solidFill>
                          <a:latin typeface="Meiryo UI" panose="020B0604030504040204" pitchFamily="50" charset="-128"/>
                          <a:ea typeface="Meiryo UI" panose="020B0604030504040204" pitchFamily="50" charset="-128"/>
                        </a:rPr>
                        <a:t>事前確定届出給与の届出の実施</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46700809"/>
                  </a:ext>
                </a:extLst>
              </a:tr>
              <a:tr h="370840">
                <a:tc>
                  <a:txBody>
                    <a:bodyPr/>
                    <a:lstStyle/>
                    <a:p>
                      <a:pPr algn="ctr"/>
                      <a:r>
                        <a:rPr kumimoji="1" lang="en-US" altLang="ja-JP" dirty="0">
                          <a:solidFill>
                            <a:schemeClr val="bg2"/>
                          </a:solidFill>
                          <a:latin typeface="Meiryo UI" panose="020B0604030504040204" pitchFamily="50" charset="-128"/>
                          <a:ea typeface="Meiryo UI" panose="020B0604030504040204" pitchFamily="50" charset="-128"/>
                        </a:rPr>
                        <a:t>8</a:t>
                      </a:r>
                      <a:r>
                        <a:rPr kumimoji="1" lang="ja-JP" altLang="en-US" dirty="0">
                          <a:solidFill>
                            <a:schemeClr val="bg2"/>
                          </a:solidFill>
                          <a:latin typeface="Meiryo UI" panose="020B0604030504040204" pitchFamily="50" charset="-128"/>
                          <a:ea typeface="Meiryo UI" panose="020B0604030504040204" pitchFamily="50" charset="-128"/>
                        </a:rPr>
                        <a:t>月</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tc>
                  <a:txBody>
                    <a:bodyPr/>
                    <a:lstStyle/>
                    <a:p>
                      <a:pPr algn="ctr"/>
                      <a:r>
                        <a:rPr kumimoji="1" lang="en-US" altLang="ja-JP" dirty="0">
                          <a:solidFill>
                            <a:schemeClr val="bg2"/>
                          </a:solidFill>
                          <a:latin typeface="Meiryo UI" panose="020B0604030504040204" pitchFamily="50" charset="-128"/>
                          <a:ea typeface="Meiryo UI" panose="020B0604030504040204" pitchFamily="50" charset="-128"/>
                        </a:rPr>
                        <a:t>-8</a:t>
                      </a:r>
                      <a:endParaRPr kumimoji="1" lang="ja-JP" altLang="en-US"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tc>
                  <a:txBody>
                    <a:bodyPr/>
                    <a:lstStyle/>
                    <a:p>
                      <a:endParaRPr kumimoji="1" lang="ja-JP" altLang="en-US"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74996107"/>
                  </a:ext>
                </a:extLst>
              </a:tr>
              <a:tr h="370840">
                <a:tc>
                  <a:txBody>
                    <a:bodyPr/>
                    <a:lstStyle/>
                    <a:p>
                      <a:pPr algn="ctr"/>
                      <a:r>
                        <a:rPr kumimoji="1" lang="en-US" altLang="ja-JP" dirty="0">
                          <a:solidFill>
                            <a:schemeClr val="bg2"/>
                          </a:solidFill>
                          <a:latin typeface="Meiryo UI" panose="020B0604030504040204" pitchFamily="50" charset="-128"/>
                          <a:ea typeface="Meiryo UI" panose="020B0604030504040204" pitchFamily="50" charset="-128"/>
                        </a:rPr>
                        <a:t>9</a:t>
                      </a:r>
                      <a:r>
                        <a:rPr kumimoji="1" lang="ja-JP" altLang="en-US" dirty="0">
                          <a:solidFill>
                            <a:schemeClr val="bg2"/>
                          </a:solidFill>
                          <a:latin typeface="Meiryo UI" panose="020B0604030504040204" pitchFamily="50" charset="-128"/>
                          <a:ea typeface="Meiryo UI" panose="020B0604030504040204" pitchFamily="50" charset="-128"/>
                        </a:rPr>
                        <a:t>月</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tc>
                  <a:txBody>
                    <a:bodyPr/>
                    <a:lstStyle/>
                    <a:p>
                      <a:pPr algn="ctr"/>
                      <a:r>
                        <a:rPr kumimoji="1" lang="en-US" altLang="ja-JP" dirty="0">
                          <a:solidFill>
                            <a:schemeClr val="bg2"/>
                          </a:solidFill>
                          <a:latin typeface="Meiryo UI" panose="020B0604030504040204" pitchFamily="50" charset="-128"/>
                          <a:ea typeface="Meiryo UI" panose="020B0604030504040204" pitchFamily="50" charset="-128"/>
                        </a:rPr>
                        <a:t>-7</a:t>
                      </a:r>
                      <a:endParaRPr kumimoji="1" lang="ja-JP" altLang="en-US"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tc>
                  <a:txBody>
                    <a:bodyPr/>
                    <a:lstStyle/>
                    <a:p>
                      <a:endParaRPr kumimoji="1" lang="ja-JP" altLang="en-US">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80965888"/>
                  </a:ext>
                </a:extLst>
              </a:tr>
              <a:tr h="370840">
                <a:tc>
                  <a:txBody>
                    <a:bodyPr/>
                    <a:lstStyle/>
                    <a:p>
                      <a:pPr algn="ctr"/>
                      <a:r>
                        <a:rPr kumimoji="1" lang="en-US" altLang="ja-JP" dirty="0">
                          <a:solidFill>
                            <a:schemeClr val="bg2"/>
                          </a:solidFill>
                          <a:latin typeface="Meiryo UI" panose="020B0604030504040204" pitchFamily="50" charset="-128"/>
                          <a:ea typeface="Meiryo UI" panose="020B0604030504040204" pitchFamily="50" charset="-128"/>
                        </a:rPr>
                        <a:t>10</a:t>
                      </a:r>
                      <a:r>
                        <a:rPr kumimoji="1" lang="ja-JP" altLang="en-US" dirty="0">
                          <a:solidFill>
                            <a:schemeClr val="bg2"/>
                          </a:solidFill>
                          <a:latin typeface="Meiryo UI" panose="020B0604030504040204" pitchFamily="50" charset="-128"/>
                          <a:ea typeface="Meiryo UI" panose="020B0604030504040204" pitchFamily="50" charset="-128"/>
                        </a:rPr>
                        <a:t>月</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tc>
                  <a:txBody>
                    <a:bodyPr/>
                    <a:lstStyle/>
                    <a:p>
                      <a:pPr algn="ctr"/>
                      <a:r>
                        <a:rPr kumimoji="1" lang="en-US" altLang="ja-JP" dirty="0">
                          <a:solidFill>
                            <a:schemeClr val="bg2"/>
                          </a:solidFill>
                          <a:latin typeface="Meiryo UI" panose="020B0604030504040204" pitchFamily="50" charset="-128"/>
                          <a:ea typeface="Meiryo UI" panose="020B0604030504040204" pitchFamily="50" charset="-128"/>
                        </a:rPr>
                        <a:t>-6</a:t>
                      </a:r>
                      <a:endParaRPr kumimoji="1" lang="ja-JP" altLang="en-US"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tc>
                  <a:txBody>
                    <a:bodyPr/>
                    <a:lstStyle/>
                    <a:p>
                      <a:endParaRPr kumimoji="1" lang="ja-JP" altLang="en-US"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42271996"/>
                  </a:ext>
                </a:extLst>
              </a:tr>
              <a:tr h="370840">
                <a:tc>
                  <a:txBody>
                    <a:bodyPr/>
                    <a:lstStyle/>
                    <a:p>
                      <a:pPr algn="ctr"/>
                      <a:r>
                        <a:rPr kumimoji="1" lang="en-US" altLang="ja-JP" dirty="0">
                          <a:solidFill>
                            <a:schemeClr val="bg2"/>
                          </a:solidFill>
                          <a:latin typeface="Meiryo UI" panose="020B0604030504040204" pitchFamily="50" charset="-128"/>
                          <a:ea typeface="Meiryo UI" panose="020B0604030504040204" pitchFamily="50" charset="-128"/>
                        </a:rPr>
                        <a:t>11</a:t>
                      </a:r>
                      <a:r>
                        <a:rPr kumimoji="1" lang="ja-JP" altLang="en-US" dirty="0">
                          <a:solidFill>
                            <a:schemeClr val="bg2"/>
                          </a:solidFill>
                          <a:latin typeface="Meiryo UI" panose="020B0604030504040204" pitchFamily="50" charset="-128"/>
                          <a:ea typeface="Meiryo UI" panose="020B0604030504040204" pitchFamily="50" charset="-128"/>
                        </a:rPr>
                        <a:t>月</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tc>
                  <a:txBody>
                    <a:bodyPr/>
                    <a:lstStyle/>
                    <a:p>
                      <a:pPr algn="ctr"/>
                      <a:r>
                        <a:rPr kumimoji="1" lang="en-US" altLang="ja-JP" dirty="0">
                          <a:solidFill>
                            <a:schemeClr val="bg2"/>
                          </a:solidFill>
                          <a:latin typeface="Meiryo UI" panose="020B0604030504040204" pitchFamily="50" charset="-128"/>
                          <a:ea typeface="Meiryo UI" panose="020B0604030504040204" pitchFamily="50" charset="-128"/>
                        </a:rPr>
                        <a:t>-5</a:t>
                      </a:r>
                      <a:endParaRPr kumimoji="1" lang="ja-JP" altLang="en-US"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tc gridSpan="2">
                  <a:txBody>
                    <a:bodyPr/>
                    <a:lstStyle/>
                    <a:p>
                      <a:pPr algn="ctr"/>
                      <a:r>
                        <a:rPr kumimoji="1" lang="ja-JP" altLang="en-US" dirty="0">
                          <a:solidFill>
                            <a:schemeClr val="bg2"/>
                          </a:solidFill>
                          <a:latin typeface="Meiryo UI" panose="020B0604030504040204" pitchFamily="50" charset="-128"/>
                          <a:ea typeface="Meiryo UI" panose="020B0604030504040204" pitchFamily="50" charset="-128"/>
                        </a:rPr>
                        <a:t>事前確定届出給与の支給・不支給</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630142"/>
                  </a:ext>
                </a:extLst>
              </a:tr>
              <a:tr h="370840">
                <a:tc>
                  <a:txBody>
                    <a:bodyPr/>
                    <a:lstStyle/>
                    <a:p>
                      <a:pPr algn="ctr"/>
                      <a:r>
                        <a:rPr kumimoji="1" lang="en-US" altLang="ja-JP" dirty="0">
                          <a:solidFill>
                            <a:schemeClr val="bg2"/>
                          </a:solidFill>
                          <a:latin typeface="Meiryo UI" panose="020B0604030504040204" pitchFamily="50" charset="-128"/>
                          <a:ea typeface="Meiryo UI" panose="020B0604030504040204" pitchFamily="50" charset="-128"/>
                        </a:rPr>
                        <a:t>12</a:t>
                      </a:r>
                      <a:r>
                        <a:rPr kumimoji="1" lang="ja-JP" altLang="en-US" dirty="0">
                          <a:solidFill>
                            <a:schemeClr val="bg2"/>
                          </a:solidFill>
                          <a:latin typeface="Meiryo UI" panose="020B0604030504040204" pitchFamily="50" charset="-128"/>
                          <a:ea typeface="Meiryo UI" panose="020B0604030504040204" pitchFamily="50" charset="-128"/>
                        </a:rPr>
                        <a:t>月</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tc>
                  <a:txBody>
                    <a:bodyPr/>
                    <a:lstStyle/>
                    <a:p>
                      <a:pPr algn="ctr"/>
                      <a:r>
                        <a:rPr kumimoji="1" lang="en-US" altLang="ja-JP" dirty="0">
                          <a:solidFill>
                            <a:schemeClr val="bg2"/>
                          </a:solidFill>
                          <a:latin typeface="Meiryo UI" panose="020B0604030504040204" pitchFamily="50" charset="-128"/>
                          <a:ea typeface="Meiryo UI" panose="020B0604030504040204" pitchFamily="50" charset="-128"/>
                        </a:rPr>
                        <a:t>-4</a:t>
                      </a:r>
                      <a:endParaRPr kumimoji="1" lang="ja-JP" altLang="en-US"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solidFill>
                      <a:schemeClr val="tx1">
                        <a:lumMod val="85000"/>
                      </a:schemeClr>
                    </a:solidFill>
                  </a:tcPr>
                </a:tc>
                <a:tc>
                  <a:txBody>
                    <a:bodyPr/>
                    <a:lstStyle/>
                    <a:p>
                      <a:endParaRPr kumimoji="1" lang="ja-JP" altLang="en-US">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80979455"/>
                  </a:ext>
                </a:extLst>
              </a:tr>
            </a:tbl>
          </a:graphicData>
        </a:graphic>
      </p:graphicFrame>
      <p:sp>
        <p:nvSpPr>
          <p:cNvPr id="4" name="スライド番号プレースホルダー 3">
            <a:extLst>
              <a:ext uri="{FF2B5EF4-FFF2-40B4-BE49-F238E27FC236}">
                <a16:creationId xmlns:a16="http://schemas.microsoft.com/office/drawing/2014/main" id="{653E6819-198F-4241-A22D-AC24FF3391A5}"/>
              </a:ext>
            </a:extLst>
          </p:cNvPr>
          <p:cNvSpPr>
            <a:spLocks noGrp="1"/>
          </p:cNvSpPr>
          <p:nvPr>
            <p:ph type="sldNum" sz="quarter" idx="4"/>
          </p:nvPr>
        </p:nvSpPr>
        <p:spPr/>
        <p:txBody>
          <a:bodyPr/>
          <a:lstStyle/>
          <a:p>
            <a:pPr>
              <a:defRPr/>
            </a:pPr>
            <a:fld id="{85191FB8-4F62-47EF-9F3F-3C0A94BC7DC8}" type="slidenum">
              <a:rPr lang="en-US" altLang="ja-JP" smtClean="0"/>
              <a:pPr>
                <a:defRPr/>
              </a:pPr>
              <a:t>100</a:t>
            </a:fld>
            <a:endParaRPr lang="en-US" altLang="ja-JP" sz="1200" dirty="0"/>
          </a:p>
        </p:txBody>
      </p:sp>
      <p:sp>
        <p:nvSpPr>
          <p:cNvPr id="6" name="テキスト ボックス 5">
            <a:extLst>
              <a:ext uri="{FF2B5EF4-FFF2-40B4-BE49-F238E27FC236}">
                <a16:creationId xmlns:a16="http://schemas.microsoft.com/office/drawing/2014/main" id="{817090D4-F89F-458D-8932-0896BF4B7583}"/>
              </a:ext>
            </a:extLst>
          </p:cNvPr>
          <p:cNvSpPr txBox="1"/>
          <p:nvPr/>
        </p:nvSpPr>
        <p:spPr>
          <a:xfrm>
            <a:off x="539552" y="1052736"/>
            <a:ext cx="4063933" cy="369332"/>
          </a:xfrm>
          <a:prstGeom prst="rect">
            <a:avLst/>
          </a:prstGeom>
          <a:noFill/>
        </p:spPr>
        <p:txBody>
          <a:bodyPr wrap="none" rtlCol="0">
            <a:spAutoFit/>
          </a:bodyPr>
          <a:lstStyle/>
          <a:p>
            <a:r>
              <a:rPr kumimoji="1" lang="ja-JP" altLang="en-US" dirty="0">
                <a:latin typeface="Meiryo UI" panose="020B0604030504040204" pitchFamily="50" charset="-128"/>
                <a:ea typeface="Meiryo UI" panose="020B0604030504040204" pitchFamily="50" charset="-128"/>
              </a:rPr>
              <a:t>３月決算の法人の場合のスケジュールです</a:t>
            </a:r>
          </a:p>
        </p:txBody>
      </p:sp>
    </p:spTree>
    <p:extLst>
      <p:ext uri="{BB962C8B-B14F-4D97-AF65-F5344CB8AC3E}">
        <p14:creationId xmlns:p14="http://schemas.microsoft.com/office/powerpoint/2010/main" val="1804813833"/>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A1AEC02-2B5E-4BEB-8A0C-6AB14CAE18BA}"/>
              </a:ext>
            </a:extLst>
          </p:cNvPr>
          <p:cNvSpPr>
            <a:spLocks noGrp="1"/>
          </p:cNvSpPr>
          <p:nvPr>
            <p:ph type="title"/>
          </p:nvPr>
        </p:nvSpPr>
        <p:spPr/>
        <p:txBody>
          <a:bodyPr/>
          <a:lstStyle/>
          <a:p>
            <a:r>
              <a:rPr kumimoji="1" lang="ja-JP" altLang="en-US" dirty="0"/>
              <a:t>選べる手取り倍増スキーム</a:t>
            </a:r>
          </a:p>
        </p:txBody>
      </p:sp>
      <p:sp>
        <p:nvSpPr>
          <p:cNvPr id="4" name="スライド番号プレースホルダー 3">
            <a:extLst>
              <a:ext uri="{FF2B5EF4-FFF2-40B4-BE49-F238E27FC236}">
                <a16:creationId xmlns:a16="http://schemas.microsoft.com/office/drawing/2014/main" id="{D1121A90-B698-488A-B7ED-68A0CF21CE36}"/>
              </a:ext>
            </a:extLst>
          </p:cNvPr>
          <p:cNvSpPr>
            <a:spLocks noGrp="1"/>
          </p:cNvSpPr>
          <p:nvPr>
            <p:ph type="sldNum" sz="quarter" idx="4"/>
          </p:nvPr>
        </p:nvSpPr>
        <p:spPr/>
        <p:txBody>
          <a:bodyPr/>
          <a:lstStyle/>
          <a:p>
            <a:pPr>
              <a:defRPr/>
            </a:pPr>
            <a:fld id="{85191FB8-4F62-47EF-9F3F-3C0A94BC7DC8}" type="slidenum">
              <a:rPr lang="en-US" altLang="ja-JP" smtClean="0"/>
              <a:pPr>
                <a:defRPr/>
              </a:pPr>
              <a:t>101</a:t>
            </a:fld>
            <a:endParaRPr lang="en-US" altLang="ja-JP" sz="1200" dirty="0"/>
          </a:p>
        </p:txBody>
      </p:sp>
      <p:graphicFrame>
        <p:nvGraphicFramePr>
          <p:cNvPr id="8" name="表 7">
            <a:extLst>
              <a:ext uri="{FF2B5EF4-FFF2-40B4-BE49-F238E27FC236}">
                <a16:creationId xmlns:a16="http://schemas.microsoft.com/office/drawing/2014/main" id="{7C243720-0635-0856-996A-A1BB510C23E0}"/>
              </a:ext>
            </a:extLst>
          </p:cNvPr>
          <p:cNvGraphicFramePr>
            <a:graphicFrameLocks/>
          </p:cNvGraphicFramePr>
          <p:nvPr>
            <p:extLst>
              <p:ext uri="{D42A27DB-BD31-4B8C-83A1-F6EECF244321}">
                <p14:modId xmlns:p14="http://schemas.microsoft.com/office/powerpoint/2010/main" val="2124108822"/>
              </p:ext>
            </p:extLst>
          </p:nvPr>
        </p:nvGraphicFramePr>
        <p:xfrm>
          <a:off x="272064" y="1592796"/>
          <a:ext cx="8599872" cy="3672407"/>
        </p:xfrm>
        <a:graphic>
          <a:graphicData uri="http://schemas.openxmlformats.org/drawingml/2006/table">
            <a:tbl>
              <a:tblPr firstRow="1" bandRow="1">
                <a:tableStyleId>{2D5ABB26-0587-4C30-8999-92F81FD0307C}</a:tableStyleId>
              </a:tblPr>
              <a:tblGrid>
                <a:gridCol w="697614">
                  <a:extLst>
                    <a:ext uri="{9D8B030D-6E8A-4147-A177-3AD203B41FA5}">
                      <a16:colId xmlns:a16="http://schemas.microsoft.com/office/drawing/2014/main" val="3054257193"/>
                    </a:ext>
                  </a:extLst>
                </a:gridCol>
                <a:gridCol w="1505268">
                  <a:extLst>
                    <a:ext uri="{9D8B030D-6E8A-4147-A177-3AD203B41FA5}">
                      <a16:colId xmlns:a16="http://schemas.microsoft.com/office/drawing/2014/main" val="3712752182"/>
                    </a:ext>
                  </a:extLst>
                </a:gridCol>
                <a:gridCol w="1703446">
                  <a:extLst>
                    <a:ext uri="{9D8B030D-6E8A-4147-A177-3AD203B41FA5}">
                      <a16:colId xmlns:a16="http://schemas.microsoft.com/office/drawing/2014/main" val="1914410766"/>
                    </a:ext>
                  </a:extLst>
                </a:gridCol>
                <a:gridCol w="2121396">
                  <a:extLst>
                    <a:ext uri="{9D8B030D-6E8A-4147-A177-3AD203B41FA5}">
                      <a16:colId xmlns:a16="http://schemas.microsoft.com/office/drawing/2014/main" val="71785174"/>
                    </a:ext>
                  </a:extLst>
                </a:gridCol>
                <a:gridCol w="2572148">
                  <a:extLst>
                    <a:ext uri="{9D8B030D-6E8A-4147-A177-3AD203B41FA5}">
                      <a16:colId xmlns:a16="http://schemas.microsoft.com/office/drawing/2014/main" val="572349534"/>
                    </a:ext>
                  </a:extLst>
                </a:gridCol>
              </a:tblGrid>
              <a:tr h="540249">
                <a:tc gridSpan="2">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lumMod val="85000"/>
                      </a:schemeClr>
                    </a:solidFill>
                  </a:tcPr>
                </a:tc>
                <a:tc hMerge="1">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dirty="0">
                          <a:solidFill>
                            <a:schemeClr val="bg2"/>
                          </a:solidFill>
                          <a:latin typeface="Meiryo UI" panose="020B0604030504040204" pitchFamily="50" charset="-128"/>
                          <a:ea typeface="Meiryo UI" panose="020B0604030504040204" pitchFamily="50" charset="-128"/>
                        </a:rPr>
                        <a:t>税務顧問</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dirty="0">
                          <a:solidFill>
                            <a:schemeClr val="bg2"/>
                          </a:solidFill>
                          <a:latin typeface="Meiryo UI" panose="020B0604030504040204" pitchFamily="50" charset="-128"/>
                          <a:ea typeface="Meiryo UI" panose="020B0604030504040204" pitchFamily="50" charset="-128"/>
                        </a:rPr>
                        <a:t>レンタル経理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lumMod val="85000"/>
                      </a:schemeClr>
                    </a:solidFill>
                  </a:tcPr>
                </a:tc>
                <a:tc>
                  <a:txBody>
                    <a:bodyPr/>
                    <a:lstStyle/>
                    <a:p>
                      <a:pPr algn="ctr"/>
                      <a:r>
                        <a:rPr kumimoji="1" lang="ja-JP" altLang="en-US" sz="2400" dirty="0">
                          <a:solidFill>
                            <a:schemeClr val="bg2"/>
                          </a:solidFill>
                          <a:latin typeface="Meiryo UI" panose="020B0604030504040204" pitchFamily="50" charset="-128"/>
                          <a:ea typeface="Meiryo UI" panose="020B0604030504040204" pitchFamily="50" charset="-128"/>
                        </a:rPr>
                        <a:t>セカンドオピニオン</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lumMod val="85000"/>
                      </a:schemeClr>
                    </a:solidFill>
                  </a:tcPr>
                </a:tc>
                <a:extLst>
                  <a:ext uri="{0D108BD9-81ED-4DB2-BD59-A6C34878D82A}">
                    <a16:rowId xmlns:a16="http://schemas.microsoft.com/office/drawing/2014/main" val="3407143808"/>
                  </a:ext>
                </a:extLst>
              </a:tr>
              <a:tr h="540249">
                <a:tc gridSpan="2">
                  <a:txBody>
                    <a:bodyPr/>
                    <a:lstStyle/>
                    <a:p>
                      <a:r>
                        <a:rPr kumimoji="1" lang="ja-JP" altLang="en-US" sz="2400" dirty="0">
                          <a:solidFill>
                            <a:schemeClr val="bg2"/>
                          </a:solidFill>
                          <a:latin typeface="Meiryo UI" panose="020B0604030504040204" pitchFamily="50" charset="-128"/>
                          <a:ea typeface="Meiryo UI" panose="020B0604030504040204" pitchFamily="50" charset="-128"/>
                        </a:rPr>
                        <a:t>契約</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hMerge="1">
                  <a:txBody>
                    <a:bodyPr/>
                    <a:lstStyle/>
                    <a:p>
                      <a:endParaRPr kumimoji="1" lang="ja-JP" altLang="en-US"/>
                    </a:p>
                  </a:txBody>
                  <a:tcPr/>
                </a:tc>
                <a:tc gridSpan="3">
                  <a:txBody>
                    <a:bodyPr/>
                    <a:lstStyle/>
                    <a:p>
                      <a:pPr algn="ctr"/>
                      <a:r>
                        <a:rPr kumimoji="1" lang="ja-JP" altLang="en-US" sz="2400" dirty="0">
                          <a:solidFill>
                            <a:schemeClr val="bg2"/>
                          </a:solidFill>
                          <a:latin typeface="Meiryo UI" panose="020B0604030504040204" pitchFamily="50" charset="-128"/>
                          <a:ea typeface="Meiryo UI" panose="020B0604030504040204" pitchFamily="50" charset="-128"/>
                        </a:rPr>
                        <a:t>オーナー所有法人と弊社</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tcPr>
                </a:tc>
                <a:extLst>
                  <a:ext uri="{0D108BD9-81ED-4DB2-BD59-A6C34878D82A}">
                    <a16:rowId xmlns:a16="http://schemas.microsoft.com/office/drawing/2014/main" val="1724317240"/>
                  </a:ext>
                </a:extLst>
              </a:tr>
              <a:tr h="540249">
                <a:tc gridSpan="2">
                  <a:txBody>
                    <a:bodyPr/>
                    <a:lstStyle/>
                    <a:p>
                      <a:r>
                        <a:rPr kumimoji="1" lang="ja-JP" altLang="en-US" sz="2400" dirty="0">
                          <a:solidFill>
                            <a:schemeClr val="bg2"/>
                          </a:solidFill>
                          <a:latin typeface="Meiryo UI" panose="020B0604030504040204" pitchFamily="50" charset="-128"/>
                          <a:ea typeface="Meiryo UI" panose="020B0604030504040204" pitchFamily="50" charset="-128"/>
                        </a:rPr>
                        <a:t>契約期間</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hMerge="1">
                  <a:txBody>
                    <a:bodyPr/>
                    <a:lstStyle/>
                    <a:p>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gridSpan="3">
                  <a:txBody>
                    <a:bodyPr/>
                    <a:lstStyle/>
                    <a:p>
                      <a:pPr algn="ctr"/>
                      <a:r>
                        <a:rPr kumimoji="1" lang="en-US" altLang="ja-JP" sz="2400" dirty="0">
                          <a:solidFill>
                            <a:schemeClr val="bg2"/>
                          </a:solidFill>
                          <a:latin typeface="Meiryo UI" panose="020B0604030504040204" pitchFamily="50" charset="-128"/>
                          <a:ea typeface="Meiryo UI" panose="020B0604030504040204" pitchFamily="50" charset="-128"/>
                        </a:rPr>
                        <a:t>1</a:t>
                      </a:r>
                      <a:r>
                        <a:rPr kumimoji="1" lang="ja-JP" altLang="en-US" sz="2400" dirty="0">
                          <a:solidFill>
                            <a:schemeClr val="bg2"/>
                          </a:solidFill>
                          <a:latin typeface="Meiryo UI" panose="020B0604030504040204" pitchFamily="50" charset="-128"/>
                          <a:ea typeface="Meiryo UI" panose="020B0604030504040204" pitchFamily="50" charset="-128"/>
                        </a:rPr>
                        <a:t>年（自動更新）</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chemeClr val="bg2"/>
                      </a:solidFill>
                      <a:prstDash val="solid"/>
                      <a:round/>
                      <a:headEnd type="none" w="med" len="med"/>
                      <a:tailEnd type="none" w="med" len="med"/>
                    </a:lnL>
                  </a:tcPr>
                </a:tc>
                <a:extLst>
                  <a:ext uri="{0D108BD9-81ED-4DB2-BD59-A6C34878D82A}">
                    <a16:rowId xmlns:a16="http://schemas.microsoft.com/office/drawing/2014/main" val="2405283836"/>
                  </a:ext>
                </a:extLst>
              </a:tr>
              <a:tr h="540249">
                <a:tc gridSpan="2">
                  <a:txBody>
                    <a:bodyPr/>
                    <a:lstStyle/>
                    <a:p>
                      <a:r>
                        <a:rPr kumimoji="1" lang="ja-JP" altLang="en-US" sz="2400" dirty="0">
                          <a:solidFill>
                            <a:schemeClr val="bg2"/>
                          </a:solidFill>
                          <a:latin typeface="Meiryo UI" panose="020B0604030504040204" pitchFamily="50" charset="-128"/>
                          <a:ea typeface="Meiryo UI" panose="020B0604030504040204" pitchFamily="50" charset="-128"/>
                        </a:rPr>
                        <a:t>内容</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hMerge="1">
                  <a:txBody>
                    <a:bodyPr/>
                    <a:lstStyle/>
                    <a:p>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dirty="0">
                          <a:solidFill>
                            <a:schemeClr val="bg2"/>
                          </a:solidFill>
                          <a:latin typeface="Meiryo UI" panose="020B0604030504040204" pitchFamily="50" charset="-128"/>
                          <a:ea typeface="Meiryo UI" panose="020B0604030504040204" pitchFamily="50" charset="-128"/>
                        </a:rPr>
                        <a:t>税務顧問</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dirty="0">
                          <a:solidFill>
                            <a:schemeClr val="bg2"/>
                          </a:solidFill>
                          <a:latin typeface="Meiryo UI" panose="020B0604030504040204" pitchFamily="50" charset="-128"/>
                          <a:ea typeface="Meiryo UI" panose="020B0604030504040204" pitchFamily="50" charset="-128"/>
                        </a:rPr>
                        <a:t>＋経理代行</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ctr"/>
                      <a:r>
                        <a:rPr kumimoji="1" lang="ja-JP" altLang="en-US" sz="2400" dirty="0">
                          <a:solidFill>
                            <a:schemeClr val="bg2"/>
                          </a:solidFill>
                          <a:latin typeface="Meiryo UI" panose="020B0604030504040204" pitchFamily="50" charset="-128"/>
                          <a:ea typeface="Meiryo UI" panose="020B0604030504040204" pitchFamily="50" charset="-128"/>
                        </a:rPr>
                        <a:t>コンサル</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358929573"/>
                  </a:ext>
                </a:extLst>
              </a:tr>
              <a:tr h="451610">
                <a:tc rowSpan="2">
                  <a:txBody>
                    <a:bodyPr/>
                    <a:lstStyle/>
                    <a:p>
                      <a:r>
                        <a:rPr kumimoji="1" lang="ja-JP" altLang="en-US" sz="2400" dirty="0">
                          <a:solidFill>
                            <a:schemeClr val="bg2"/>
                          </a:solidFill>
                          <a:latin typeface="Meiryo UI" panose="020B0604030504040204" pitchFamily="50" charset="-128"/>
                          <a:ea typeface="Meiryo UI" panose="020B0604030504040204" pitchFamily="50" charset="-128"/>
                        </a:rPr>
                        <a:t>報酬</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2400" dirty="0">
                          <a:solidFill>
                            <a:schemeClr val="bg2"/>
                          </a:solidFill>
                          <a:latin typeface="Meiryo UI" panose="020B0604030504040204" pitchFamily="50" charset="-128"/>
                          <a:ea typeface="Meiryo UI" panose="020B0604030504040204" pitchFamily="50" charset="-128"/>
                        </a:rPr>
                        <a:t>初期費用</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gridSpan="3">
                  <a:txBody>
                    <a:bodyPr/>
                    <a:lstStyle/>
                    <a:p>
                      <a:pPr algn="ctr"/>
                      <a:r>
                        <a:rPr kumimoji="1" lang="ja-JP" altLang="en-US" sz="2400" dirty="0">
                          <a:solidFill>
                            <a:schemeClr val="bg2"/>
                          </a:solidFill>
                          <a:latin typeface="Meiryo UI" panose="020B0604030504040204" pitchFamily="50" charset="-128"/>
                          <a:ea typeface="Meiryo UI" panose="020B0604030504040204" pitchFamily="50" charset="-128"/>
                        </a:rPr>
                        <a:t>資産の状況によりお見積</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lnL w="12700" cap="flat" cmpd="sng" algn="ctr">
                      <a:solidFill>
                        <a:schemeClr val="bg2"/>
                      </a:solidFill>
                      <a:prstDash val="solid"/>
                      <a:round/>
                      <a:headEnd type="none" w="med" len="med"/>
                      <a:tailEnd type="none" w="med" len="med"/>
                    </a:lnL>
                    <a:lnT w="12700" cap="flat" cmpd="sng" algn="ctr">
                      <a:solidFill>
                        <a:schemeClr val="bg2"/>
                      </a:solidFill>
                      <a:prstDash val="solid"/>
                      <a:round/>
                      <a:headEnd type="none" w="med" len="med"/>
                      <a:tailEnd type="none" w="med" len="med"/>
                    </a:lnT>
                  </a:tcPr>
                </a:tc>
                <a:extLst>
                  <a:ext uri="{0D108BD9-81ED-4DB2-BD59-A6C34878D82A}">
                    <a16:rowId xmlns:a16="http://schemas.microsoft.com/office/drawing/2014/main" val="739242851"/>
                  </a:ext>
                </a:extLst>
              </a:tr>
              <a:tr h="559364">
                <a:tc vMerge="1">
                  <a:txBody>
                    <a:bodyPr/>
                    <a:lstStyle/>
                    <a:p>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r>
                        <a:rPr kumimoji="1" lang="ja-JP" altLang="en-US" sz="2400" dirty="0">
                          <a:solidFill>
                            <a:schemeClr val="bg2"/>
                          </a:solidFill>
                          <a:latin typeface="Meiryo UI" panose="020B0604030504040204" pitchFamily="50" charset="-128"/>
                          <a:ea typeface="Meiryo UI" panose="020B0604030504040204" pitchFamily="50" charset="-128"/>
                        </a:rPr>
                        <a:t>月額費用</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ctr"/>
                      <a:r>
                        <a:rPr kumimoji="1" lang="en-US" altLang="ja-JP" sz="2400" dirty="0">
                          <a:solidFill>
                            <a:schemeClr val="bg2"/>
                          </a:solidFill>
                          <a:latin typeface="Meiryo UI" panose="020B0604030504040204" pitchFamily="50" charset="-128"/>
                          <a:ea typeface="Meiryo UI" panose="020B0604030504040204" pitchFamily="50" charset="-128"/>
                        </a:rPr>
                        <a:t>10</a:t>
                      </a:r>
                      <a:r>
                        <a:rPr kumimoji="1" lang="ja-JP" altLang="en-US" sz="2400" dirty="0">
                          <a:solidFill>
                            <a:schemeClr val="bg2"/>
                          </a:solidFill>
                          <a:latin typeface="Meiryo UI" panose="020B0604030504040204" pitchFamily="50" charset="-128"/>
                          <a:ea typeface="Meiryo UI" panose="020B0604030504040204" pitchFamily="50" charset="-128"/>
                        </a:rPr>
                        <a:t>万円～</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ctr"/>
                      <a:r>
                        <a:rPr kumimoji="1" lang="en-US" altLang="ja-JP" sz="2400" dirty="0">
                          <a:solidFill>
                            <a:schemeClr val="bg2"/>
                          </a:solidFill>
                          <a:latin typeface="Meiryo UI" panose="020B0604030504040204" pitchFamily="50" charset="-128"/>
                          <a:ea typeface="Meiryo UI" panose="020B0604030504040204" pitchFamily="50" charset="-128"/>
                        </a:rPr>
                        <a:t>16</a:t>
                      </a:r>
                      <a:r>
                        <a:rPr kumimoji="1" lang="ja-JP" altLang="en-US" sz="2400" dirty="0">
                          <a:solidFill>
                            <a:schemeClr val="bg2"/>
                          </a:solidFill>
                          <a:latin typeface="Meiryo UI" panose="020B0604030504040204" pitchFamily="50" charset="-128"/>
                          <a:ea typeface="Meiryo UI" panose="020B0604030504040204" pitchFamily="50" charset="-128"/>
                        </a:rPr>
                        <a:t>万円～</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ctr"/>
                      <a:r>
                        <a:rPr kumimoji="1" lang="en-US" altLang="ja-JP" sz="2400" dirty="0">
                          <a:solidFill>
                            <a:schemeClr val="bg2"/>
                          </a:solidFill>
                          <a:latin typeface="Meiryo UI" panose="020B0604030504040204" pitchFamily="50" charset="-128"/>
                          <a:ea typeface="Meiryo UI" panose="020B0604030504040204" pitchFamily="50" charset="-128"/>
                        </a:rPr>
                        <a:t>8</a:t>
                      </a:r>
                      <a:r>
                        <a:rPr kumimoji="1" lang="ja-JP" altLang="en-US" sz="2400" dirty="0">
                          <a:solidFill>
                            <a:schemeClr val="bg2"/>
                          </a:solidFill>
                          <a:latin typeface="Meiryo UI" panose="020B0604030504040204" pitchFamily="50" charset="-128"/>
                          <a:ea typeface="Meiryo UI" panose="020B0604030504040204" pitchFamily="50" charset="-128"/>
                        </a:rPr>
                        <a:t>万円</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015452550"/>
                  </a:ext>
                </a:extLst>
              </a:tr>
              <a:tr h="494847">
                <a:tc gridSpan="2">
                  <a:txBody>
                    <a:bodyPr/>
                    <a:lstStyle/>
                    <a:p>
                      <a:r>
                        <a:rPr kumimoji="1" lang="ja-JP" altLang="en-US" sz="2400" dirty="0">
                          <a:solidFill>
                            <a:schemeClr val="bg2"/>
                          </a:solidFill>
                          <a:latin typeface="Meiryo UI" panose="020B0604030504040204" pitchFamily="50" charset="-128"/>
                          <a:ea typeface="Meiryo UI" panose="020B0604030504040204" pitchFamily="50" charset="-128"/>
                        </a:rPr>
                        <a:t>その他</a:t>
                      </a:r>
                    </a:p>
                  </a:txBody>
                  <a:tcPr anchor="ct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hMerge="1">
                  <a:txBody>
                    <a:bodyPr/>
                    <a:lstStyle/>
                    <a:p>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dirty="0">
                          <a:solidFill>
                            <a:schemeClr val="bg2"/>
                          </a:solidFill>
                          <a:latin typeface="Meiryo UI" panose="020B0604030504040204" pitchFamily="50" charset="-128"/>
                          <a:ea typeface="Meiryo UI" panose="020B0604030504040204" pitchFamily="50" charset="-128"/>
                        </a:rPr>
                        <a:t>人数で報酬が変動</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hMerge="1">
                  <a:txBody>
                    <a:bodyPr/>
                    <a:lstStyle/>
                    <a:p>
                      <a:endParaRPr kumimoji="1" lang="ja-JP" altLang="en-US"/>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dirty="0">
                          <a:solidFill>
                            <a:schemeClr val="bg2"/>
                          </a:solidFill>
                          <a:latin typeface="Meiryo UI" panose="020B0604030504040204" pitchFamily="50" charset="-128"/>
                          <a:ea typeface="Meiryo UI" panose="020B0604030504040204" pitchFamily="50" charset="-128"/>
                        </a:rPr>
                        <a:t>12</a:t>
                      </a:r>
                      <a:r>
                        <a:rPr kumimoji="1" lang="ja-JP" altLang="en-US" sz="2400" dirty="0">
                          <a:solidFill>
                            <a:schemeClr val="bg2"/>
                          </a:solidFill>
                          <a:latin typeface="Meiryo UI" panose="020B0604030504040204" pitchFamily="50" charset="-128"/>
                          <a:ea typeface="Meiryo UI" panose="020B0604030504040204" pitchFamily="50" charset="-128"/>
                        </a:rPr>
                        <a:t>ヶ月解約不可</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508186294"/>
                  </a:ext>
                </a:extLst>
              </a:tr>
            </a:tbl>
          </a:graphicData>
        </a:graphic>
      </p:graphicFrame>
    </p:spTree>
    <p:extLst>
      <p:ext uri="{BB962C8B-B14F-4D97-AF65-F5344CB8AC3E}">
        <p14:creationId xmlns:p14="http://schemas.microsoft.com/office/powerpoint/2010/main" val="1697110956"/>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8BF939B-A727-5F86-9EAB-4A3E8E3FD0CF}"/>
              </a:ext>
            </a:extLst>
          </p:cNvPr>
          <p:cNvSpPr>
            <a:spLocks noGrp="1"/>
          </p:cNvSpPr>
          <p:nvPr>
            <p:ph type="title"/>
          </p:nvPr>
        </p:nvSpPr>
        <p:spPr/>
        <p:txBody>
          <a:bodyPr/>
          <a:lstStyle/>
          <a:p>
            <a:r>
              <a:rPr kumimoji="1" lang="ja-JP" altLang="en-US" dirty="0"/>
              <a:t>サービス内容の比較</a:t>
            </a:r>
          </a:p>
        </p:txBody>
      </p:sp>
      <p:sp>
        <p:nvSpPr>
          <p:cNvPr id="4" name="スライド番号プレースホルダー 3">
            <a:extLst>
              <a:ext uri="{FF2B5EF4-FFF2-40B4-BE49-F238E27FC236}">
                <a16:creationId xmlns:a16="http://schemas.microsoft.com/office/drawing/2014/main" id="{0E67B227-AB44-C7CB-D1D5-4488C779E6E6}"/>
              </a:ext>
            </a:extLst>
          </p:cNvPr>
          <p:cNvSpPr>
            <a:spLocks noGrp="1"/>
          </p:cNvSpPr>
          <p:nvPr>
            <p:ph type="sldNum" sz="quarter" idx="4"/>
          </p:nvPr>
        </p:nvSpPr>
        <p:spPr/>
        <p:txBody>
          <a:bodyPr/>
          <a:lstStyle/>
          <a:p>
            <a:pPr>
              <a:defRPr/>
            </a:pPr>
            <a:fld id="{85191FB8-4F62-47EF-9F3F-3C0A94BC7DC8}" type="slidenum">
              <a:rPr lang="en-US" altLang="ja-JP" smtClean="0"/>
              <a:pPr>
                <a:defRPr/>
              </a:pPr>
              <a:t>102</a:t>
            </a:fld>
            <a:endParaRPr lang="en-US" altLang="ja-JP" sz="1200" dirty="0"/>
          </a:p>
        </p:txBody>
      </p:sp>
      <p:graphicFrame>
        <p:nvGraphicFramePr>
          <p:cNvPr id="20" name="表 5">
            <a:extLst>
              <a:ext uri="{FF2B5EF4-FFF2-40B4-BE49-F238E27FC236}">
                <a16:creationId xmlns:a16="http://schemas.microsoft.com/office/drawing/2014/main" id="{573FA834-B496-0955-4643-5092049C7CD5}"/>
              </a:ext>
            </a:extLst>
          </p:cNvPr>
          <p:cNvGraphicFramePr>
            <a:graphicFrameLocks noGrp="1"/>
          </p:cNvGraphicFramePr>
          <p:nvPr>
            <p:ph idx="1"/>
          </p:nvPr>
        </p:nvGraphicFramePr>
        <p:xfrm>
          <a:off x="416901" y="1124744"/>
          <a:ext cx="7755499" cy="4668520"/>
        </p:xfrm>
        <a:graphic>
          <a:graphicData uri="http://schemas.openxmlformats.org/drawingml/2006/table">
            <a:tbl>
              <a:tblPr firstRow="1" bandRow="1">
                <a:tableStyleId>{5940675A-B579-460E-94D1-54222C63F5DA}</a:tableStyleId>
              </a:tblPr>
              <a:tblGrid>
                <a:gridCol w="1472737">
                  <a:extLst>
                    <a:ext uri="{9D8B030D-6E8A-4147-A177-3AD203B41FA5}">
                      <a16:colId xmlns:a16="http://schemas.microsoft.com/office/drawing/2014/main" val="4278661379"/>
                    </a:ext>
                  </a:extLst>
                </a:gridCol>
                <a:gridCol w="1530234">
                  <a:extLst>
                    <a:ext uri="{9D8B030D-6E8A-4147-A177-3AD203B41FA5}">
                      <a16:colId xmlns:a16="http://schemas.microsoft.com/office/drawing/2014/main" val="3910528451"/>
                    </a:ext>
                  </a:extLst>
                </a:gridCol>
                <a:gridCol w="1584176">
                  <a:extLst>
                    <a:ext uri="{9D8B030D-6E8A-4147-A177-3AD203B41FA5}">
                      <a16:colId xmlns:a16="http://schemas.microsoft.com/office/drawing/2014/main" val="1531259969"/>
                    </a:ext>
                  </a:extLst>
                </a:gridCol>
                <a:gridCol w="1584176">
                  <a:extLst>
                    <a:ext uri="{9D8B030D-6E8A-4147-A177-3AD203B41FA5}">
                      <a16:colId xmlns:a16="http://schemas.microsoft.com/office/drawing/2014/main" val="2150614324"/>
                    </a:ext>
                  </a:extLst>
                </a:gridCol>
                <a:gridCol w="1584176">
                  <a:extLst>
                    <a:ext uri="{9D8B030D-6E8A-4147-A177-3AD203B41FA5}">
                      <a16:colId xmlns:a16="http://schemas.microsoft.com/office/drawing/2014/main" val="3212454767"/>
                    </a:ext>
                  </a:extLst>
                </a:gridCol>
              </a:tblGrid>
              <a:tr h="370840">
                <a:tc rowSpan="2">
                  <a:txBody>
                    <a:bodyPr/>
                    <a:lstStyle/>
                    <a:p>
                      <a:pPr algn="ctr"/>
                      <a:endParaRPr kumimoji="1" lang="ja-JP" altLang="en-US" sz="18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solidFill>
                      <a:schemeClr val="tx1">
                        <a:lumMod val="85000"/>
                      </a:schemeClr>
                    </a:solidFill>
                  </a:tcPr>
                </a:tc>
                <a:tc rowSpan="2">
                  <a:txBody>
                    <a:bodyPr/>
                    <a:lstStyle/>
                    <a:p>
                      <a:pPr algn="ctr"/>
                      <a:r>
                        <a:rPr kumimoji="1" lang="ja-JP" altLang="en-US" sz="1800" dirty="0">
                          <a:solidFill>
                            <a:schemeClr val="bg2"/>
                          </a:solidFill>
                          <a:latin typeface="Meiryo UI" panose="020B0604030504040204" pitchFamily="50" charset="-128"/>
                          <a:ea typeface="Meiryo UI" panose="020B0604030504040204" pitchFamily="50" charset="-128"/>
                        </a:rPr>
                        <a:t>普通の</a:t>
                      </a:r>
                      <a:endParaRPr kumimoji="1" lang="en-US" altLang="ja-JP" sz="1800" dirty="0">
                        <a:solidFill>
                          <a:schemeClr val="bg2"/>
                        </a:solidFill>
                        <a:latin typeface="Meiryo UI" panose="020B0604030504040204" pitchFamily="50" charset="-128"/>
                        <a:ea typeface="Meiryo UI" panose="020B0604030504040204" pitchFamily="50" charset="-128"/>
                      </a:endParaRPr>
                    </a:p>
                    <a:p>
                      <a:pPr algn="ctr"/>
                      <a:r>
                        <a:rPr kumimoji="1" lang="ja-JP" altLang="en-US" sz="1800" dirty="0">
                          <a:solidFill>
                            <a:schemeClr val="bg2"/>
                          </a:solidFill>
                          <a:latin typeface="Meiryo UI" panose="020B0604030504040204" pitchFamily="50" charset="-128"/>
                          <a:ea typeface="Meiryo UI" panose="020B0604030504040204" pitchFamily="50" charset="-128"/>
                        </a:rPr>
                        <a:t>税務顧問</a:t>
                      </a:r>
                      <a:endParaRPr kumimoji="1" lang="en-US" altLang="ja-JP" sz="1800" dirty="0">
                        <a:solidFill>
                          <a:schemeClr val="bg2"/>
                        </a:solidFill>
                        <a:latin typeface="Meiryo UI" panose="020B0604030504040204" pitchFamily="50" charset="-128"/>
                        <a:ea typeface="Meiryo UI" panose="020B0604030504040204" pitchFamily="50" charset="-128"/>
                      </a:endParaRPr>
                    </a:p>
                  </a:txBody>
                  <a:tcPr anchor="ct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solidFill>
                      <a:schemeClr val="tx1">
                        <a:lumMod val="85000"/>
                      </a:schemeClr>
                    </a:solidFill>
                  </a:tcPr>
                </a:tc>
                <a:tc gridSpan="3">
                  <a:txBody>
                    <a:bodyPr/>
                    <a:lstStyle/>
                    <a:p>
                      <a:pPr algn="ctr"/>
                      <a:r>
                        <a:rPr kumimoji="1" lang="ja-JP" altLang="en-US" sz="1800" dirty="0">
                          <a:solidFill>
                            <a:schemeClr val="bg2"/>
                          </a:solidFill>
                          <a:latin typeface="Meiryo UI" panose="020B0604030504040204" pitchFamily="50" charset="-128"/>
                          <a:ea typeface="Meiryo UI" panose="020B0604030504040204" pitchFamily="50" charset="-128"/>
                        </a:rPr>
                        <a:t>アカウンタックス</a:t>
                      </a:r>
                      <a:endParaRPr kumimoji="1" lang="en-US" altLang="ja-JP" sz="18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solidFill>
                      <a:schemeClr val="tx1">
                        <a:lumMod val="85000"/>
                      </a:schemeClr>
                    </a:solidFill>
                  </a:tcPr>
                </a:tc>
                <a:tc hMerge="1">
                  <a:txBody>
                    <a:bodyPr/>
                    <a:lstStyle/>
                    <a:p>
                      <a:pPr algn="ctr"/>
                      <a:endParaRPr kumimoji="1" lang="ja-JP" altLang="en-US" sz="18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solidFill>
                      <a:schemeClr val="tx1">
                        <a:lumMod val="85000"/>
                      </a:schemeClr>
                    </a:solidFill>
                  </a:tcPr>
                </a:tc>
                <a:tc hMerge="1">
                  <a:txBody>
                    <a:bodyPr/>
                    <a:lstStyle/>
                    <a:p>
                      <a:pPr algn="ctr"/>
                      <a:endParaRPr kumimoji="1" lang="ja-JP" altLang="en-US" sz="18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solidFill>
                      <a:schemeClr val="tx1">
                        <a:lumMod val="85000"/>
                      </a:schemeClr>
                    </a:solidFill>
                  </a:tcPr>
                </a:tc>
                <a:extLst>
                  <a:ext uri="{0D108BD9-81ED-4DB2-BD59-A6C34878D82A}">
                    <a16:rowId xmlns:a16="http://schemas.microsoft.com/office/drawing/2014/main" val="102185116"/>
                  </a:ext>
                </a:extLst>
              </a:tr>
              <a:tr h="370840">
                <a:tc vMerge="1">
                  <a:txBody>
                    <a:bodyPr/>
                    <a:lstStyle/>
                    <a:p>
                      <a:pPr algn="ctr"/>
                      <a:endParaRPr kumimoji="1" lang="ja-JP" altLang="en-US" sz="18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solidFill>
                      <a:schemeClr val="tx1">
                        <a:lumMod val="85000"/>
                      </a:schemeClr>
                    </a:solidFill>
                  </a:tcPr>
                </a:tc>
                <a:tc vMerge="1">
                  <a:txBody>
                    <a:bodyPr/>
                    <a:lstStyle/>
                    <a:p>
                      <a:pPr algn="ctr"/>
                      <a:r>
                        <a:rPr kumimoji="1" lang="ja-JP" altLang="en-US" sz="1800" dirty="0">
                          <a:solidFill>
                            <a:schemeClr val="bg2"/>
                          </a:solidFill>
                          <a:latin typeface="Meiryo UI" panose="020B0604030504040204" pitchFamily="50" charset="-128"/>
                          <a:ea typeface="Meiryo UI" panose="020B0604030504040204" pitchFamily="50" charset="-128"/>
                        </a:rPr>
                        <a:t>普通の</a:t>
                      </a:r>
                      <a:endParaRPr kumimoji="1" lang="en-US" altLang="ja-JP" sz="1800" dirty="0">
                        <a:solidFill>
                          <a:schemeClr val="bg2"/>
                        </a:solidFill>
                        <a:latin typeface="Meiryo UI" panose="020B0604030504040204" pitchFamily="50" charset="-128"/>
                        <a:ea typeface="Meiryo UI" panose="020B0604030504040204" pitchFamily="50" charset="-128"/>
                      </a:endParaRPr>
                    </a:p>
                    <a:p>
                      <a:pPr algn="ctr"/>
                      <a:r>
                        <a:rPr kumimoji="1" lang="ja-JP" altLang="en-US" sz="1800" dirty="0">
                          <a:solidFill>
                            <a:schemeClr val="bg2"/>
                          </a:solidFill>
                          <a:latin typeface="Meiryo UI" panose="020B0604030504040204" pitchFamily="50" charset="-128"/>
                          <a:ea typeface="Meiryo UI" panose="020B0604030504040204" pitchFamily="50" charset="-128"/>
                        </a:rPr>
                        <a:t>税務顧問</a:t>
                      </a:r>
                      <a:endParaRPr kumimoji="1" lang="en-US" altLang="ja-JP" sz="18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solidFill>
                      <a:schemeClr val="tx1">
                        <a:lumMod val="85000"/>
                      </a:schemeClr>
                    </a:solidFill>
                  </a:tcPr>
                </a:tc>
                <a:tc>
                  <a:txBody>
                    <a:bodyPr/>
                    <a:lstStyle/>
                    <a:p>
                      <a:pPr algn="ctr"/>
                      <a:r>
                        <a:rPr kumimoji="1" lang="ja-JP" altLang="en-US" sz="1800" dirty="0">
                          <a:solidFill>
                            <a:schemeClr val="bg2"/>
                          </a:solidFill>
                          <a:latin typeface="Meiryo UI" panose="020B0604030504040204" pitchFamily="50" charset="-128"/>
                          <a:ea typeface="Meiryo UI" panose="020B0604030504040204" pitchFamily="50" charset="-128"/>
                        </a:rPr>
                        <a:t>税務</a:t>
                      </a:r>
                      <a:endParaRPr kumimoji="1" lang="en-US" altLang="ja-JP" sz="1800" dirty="0">
                        <a:solidFill>
                          <a:schemeClr val="bg2"/>
                        </a:solidFill>
                        <a:latin typeface="Meiryo UI" panose="020B0604030504040204" pitchFamily="50" charset="-128"/>
                        <a:ea typeface="Meiryo UI" panose="020B0604030504040204" pitchFamily="50" charset="-128"/>
                      </a:endParaRPr>
                    </a:p>
                    <a:p>
                      <a:pPr algn="ctr"/>
                      <a:r>
                        <a:rPr kumimoji="1" lang="ja-JP" altLang="en-US" sz="1800" dirty="0">
                          <a:solidFill>
                            <a:schemeClr val="bg2"/>
                          </a:solidFill>
                          <a:latin typeface="Meiryo UI" panose="020B0604030504040204" pitchFamily="50" charset="-128"/>
                          <a:ea typeface="Meiryo UI" panose="020B0604030504040204" pitchFamily="50" charset="-128"/>
                        </a:rPr>
                        <a:t>顧問</a:t>
                      </a:r>
                      <a:endParaRPr kumimoji="1" lang="en-US" altLang="ja-JP" sz="18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solidFill>
                      <a:schemeClr val="tx1">
                        <a:lumMod val="85000"/>
                      </a:schemeClr>
                    </a:solidFill>
                  </a:tcPr>
                </a:tc>
                <a:tc>
                  <a:txBody>
                    <a:bodyPr/>
                    <a:lstStyle/>
                    <a:p>
                      <a:pPr algn="ctr"/>
                      <a:r>
                        <a:rPr kumimoji="1" lang="ja-JP" altLang="en-US" sz="1800" dirty="0">
                          <a:solidFill>
                            <a:schemeClr val="bg2"/>
                          </a:solidFill>
                          <a:latin typeface="Meiryo UI" panose="020B0604030504040204" pitchFamily="50" charset="-128"/>
                          <a:ea typeface="Meiryo UI" panose="020B0604030504040204" pitchFamily="50" charset="-128"/>
                        </a:rPr>
                        <a:t>レンタル</a:t>
                      </a:r>
                      <a:endParaRPr kumimoji="1" lang="en-US" altLang="ja-JP" sz="1800" dirty="0">
                        <a:solidFill>
                          <a:schemeClr val="bg2"/>
                        </a:solidFill>
                        <a:latin typeface="Meiryo UI" panose="020B0604030504040204" pitchFamily="50" charset="-128"/>
                        <a:ea typeface="Meiryo UI" panose="020B0604030504040204" pitchFamily="50" charset="-128"/>
                      </a:endParaRPr>
                    </a:p>
                    <a:p>
                      <a:pPr algn="ctr"/>
                      <a:r>
                        <a:rPr kumimoji="1" lang="ja-JP" altLang="en-US" sz="1800" dirty="0">
                          <a:solidFill>
                            <a:schemeClr val="bg2"/>
                          </a:solidFill>
                          <a:latin typeface="Meiryo UI" panose="020B0604030504040204" pitchFamily="50" charset="-128"/>
                          <a:ea typeface="Meiryo UI" panose="020B0604030504040204" pitchFamily="50" charset="-128"/>
                        </a:rPr>
                        <a:t>経理</a:t>
                      </a: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solidFill>
                      <a:schemeClr val="tx1">
                        <a:lumMod val="85000"/>
                      </a:schemeClr>
                    </a:solidFill>
                  </a:tcPr>
                </a:tc>
                <a:tc>
                  <a:txBody>
                    <a:bodyPr/>
                    <a:lstStyle/>
                    <a:p>
                      <a:pPr algn="ctr"/>
                      <a:r>
                        <a:rPr kumimoji="1" lang="ja-JP" altLang="en-US" sz="1800" dirty="0">
                          <a:solidFill>
                            <a:schemeClr val="bg2"/>
                          </a:solidFill>
                          <a:latin typeface="Meiryo UI" panose="020B0604030504040204" pitchFamily="50" charset="-128"/>
                          <a:ea typeface="Meiryo UI" panose="020B0604030504040204" pitchFamily="50" charset="-128"/>
                        </a:rPr>
                        <a:t>セカンド・</a:t>
                      </a:r>
                      <a:endParaRPr kumimoji="1" lang="en-US" altLang="ja-JP" sz="1800" dirty="0">
                        <a:solidFill>
                          <a:schemeClr val="bg2"/>
                        </a:solidFill>
                        <a:latin typeface="Meiryo UI" panose="020B0604030504040204" pitchFamily="50" charset="-128"/>
                        <a:ea typeface="Meiryo UI" panose="020B0604030504040204" pitchFamily="50" charset="-128"/>
                      </a:endParaRPr>
                    </a:p>
                    <a:p>
                      <a:pPr algn="ctr"/>
                      <a:r>
                        <a:rPr kumimoji="1" lang="ja-JP" altLang="en-US" sz="1800" dirty="0">
                          <a:solidFill>
                            <a:schemeClr val="bg2"/>
                          </a:solidFill>
                          <a:latin typeface="Meiryo UI" panose="020B0604030504040204" pitchFamily="50" charset="-128"/>
                          <a:ea typeface="Meiryo UI" panose="020B0604030504040204" pitchFamily="50" charset="-128"/>
                        </a:rPr>
                        <a:t>オピニオン</a:t>
                      </a: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solidFill>
                      <a:schemeClr val="tx1">
                        <a:lumMod val="85000"/>
                      </a:schemeClr>
                    </a:solidFill>
                  </a:tcPr>
                </a:tc>
                <a:extLst>
                  <a:ext uri="{0D108BD9-81ED-4DB2-BD59-A6C34878D82A}">
                    <a16:rowId xmlns:a16="http://schemas.microsoft.com/office/drawing/2014/main" val="1607928425"/>
                  </a:ext>
                </a:extLst>
              </a:tr>
              <a:tr h="370840">
                <a:tc>
                  <a:txBody>
                    <a:bodyPr/>
                    <a:lstStyle/>
                    <a:p>
                      <a:pPr algn="ctr"/>
                      <a:r>
                        <a:rPr kumimoji="1" lang="ja-JP" altLang="en-US" sz="1800" dirty="0">
                          <a:solidFill>
                            <a:schemeClr val="bg2"/>
                          </a:solidFill>
                          <a:latin typeface="Meiryo UI" panose="020B0604030504040204" pitchFamily="50" charset="-128"/>
                          <a:ea typeface="Meiryo UI" panose="020B0604030504040204" pitchFamily="50" charset="-128"/>
                        </a:rPr>
                        <a:t>入金消込</a:t>
                      </a:r>
                    </a:p>
                  </a:txBody>
                  <a:tcPr anchor="ct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extLst>
                  <a:ext uri="{0D108BD9-81ED-4DB2-BD59-A6C34878D82A}">
                    <a16:rowId xmlns:a16="http://schemas.microsoft.com/office/drawing/2014/main" val="3653440658"/>
                  </a:ext>
                </a:extLst>
              </a:tr>
              <a:tr h="370840">
                <a:tc>
                  <a:txBody>
                    <a:bodyPr/>
                    <a:lstStyle/>
                    <a:p>
                      <a:pPr algn="ctr"/>
                      <a:r>
                        <a:rPr kumimoji="1" lang="ja-JP" altLang="en-US" sz="1800" dirty="0">
                          <a:solidFill>
                            <a:schemeClr val="bg2"/>
                          </a:solidFill>
                          <a:latin typeface="Meiryo UI" panose="020B0604030504040204" pitchFamily="50" charset="-128"/>
                          <a:ea typeface="Meiryo UI" panose="020B0604030504040204" pitchFamily="50" charset="-128"/>
                        </a:rPr>
                        <a:t>支払</a:t>
                      </a:r>
                    </a:p>
                  </a:txBody>
                  <a:tcPr anchor="ct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extLst>
                  <a:ext uri="{0D108BD9-81ED-4DB2-BD59-A6C34878D82A}">
                    <a16:rowId xmlns:a16="http://schemas.microsoft.com/office/drawing/2014/main" val="3442767949"/>
                  </a:ext>
                </a:extLst>
              </a:tr>
              <a:tr h="370840">
                <a:tc>
                  <a:txBody>
                    <a:bodyPr/>
                    <a:lstStyle/>
                    <a:p>
                      <a:pPr algn="ctr"/>
                      <a:r>
                        <a:rPr kumimoji="1" lang="ja-JP" altLang="en-US" sz="1800" dirty="0">
                          <a:solidFill>
                            <a:schemeClr val="bg2"/>
                          </a:solidFill>
                          <a:latin typeface="Meiryo UI" panose="020B0604030504040204" pitchFamily="50" charset="-128"/>
                          <a:ea typeface="Meiryo UI" panose="020B0604030504040204" pitchFamily="50" charset="-128"/>
                        </a:rPr>
                        <a:t>経費精算</a:t>
                      </a:r>
                    </a:p>
                  </a:txBody>
                  <a:tcPr anchor="ct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extLst>
                  <a:ext uri="{0D108BD9-81ED-4DB2-BD59-A6C34878D82A}">
                    <a16:rowId xmlns:a16="http://schemas.microsoft.com/office/drawing/2014/main" val="2724508060"/>
                  </a:ext>
                </a:extLst>
              </a:tr>
              <a:tr h="370840">
                <a:tc>
                  <a:txBody>
                    <a:bodyPr/>
                    <a:lstStyle/>
                    <a:p>
                      <a:pPr algn="ctr"/>
                      <a:r>
                        <a:rPr kumimoji="1" lang="ja-JP" altLang="en-US" sz="1800" dirty="0">
                          <a:solidFill>
                            <a:schemeClr val="bg2"/>
                          </a:solidFill>
                          <a:latin typeface="Meiryo UI" panose="020B0604030504040204" pitchFamily="50" charset="-128"/>
                          <a:ea typeface="Meiryo UI" panose="020B0604030504040204" pitchFamily="50" charset="-128"/>
                        </a:rPr>
                        <a:t>給与計算</a:t>
                      </a:r>
                    </a:p>
                  </a:txBody>
                  <a:tcPr anchor="ct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extLst>
                  <a:ext uri="{0D108BD9-81ED-4DB2-BD59-A6C34878D82A}">
                    <a16:rowId xmlns:a16="http://schemas.microsoft.com/office/drawing/2014/main" val="2346791802"/>
                  </a:ext>
                </a:extLst>
              </a:tr>
              <a:tr h="370840">
                <a:tc>
                  <a:txBody>
                    <a:bodyPr/>
                    <a:lstStyle/>
                    <a:p>
                      <a:pPr algn="ctr"/>
                      <a:r>
                        <a:rPr kumimoji="1" lang="ja-JP" altLang="en-US" sz="1800" dirty="0">
                          <a:solidFill>
                            <a:schemeClr val="bg2"/>
                          </a:solidFill>
                          <a:latin typeface="Meiryo UI" panose="020B0604030504040204" pitchFamily="50" charset="-128"/>
                          <a:ea typeface="Meiryo UI" panose="020B0604030504040204" pitchFamily="50" charset="-128"/>
                        </a:rPr>
                        <a:t>納税手続</a:t>
                      </a:r>
                    </a:p>
                  </a:txBody>
                  <a:tcPr anchor="ct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extLst>
                  <a:ext uri="{0D108BD9-81ED-4DB2-BD59-A6C34878D82A}">
                    <a16:rowId xmlns:a16="http://schemas.microsoft.com/office/drawing/2014/main" val="3892433221"/>
                  </a:ext>
                </a:extLst>
              </a:tr>
              <a:tr h="370840">
                <a:tc>
                  <a:txBody>
                    <a:bodyPr/>
                    <a:lstStyle/>
                    <a:p>
                      <a:pPr algn="ctr"/>
                      <a:r>
                        <a:rPr kumimoji="1" lang="ja-JP" altLang="en-US" sz="1800" dirty="0">
                          <a:solidFill>
                            <a:schemeClr val="bg2"/>
                          </a:solidFill>
                          <a:latin typeface="Meiryo UI" panose="020B0604030504040204" pitchFamily="50" charset="-128"/>
                          <a:ea typeface="Meiryo UI" panose="020B0604030504040204" pitchFamily="50" charset="-128"/>
                        </a:rPr>
                        <a:t>記帳代行</a:t>
                      </a:r>
                    </a:p>
                  </a:txBody>
                  <a:tcPr anchor="ct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extLst>
                  <a:ext uri="{0D108BD9-81ED-4DB2-BD59-A6C34878D82A}">
                    <a16:rowId xmlns:a16="http://schemas.microsoft.com/office/drawing/2014/main" val="1571044164"/>
                  </a:ext>
                </a:extLst>
              </a:tr>
              <a:tr h="370840">
                <a:tc>
                  <a:txBody>
                    <a:bodyPr/>
                    <a:lstStyle/>
                    <a:p>
                      <a:pPr algn="ctr"/>
                      <a:r>
                        <a:rPr kumimoji="1" lang="ja-JP" altLang="en-US" sz="1800" dirty="0">
                          <a:solidFill>
                            <a:schemeClr val="bg2"/>
                          </a:solidFill>
                          <a:latin typeface="Meiryo UI" panose="020B0604030504040204" pitchFamily="50" charset="-128"/>
                          <a:ea typeface="Meiryo UI" panose="020B0604030504040204" pitchFamily="50" charset="-128"/>
                        </a:rPr>
                        <a:t>決算申告</a:t>
                      </a:r>
                    </a:p>
                  </a:txBody>
                  <a:tcPr anchor="ct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extLst>
                  <a:ext uri="{0D108BD9-81ED-4DB2-BD59-A6C34878D82A}">
                    <a16:rowId xmlns:a16="http://schemas.microsoft.com/office/drawing/2014/main" val="1949564789"/>
                  </a:ext>
                </a:extLst>
              </a:tr>
              <a:tr h="370840">
                <a:tc>
                  <a:txBody>
                    <a:bodyPr/>
                    <a:lstStyle/>
                    <a:p>
                      <a:pPr algn="ctr"/>
                      <a:r>
                        <a:rPr kumimoji="1" lang="ja-JP" altLang="en-US" sz="1800" dirty="0">
                          <a:solidFill>
                            <a:schemeClr val="bg2"/>
                          </a:solidFill>
                          <a:latin typeface="Meiryo UI" panose="020B0604030504040204" pitchFamily="50" charset="-128"/>
                          <a:ea typeface="Meiryo UI" panose="020B0604030504040204" pitchFamily="50" charset="-128"/>
                        </a:rPr>
                        <a:t>節税ｺﾝｻﾙ</a:t>
                      </a:r>
                    </a:p>
                  </a:txBody>
                  <a:tcPr anchor="ct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tc>
                  <a:txBody>
                    <a:bodyPr/>
                    <a:lstStyle/>
                    <a:p>
                      <a:pPr algn="ct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tx1">
                          <a:lumMod val="65000"/>
                        </a:schemeClr>
                      </a:solidFill>
                      <a:prstDash val="solid"/>
                      <a:round/>
                      <a:headEnd type="none" w="med" len="med"/>
                      <a:tailEnd type="none" w="med" len="med"/>
                    </a:lnL>
                    <a:lnR w="12700" cap="flat" cmpd="sng" algn="ctr">
                      <a:solidFill>
                        <a:schemeClr val="tx1">
                          <a:lumMod val="65000"/>
                        </a:schemeClr>
                      </a:solidFill>
                      <a:prstDash val="solid"/>
                      <a:round/>
                      <a:headEnd type="none" w="med" len="med"/>
                      <a:tailEnd type="none" w="med" len="med"/>
                    </a:lnR>
                    <a:lnT w="12700" cap="flat" cmpd="sng" algn="ctr">
                      <a:solidFill>
                        <a:schemeClr val="tx1">
                          <a:lumMod val="65000"/>
                        </a:schemeClr>
                      </a:solidFill>
                      <a:prstDash val="solid"/>
                      <a:round/>
                      <a:headEnd type="none" w="med" len="med"/>
                      <a:tailEnd type="none" w="med" len="med"/>
                    </a:lnT>
                    <a:lnB w="12700" cap="flat" cmpd="sng" algn="ctr">
                      <a:solidFill>
                        <a:schemeClr val="tx1">
                          <a:lumMod val="65000"/>
                        </a:schemeClr>
                      </a:solidFill>
                      <a:prstDash val="solid"/>
                      <a:round/>
                      <a:headEnd type="none" w="med" len="med"/>
                      <a:tailEnd type="none" w="med" len="med"/>
                    </a:lnB>
                  </a:tcPr>
                </a:tc>
                <a:extLst>
                  <a:ext uri="{0D108BD9-81ED-4DB2-BD59-A6C34878D82A}">
                    <a16:rowId xmlns:a16="http://schemas.microsoft.com/office/drawing/2014/main" val="1628808210"/>
                  </a:ext>
                </a:extLst>
              </a:tr>
            </a:tbl>
          </a:graphicData>
        </a:graphic>
      </p:graphicFrame>
      <p:grpSp>
        <p:nvGrpSpPr>
          <p:cNvPr id="41" name="グループ化 40">
            <a:extLst>
              <a:ext uri="{FF2B5EF4-FFF2-40B4-BE49-F238E27FC236}">
                <a16:creationId xmlns:a16="http://schemas.microsoft.com/office/drawing/2014/main" id="{68FC4E9F-626A-2653-DDD8-1473B2F38950}"/>
              </a:ext>
            </a:extLst>
          </p:cNvPr>
          <p:cNvGrpSpPr/>
          <p:nvPr/>
        </p:nvGrpSpPr>
        <p:grpSpPr>
          <a:xfrm>
            <a:off x="1919970" y="4463792"/>
            <a:ext cx="1435480" cy="824887"/>
            <a:chOff x="1919970" y="4728800"/>
            <a:chExt cx="1435480" cy="824887"/>
          </a:xfrm>
        </p:grpSpPr>
        <p:sp>
          <p:nvSpPr>
            <p:cNvPr id="22" name="四角形: 角を丸くする 21">
              <a:extLst>
                <a:ext uri="{FF2B5EF4-FFF2-40B4-BE49-F238E27FC236}">
                  <a16:creationId xmlns:a16="http://schemas.microsoft.com/office/drawing/2014/main" id="{442A9E78-29CF-F027-06DF-0440D774DD36}"/>
                </a:ext>
              </a:extLst>
            </p:cNvPr>
            <p:cNvSpPr/>
            <p:nvPr/>
          </p:nvSpPr>
          <p:spPr bwMode="auto">
            <a:xfrm>
              <a:off x="1919971" y="4728800"/>
              <a:ext cx="1435479" cy="378443"/>
            </a:xfrm>
            <a:prstGeom prst="roundRect">
              <a:avLst/>
            </a:prstGeom>
            <a:solidFill>
              <a:srgbClr val="FFC000"/>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lnSpcReduction="10000"/>
            </a:bodyPr>
            <a:lstStyle/>
            <a:p>
              <a:pPr algn="l"/>
              <a:endParaRPr kumimoji="1" lang="ja-JP" altLang="en-US">
                <a:latin typeface="Meiryo UI" panose="020B0604030504040204" pitchFamily="34" charset="-128"/>
                <a:ea typeface="Meiryo UI" panose="020B0604030504040204" pitchFamily="34" charset="-128"/>
              </a:endParaRPr>
            </a:p>
          </p:txBody>
        </p:sp>
        <p:sp>
          <p:nvSpPr>
            <p:cNvPr id="26" name="四角形: 角を丸くする 25">
              <a:extLst>
                <a:ext uri="{FF2B5EF4-FFF2-40B4-BE49-F238E27FC236}">
                  <a16:creationId xmlns:a16="http://schemas.microsoft.com/office/drawing/2014/main" id="{37184685-410A-22DA-D4C9-3349CD446EEA}"/>
                </a:ext>
              </a:extLst>
            </p:cNvPr>
            <p:cNvSpPr/>
            <p:nvPr/>
          </p:nvSpPr>
          <p:spPr bwMode="auto">
            <a:xfrm>
              <a:off x="1919970" y="5175244"/>
              <a:ext cx="1435479" cy="378443"/>
            </a:xfrm>
            <a:prstGeom prst="roundRect">
              <a:avLst/>
            </a:prstGeom>
            <a:solidFill>
              <a:srgbClr val="FFC000"/>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lnSpcReduction="10000"/>
            </a:bodyPr>
            <a:lstStyle/>
            <a:p>
              <a:pPr algn="l"/>
              <a:endParaRPr kumimoji="1" lang="ja-JP" altLang="en-US">
                <a:latin typeface="Meiryo UI" panose="020B0604030504040204" pitchFamily="34" charset="-128"/>
                <a:ea typeface="Meiryo UI" panose="020B0604030504040204" pitchFamily="34" charset="-128"/>
              </a:endParaRPr>
            </a:p>
          </p:txBody>
        </p:sp>
      </p:grpSp>
      <p:sp>
        <p:nvSpPr>
          <p:cNvPr id="28" name="四角形: 角を丸くする 27">
            <a:extLst>
              <a:ext uri="{FF2B5EF4-FFF2-40B4-BE49-F238E27FC236}">
                <a16:creationId xmlns:a16="http://schemas.microsoft.com/office/drawing/2014/main" id="{6FC9BBB6-BA0D-E09E-148D-6583957DC62A}"/>
              </a:ext>
            </a:extLst>
          </p:cNvPr>
          <p:cNvSpPr/>
          <p:nvPr/>
        </p:nvSpPr>
        <p:spPr bwMode="auto">
          <a:xfrm>
            <a:off x="3491880" y="4910236"/>
            <a:ext cx="1435479" cy="378443"/>
          </a:xfrm>
          <a:prstGeom prst="roundRect">
            <a:avLst/>
          </a:prstGeom>
          <a:solidFill>
            <a:srgbClr val="FFC000"/>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lnSpcReduction="10000"/>
          </a:bodyPr>
          <a:lstStyle/>
          <a:p>
            <a:pPr algn="l"/>
            <a:endParaRPr kumimoji="1" lang="ja-JP" altLang="en-US">
              <a:latin typeface="Meiryo UI" panose="020B0604030504040204" pitchFamily="34" charset="-128"/>
              <a:ea typeface="Meiryo UI" panose="020B0604030504040204" pitchFamily="34" charset="-128"/>
            </a:endParaRPr>
          </a:p>
        </p:txBody>
      </p:sp>
      <p:sp>
        <p:nvSpPr>
          <p:cNvPr id="29" name="四角形: 角を丸くする 28">
            <a:extLst>
              <a:ext uri="{FF2B5EF4-FFF2-40B4-BE49-F238E27FC236}">
                <a16:creationId xmlns:a16="http://schemas.microsoft.com/office/drawing/2014/main" id="{D85474FE-2487-C2AA-0679-2E583C9BAE47}"/>
              </a:ext>
            </a:extLst>
          </p:cNvPr>
          <p:cNvSpPr/>
          <p:nvPr/>
        </p:nvSpPr>
        <p:spPr bwMode="auto">
          <a:xfrm>
            <a:off x="3491879" y="5367653"/>
            <a:ext cx="1435479" cy="378443"/>
          </a:xfrm>
          <a:prstGeom prst="roundRect">
            <a:avLst/>
          </a:prstGeom>
          <a:solidFill>
            <a:srgbClr val="FF0000"/>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lnSpcReduction="10000"/>
          </a:bodyPr>
          <a:lstStyle/>
          <a:p>
            <a:pPr algn="l"/>
            <a:endParaRPr kumimoji="1" lang="ja-JP" altLang="en-US">
              <a:latin typeface="Meiryo UI" panose="020B0604030504040204" pitchFamily="34" charset="-128"/>
              <a:ea typeface="Meiryo UI" panose="020B0604030504040204" pitchFamily="34" charset="-128"/>
            </a:endParaRPr>
          </a:p>
        </p:txBody>
      </p:sp>
      <p:grpSp>
        <p:nvGrpSpPr>
          <p:cNvPr id="43" name="グループ化 42">
            <a:extLst>
              <a:ext uri="{FF2B5EF4-FFF2-40B4-BE49-F238E27FC236}">
                <a16:creationId xmlns:a16="http://schemas.microsoft.com/office/drawing/2014/main" id="{05ECF799-7B0B-5F9E-6D28-A9FF8F8E5B2F}"/>
              </a:ext>
            </a:extLst>
          </p:cNvPr>
          <p:cNvGrpSpPr/>
          <p:nvPr/>
        </p:nvGrpSpPr>
        <p:grpSpPr>
          <a:xfrm>
            <a:off x="5063788" y="4463792"/>
            <a:ext cx="1435480" cy="1282303"/>
            <a:chOff x="5063788" y="4728800"/>
            <a:chExt cx="1435480" cy="1282303"/>
          </a:xfrm>
        </p:grpSpPr>
        <p:sp>
          <p:nvSpPr>
            <p:cNvPr id="30" name="四角形: 角を丸くする 29">
              <a:extLst>
                <a:ext uri="{FF2B5EF4-FFF2-40B4-BE49-F238E27FC236}">
                  <a16:creationId xmlns:a16="http://schemas.microsoft.com/office/drawing/2014/main" id="{CF1E5C7C-5833-5AA6-0C90-C3DEB12BF377}"/>
                </a:ext>
              </a:extLst>
            </p:cNvPr>
            <p:cNvSpPr/>
            <p:nvPr/>
          </p:nvSpPr>
          <p:spPr bwMode="auto">
            <a:xfrm>
              <a:off x="5063789" y="4728800"/>
              <a:ext cx="1435479" cy="378443"/>
            </a:xfrm>
            <a:prstGeom prst="roundRect">
              <a:avLst/>
            </a:prstGeom>
            <a:solidFill>
              <a:srgbClr val="FFC000"/>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lnSpcReduction="10000"/>
            </a:bodyPr>
            <a:lstStyle/>
            <a:p>
              <a:pPr algn="l"/>
              <a:endParaRPr kumimoji="1" lang="ja-JP" altLang="en-US">
                <a:latin typeface="Meiryo UI" panose="020B0604030504040204" pitchFamily="34" charset="-128"/>
                <a:ea typeface="Meiryo UI" panose="020B0604030504040204" pitchFamily="34" charset="-128"/>
              </a:endParaRPr>
            </a:p>
          </p:txBody>
        </p:sp>
        <p:sp>
          <p:nvSpPr>
            <p:cNvPr id="31" name="四角形: 角を丸くする 30">
              <a:extLst>
                <a:ext uri="{FF2B5EF4-FFF2-40B4-BE49-F238E27FC236}">
                  <a16:creationId xmlns:a16="http://schemas.microsoft.com/office/drawing/2014/main" id="{FCC10AB9-D151-4B1F-BCD3-CAEC14D3EFE2}"/>
                </a:ext>
              </a:extLst>
            </p:cNvPr>
            <p:cNvSpPr/>
            <p:nvPr/>
          </p:nvSpPr>
          <p:spPr bwMode="auto">
            <a:xfrm>
              <a:off x="5063789" y="5175244"/>
              <a:ext cx="1435479" cy="378443"/>
            </a:xfrm>
            <a:prstGeom prst="roundRect">
              <a:avLst/>
            </a:prstGeom>
            <a:solidFill>
              <a:srgbClr val="FFC000"/>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lnSpcReduction="10000"/>
            </a:bodyPr>
            <a:lstStyle/>
            <a:p>
              <a:pPr algn="l"/>
              <a:endParaRPr kumimoji="1" lang="ja-JP" altLang="en-US">
                <a:latin typeface="Meiryo UI" panose="020B0604030504040204" pitchFamily="34" charset="-128"/>
                <a:ea typeface="Meiryo UI" panose="020B0604030504040204" pitchFamily="34" charset="-128"/>
              </a:endParaRPr>
            </a:p>
          </p:txBody>
        </p:sp>
        <p:sp>
          <p:nvSpPr>
            <p:cNvPr id="34" name="四角形: 角を丸くする 33">
              <a:extLst>
                <a:ext uri="{FF2B5EF4-FFF2-40B4-BE49-F238E27FC236}">
                  <a16:creationId xmlns:a16="http://schemas.microsoft.com/office/drawing/2014/main" id="{7EA197FD-2017-0AD2-2CA8-36DB45A748A3}"/>
                </a:ext>
              </a:extLst>
            </p:cNvPr>
            <p:cNvSpPr/>
            <p:nvPr/>
          </p:nvSpPr>
          <p:spPr bwMode="auto">
            <a:xfrm>
              <a:off x="5063788" y="5632660"/>
              <a:ext cx="1435479" cy="378443"/>
            </a:xfrm>
            <a:prstGeom prst="roundRect">
              <a:avLst/>
            </a:prstGeom>
            <a:solidFill>
              <a:srgbClr val="FF0000"/>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lnSpcReduction="10000"/>
            </a:bodyPr>
            <a:lstStyle/>
            <a:p>
              <a:pPr algn="l"/>
              <a:endParaRPr kumimoji="1" lang="ja-JP" altLang="en-US">
                <a:latin typeface="Meiryo UI" panose="020B0604030504040204" pitchFamily="34" charset="-128"/>
                <a:ea typeface="Meiryo UI" panose="020B0604030504040204" pitchFamily="34" charset="-128"/>
              </a:endParaRPr>
            </a:p>
          </p:txBody>
        </p:sp>
      </p:grpSp>
      <p:sp>
        <p:nvSpPr>
          <p:cNvPr id="35" name="四角形: 角を丸くする 34">
            <a:extLst>
              <a:ext uri="{FF2B5EF4-FFF2-40B4-BE49-F238E27FC236}">
                <a16:creationId xmlns:a16="http://schemas.microsoft.com/office/drawing/2014/main" id="{706AFE12-AAD4-93F8-DACB-1C585EF0C450}"/>
              </a:ext>
            </a:extLst>
          </p:cNvPr>
          <p:cNvSpPr/>
          <p:nvPr/>
        </p:nvSpPr>
        <p:spPr bwMode="auto">
          <a:xfrm>
            <a:off x="6635697" y="5367652"/>
            <a:ext cx="1435479" cy="378443"/>
          </a:xfrm>
          <a:prstGeom prst="roundRect">
            <a:avLst/>
          </a:prstGeom>
          <a:solidFill>
            <a:srgbClr val="FF0000"/>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lnSpcReduction="10000"/>
          </a:bodyPr>
          <a:lstStyle/>
          <a:p>
            <a:pPr algn="l"/>
            <a:endParaRPr kumimoji="1" lang="ja-JP" altLang="en-US">
              <a:latin typeface="Meiryo UI" panose="020B0604030504040204" pitchFamily="34" charset="-128"/>
              <a:ea typeface="Meiryo UI" panose="020B0604030504040204" pitchFamily="34" charset="-128"/>
            </a:endParaRPr>
          </a:p>
        </p:txBody>
      </p:sp>
      <p:grpSp>
        <p:nvGrpSpPr>
          <p:cNvPr id="7" name="グループ化 6">
            <a:extLst>
              <a:ext uri="{FF2B5EF4-FFF2-40B4-BE49-F238E27FC236}">
                <a16:creationId xmlns:a16="http://schemas.microsoft.com/office/drawing/2014/main" id="{5319C15D-0EA8-7521-BEB6-3A943652DFF8}"/>
              </a:ext>
            </a:extLst>
          </p:cNvPr>
          <p:cNvGrpSpPr/>
          <p:nvPr/>
        </p:nvGrpSpPr>
        <p:grpSpPr>
          <a:xfrm>
            <a:off x="5063787" y="2175366"/>
            <a:ext cx="1453695" cy="2205347"/>
            <a:chOff x="5063787" y="2175366"/>
            <a:chExt cx="1453695" cy="2205347"/>
          </a:xfrm>
        </p:grpSpPr>
        <p:sp>
          <p:nvSpPr>
            <p:cNvPr id="36" name="四角形: 角を丸くする 35">
              <a:extLst>
                <a:ext uri="{FF2B5EF4-FFF2-40B4-BE49-F238E27FC236}">
                  <a16:creationId xmlns:a16="http://schemas.microsoft.com/office/drawing/2014/main" id="{C539C5B5-A0AD-E213-CFEE-39FC01AE1BC5}"/>
                </a:ext>
              </a:extLst>
            </p:cNvPr>
            <p:cNvSpPr/>
            <p:nvPr/>
          </p:nvSpPr>
          <p:spPr bwMode="auto">
            <a:xfrm>
              <a:off x="5063788" y="4002270"/>
              <a:ext cx="1435479" cy="378443"/>
            </a:xfrm>
            <a:prstGeom prst="roundRect">
              <a:avLst/>
            </a:prstGeom>
            <a:solidFill>
              <a:srgbClr val="FFFF00"/>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lnSpcReduction="10000"/>
            </a:bodyPr>
            <a:lstStyle/>
            <a:p>
              <a:pPr algn="l"/>
              <a:endParaRPr kumimoji="1" lang="ja-JP" altLang="en-US">
                <a:latin typeface="Meiryo UI" panose="020B0604030504040204" pitchFamily="34" charset="-128"/>
                <a:ea typeface="Meiryo UI" panose="020B0604030504040204" pitchFamily="34" charset="-128"/>
              </a:endParaRPr>
            </a:p>
          </p:txBody>
        </p:sp>
        <p:sp>
          <p:nvSpPr>
            <p:cNvPr id="37" name="四角形: 角を丸くする 36">
              <a:extLst>
                <a:ext uri="{FF2B5EF4-FFF2-40B4-BE49-F238E27FC236}">
                  <a16:creationId xmlns:a16="http://schemas.microsoft.com/office/drawing/2014/main" id="{D31F2B3E-CDF3-F3FF-146E-19A3E40A45A8}"/>
                </a:ext>
              </a:extLst>
            </p:cNvPr>
            <p:cNvSpPr/>
            <p:nvPr/>
          </p:nvSpPr>
          <p:spPr bwMode="auto">
            <a:xfrm>
              <a:off x="5082003" y="3550340"/>
              <a:ext cx="1435479" cy="378443"/>
            </a:xfrm>
            <a:prstGeom prst="roundRect">
              <a:avLst/>
            </a:prstGeom>
            <a:solidFill>
              <a:srgbClr val="FFFF00"/>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lnSpcReduction="10000"/>
            </a:bodyPr>
            <a:lstStyle/>
            <a:p>
              <a:pPr algn="l"/>
              <a:endParaRPr kumimoji="1" lang="ja-JP" altLang="en-US">
                <a:latin typeface="Meiryo UI" panose="020B0604030504040204" pitchFamily="34" charset="-128"/>
                <a:ea typeface="Meiryo UI" panose="020B0604030504040204" pitchFamily="34" charset="-128"/>
              </a:endParaRPr>
            </a:p>
          </p:txBody>
        </p:sp>
        <p:sp>
          <p:nvSpPr>
            <p:cNvPr id="38" name="四角形: 角を丸くする 37">
              <a:extLst>
                <a:ext uri="{FF2B5EF4-FFF2-40B4-BE49-F238E27FC236}">
                  <a16:creationId xmlns:a16="http://schemas.microsoft.com/office/drawing/2014/main" id="{EDE4FACD-C1B3-AD81-A566-85FEE10DD219}"/>
                </a:ext>
              </a:extLst>
            </p:cNvPr>
            <p:cNvSpPr/>
            <p:nvPr/>
          </p:nvSpPr>
          <p:spPr bwMode="auto">
            <a:xfrm>
              <a:off x="5063787" y="3088818"/>
              <a:ext cx="1435479" cy="378443"/>
            </a:xfrm>
            <a:prstGeom prst="roundRect">
              <a:avLst/>
            </a:prstGeom>
            <a:solidFill>
              <a:srgbClr val="FFFF00"/>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lnSpcReduction="10000"/>
            </a:bodyPr>
            <a:lstStyle/>
            <a:p>
              <a:pPr algn="l"/>
              <a:endParaRPr kumimoji="1" lang="ja-JP" altLang="en-US">
                <a:latin typeface="Meiryo UI" panose="020B0604030504040204" pitchFamily="34" charset="-128"/>
                <a:ea typeface="Meiryo UI" panose="020B0604030504040204" pitchFamily="34" charset="-128"/>
              </a:endParaRPr>
            </a:p>
          </p:txBody>
        </p:sp>
        <p:sp>
          <p:nvSpPr>
            <p:cNvPr id="39" name="四角形: 角を丸くする 38">
              <a:extLst>
                <a:ext uri="{FF2B5EF4-FFF2-40B4-BE49-F238E27FC236}">
                  <a16:creationId xmlns:a16="http://schemas.microsoft.com/office/drawing/2014/main" id="{E8C77CC5-19BC-565E-EB6B-698A2D27C47D}"/>
                </a:ext>
              </a:extLst>
            </p:cNvPr>
            <p:cNvSpPr/>
            <p:nvPr/>
          </p:nvSpPr>
          <p:spPr bwMode="auto">
            <a:xfrm>
              <a:off x="5082002" y="2636888"/>
              <a:ext cx="1435479" cy="378443"/>
            </a:xfrm>
            <a:prstGeom prst="roundRect">
              <a:avLst/>
            </a:prstGeom>
            <a:solidFill>
              <a:srgbClr val="FFFF00"/>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lnSpcReduction="10000"/>
            </a:bodyPr>
            <a:lstStyle/>
            <a:p>
              <a:pPr algn="l"/>
              <a:endParaRPr kumimoji="1" lang="ja-JP" altLang="en-US">
                <a:latin typeface="Meiryo UI" panose="020B0604030504040204" pitchFamily="34" charset="-128"/>
                <a:ea typeface="Meiryo UI" panose="020B0604030504040204" pitchFamily="34" charset="-128"/>
              </a:endParaRPr>
            </a:p>
          </p:txBody>
        </p:sp>
        <p:sp>
          <p:nvSpPr>
            <p:cNvPr id="40" name="四角形: 角を丸くする 39">
              <a:extLst>
                <a:ext uri="{FF2B5EF4-FFF2-40B4-BE49-F238E27FC236}">
                  <a16:creationId xmlns:a16="http://schemas.microsoft.com/office/drawing/2014/main" id="{0AE88989-49E2-DFD2-989D-81B183CB2C67}"/>
                </a:ext>
              </a:extLst>
            </p:cNvPr>
            <p:cNvSpPr/>
            <p:nvPr/>
          </p:nvSpPr>
          <p:spPr bwMode="auto">
            <a:xfrm>
              <a:off x="5082001" y="2175366"/>
              <a:ext cx="1435479" cy="378443"/>
            </a:xfrm>
            <a:prstGeom prst="roundRect">
              <a:avLst/>
            </a:prstGeom>
            <a:solidFill>
              <a:srgbClr val="FFFF00"/>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lnSpcReduction="10000"/>
            </a:bodyPr>
            <a:lstStyle/>
            <a:p>
              <a:pPr algn="l"/>
              <a:endParaRPr kumimoji="1" lang="ja-JP" altLang="en-US">
                <a:latin typeface="Meiryo UI" panose="020B0604030504040204" pitchFamily="34" charset="-128"/>
                <a:ea typeface="Meiryo UI" panose="020B0604030504040204" pitchFamily="34" charset="-128"/>
              </a:endParaRPr>
            </a:p>
          </p:txBody>
        </p:sp>
      </p:grpSp>
      <p:sp>
        <p:nvSpPr>
          <p:cNvPr id="46" name="正方形/長方形 45">
            <a:extLst>
              <a:ext uri="{FF2B5EF4-FFF2-40B4-BE49-F238E27FC236}">
                <a16:creationId xmlns:a16="http://schemas.microsoft.com/office/drawing/2014/main" id="{1D9D3948-E500-3374-80A6-E0B0689D5A22}"/>
              </a:ext>
            </a:extLst>
          </p:cNvPr>
          <p:cNvSpPr/>
          <p:nvPr/>
        </p:nvSpPr>
        <p:spPr bwMode="auto">
          <a:xfrm>
            <a:off x="5004049" y="1507808"/>
            <a:ext cx="1571908" cy="4285456"/>
          </a:xfrm>
          <a:prstGeom prst="rect">
            <a:avLst/>
          </a:prstGeom>
          <a:noFill/>
          <a:ln w="57150">
            <a:solidFill>
              <a:srgbClr val="00B0F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ctr" anchorCtr="0" compatLnSpc="1">
            <a:prstTxWarp prst="textNoShape">
              <a:avLst/>
            </a:prstTxWarp>
            <a:normAutofit/>
          </a:bodyPr>
          <a:lstStyle/>
          <a:p>
            <a:pPr algn="l"/>
            <a:endParaRPr kumimoji="1" lang="ja-JP" altLang="en-US">
              <a:latin typeface="Meiryo UI" panose="020B0604030504040204" pitchFamily="34" charset="-128"/>
              <a:ea typeface="Meiryo UI" panose="020B0604030504040204" pitchFamily="34" charset="-128"/>
            </a:endParaRPr>
          </a:p>
        </p:txBody>
      </p:sp>
      <p:sp>
        <p:nvSpPr>
          <p:cNvPr id="47" name="吹き出し: 四角形 46">
            <a:extLst>
              <a:ext uri="{FF2B5EF4-FFF2-40B4-BE49-F238E27FC236}">
                <a16:creationId xmlns:a16="http://schemas.microsoft.com/office/drawing/2014/main" id="{8717CA70-9656-9450-7E23-1325895F6C03}"/>
              </a:ext>
            </a:extLst>
          </p:cNvPr>
          <p:cNvSpPr/>
          <p:nvPr/>
        </p:nvSpPr>
        <p:spPr bwMode="auto">
          <a:xfrm>
            <a:off x="5033969" y="5965508"/>
            <a:ext cx="1593716" cy="378443"/>
          </a:xfrm>
          <a:prstGeom prst="wedgeRectCallout">
            <a:avLst>
              <a:gd name="adj1" fmla="val -22829"/>
              <a:gd name="adj2" fmla="val -77519"/>
            </a:avLst>
          </a:prstGeom>
          <a:solidFill>
            <a:srgbClr val="00B0F0"/>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a:bodyPr>
          <a:lstStyle/>
          <a:p>
            <a:pPr algn="ctr"/>
            <a:r>
              <a:rPr kumimoji="1" lang="ja-JP" altLang="en-US" b="1" dirty="0">
                <a:solidFill>
                  <a:schemeClr val="tx1"/>
                </a:solidFill>
                <a:latin typeface="Meiryo UI" panose="020B0604030504040204" pitchFamily="34" charset="-128"/>
                <a:ea typeface="Meiryo UI" panose="020B0604030504040204" pitchFamily="34" charset="-128"/>
              </a:rPr>
              <a:t>おすすめ！</a:t>
            </a:r>
          </a:p>
        </p:txBody>
      </p:sp>
      <p:grpSp>
        <p:nvGrpSpPr>
          <p:cNvPr id="6" name="グループ化 5">
            <a:extLst>
              <a:ext uri="{FF2B5EF4-FFF2-40B4-BE49-F238E27FC236}">
                <a16:creationId xmlns:a16="http://schemas.microsoft.com/office/drawing/2014/main" id="{63F7497E-8905-7916-E27D-F98731BE733A}"/>
              </a:ext>
            </a:extLst>
          </p:cNvPr>
          <p:cNvGrpSpPr/>
          <p:nvPr/>
        </p:nvGrpSpPr>
        <p:grpSpPr>
          <a:xfrm>
            <a:off x="5072892" y="3092501"/>
            <a:ext cx="1453695" cy="839965"/>
            <a:chOff x="8252952" y="3146367"/>
            <a:chExt cx="1453695" cy="839965"/>
          </a:xfrm>
          <a:solidFill>
            <a:srgbClr val="FF0000"/>
          </a:solidFill>
        </p:grpSpPr>
        <p:sp>
          <p:nvSpPr>
            <p:cNvPr id="3" name="四角形: 角を丸くする 2">
              <a:extLst>
                <a:ext uri="{FF2B5EF4-FFF2-40B4-BE49-F238E27FC236}">
                  <a16:creationId xmlns:a16="http://schemas.microsoft.com/office/drawing/2014/main" id="{66E3CC5F-175C-CA7A-2BE3-F995E20B520F}"/>
                </a:ext>
              </a:extLst>
            </p:cNvPr>
            <p:cNvSpPr/>
            <p:nvPr/>
          </p:nvSpPr>
          <p:spPr bwMode="auto">
            <a:xfrm>
              <a:off x="8271168" y="3607889"/>
              <a:ext cx="1435479" cy="378443"/>
            </a:xfrm>
            <a:prstGeom prst="roundRect">
              <a:avLst/>
            </a:prstGeom>
            <a:grp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lnSpcReduction="10000"/>
            </a:bodyPr>
            <a:lstStyle/>
            <a:p>
              <a:pPr algn="l"/>
              <a:endParaRPr kumimoji="1" lang="ja-JP" altLang="en-US">
                <a:latin typeface="Meiryo UI" panose="020B0604030504040204" pitchFamily="34" charset="-128"/>
                <a:ea typeface="Meiryo UI" panose="020B0604030504040204" pitchFamily="34" charset="-128"/>
              </a:endParaRPr>
            </a:p>
          </p:txBody>
        </p:sp>
        <p:sp>
          <p:nvSpPr>
            <p:cNvPr id="5" name="四角形: 角を丸くする 4">
              <a:extLst>
                <a:ext uri="{FF2B5EF4-FFF2-40B4-BE49-F238E27FC236}">
                  <a16:creationId xmlns:a16="http://schemas.microsoft.com/office/drawing/2014/main" id="{DFB2FADD-0F84-8D0C-89AC-E599DE9B00A0}"/>
                </a:ext>
              </a:extLst>
            </p:cNvPr>
            <p:cNvSpPr/>
            <p:nvPr/>
          </p:nvSpPr>
          <p:spPr bwMode="auto">
            <a:xfrm>
              <a:off x="8252952" y="3146367"/>
              <a:ext cx="1435479" cy="378443"/>
            </a:xfrm>
            <a:prstGeom prst="roundRect">
              <a:avLst/>
            </a:prstGeom>
            <a:grp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lnSpcReduction="10000"/>
            </a:bodyPr>
            <a:lstStyle/>
            <a:p>
              <a:pPr algn="l"/>
              <a:endParaRPr kumimoji="1" lang="ja-JP" altLang="en-US">
                <a:latin typeface="Meiryo UI" panose="020B0604030504040204" pitchFamily="34" charset="-128"/>
                <a:ea typeface="Meiryo UI" panose="020B0604030504040204" pitchFamily="34" charset="-128"/>
              </a:endParaRPr>
            </a:p>
          </p:txBody>
        </p:sp>
      </p:grpSp>
    </p:spTree>
    <p:extLst>
      <p:ext uri="{BB962C8B-B14F-4D97-AF65-F5344CB8AC3E}">
        <p14:creationId xmlns:p14="http://schemas.microsoft.com/office/powerpoint/2010/main" val="2330537641"/>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F39F26A8-298D-4496-A86F-D49EABF3B639}"/>
              </a:ext>
            </a:extLst>
          </p:cNvPr>
          <p:cNvSpPr/>
          <p:nvPr/>
        </p:nvSpPr>
        <p:spPr bwMode="auto">
          <a:xfrm>
            <a:off x="0" y="952500"/>
            <a:ext cx="9144000" cy="5212804"/>
          </a:xfrm>
          <a:prstGeom prst="rect">
            <a:avLst/>
          </a:prstGeom>
          <a:solidFill>
            <a:schemeClr val="tx1">
              <a:lumMod val="9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2" name="タイトル 1">
            <a:extLst>
              <a:ext uri="{FF2B5EF4-FFF2-40B4-BE49-F238E27FC236}">
                <a16:creationId xmlns:a16="http://schemas.microsoft.com/office/drawing/2014/main" id="{96179102-9617-44CA-AF2D-209C5C45E717}"/>
              </a:ext>
            </a:extLst>
          </p:cNvPr>
          <p:cNvSpPr>
            <a:spLocks noGrp="1"/>
          </p:cNvSpPr>
          <p:nvPr>
            <p:ph type="title"/>
          </p:nvPr>
        </p:nvSpPr>
        <p:spPr/>
        <p:txBody>
          <a:bodyPr/>
          <a:lstStyle/>
          <a:p>
            <a:r>
              <a:rPr kumimoji="1" lang="ja-JP" altLang="en-US" dirty="0"/>
              <a:t>価格表</a:t>
            </a:r>
          </a:p>
        </p:txBody>
      </p:sp>
      <p:sp>
        <p:nvSpPr>
          <p:cNvPr id="5" name="スライド番号プレースホルダー 4">
            <a:extLst>
              <a:ext uri="{FF2B5EF4-FFF2-40B4-BE49-F238E27FC236}">
                <a16:creationId xmlns:a16="http://schemas.microsoft.com/office/drawing/2014/main" id="{8CD6BD84-7691-42BB-BFFF-E5BAEBC96A05}"/>
              </a:ext>
            </a:extLst>
          </p:cNvPr>
          <p:cNvSpPr>
            <a:spLocks noGrp="1"/>
          </p:cNvSpPr>
          <p:nvPr>
            <p:ph type="sldNum" sz="quarter" idx="12"/>
          </p:nvPr>
        </p:nvSpPr>
        <p:spPr bwMode="auto">
          <a:xfrm>
            <a:off x="6553200" y="6481142"/>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ja-JP"/>
            </a:defPPr>
            <a:lvl1pPr algn="ctr" rtl="0" fontAlgn="base">
              <a:spcBef>
                <a:spcPct val="0"/>
              </a:spcBef>
              <a:spcAft>
                <a:spcPct val="0"/>
              </a:spcAft>
              <a:defRPr kumimoji="1" sz="1400" kern="1200">
                <a:solidFill>
                  <a:srgbClr val="000000"/>
                </a:solidFill>
                <a:latin typeface="HGS創英角ｺﾞｼｯｸUB" pitchFamily="50" charset="-128"/>
                <a:ea typeface="HGS創英角ｺﾞｼｯｸUB" pitchFamily="50" charset="-128"/>
                <a:cs typeface="+mn-cs"/>
              </a:defRPr>
            </a:lvl1pPr>
            <a:lvl2pPr marL="457200" algn="l" rtl="0" fontAlgn="base">
              <a:spcBef>
                <a:spcPct val="0"/>
              </a:spcBef>
              <a:spcAft>
                <a:spcPct val="0"/>
              </a:spcAft>
              <a:defRPr kumimoji="1" kern="1200">
                <a:solidFill>
                  <a:srgbClr val="000000"/>
                </a:solidFill>
                <a:latin typeface="Arial" charset="0"/>
                <a:ea typeface="HG創英角ｺﾞｼｯｸUB" pitchFamily="49" charset="-128"/>
                <a:cs typeface="+mn-cs"/>
              </a:defRPr>
            </a:lvl2pPr>
            <a:lvl3pPr marL="914400" algn="l" rtl="0" fontAlgn="base">
              <a:spcBef>
                <a:spcPct val="0"/>
              </a:spcBef>
              <a:spcAft>
                <a:spcPct val="0"/>
              </a:spcAft>
              <a:defRPr kumimoji="1" kern="1200">
                <a:solidFill>
                  <a:srgbClr val="000000"/>
                </a:solidFill>
                <a:latin typeface="Arial" charset="0"/>
                <a:ea typeface="HG創英角ｺﾞｼｯｸUB" pitchFamily="49" charset="-128"/>
                <a:cs typeface="+mn-cs"/>
              </a:defRPr>
            </a:lvl3pPr>
            <a:lvl4pPr marL="1371600" algn="l" rtl="0" fontAlgn="base">
              <a:spcBef>
                <a:spcPct val="0"/>
              </a:spcBef>
              <a:spcAft>
                <a:spcPct val="0"/>
              </a:spcAft>
              <a:defRPr kumimoji="1" kern="1200">
                <a:solidFill>
                  <a:srgbClr val="000000"/>
                </a:solidFill>
                <a:latin typeface="Arial" charset="0"/>
                <a:ea typeface="HG創英角ｺﾞｼｯｸUB" pitchFamily="49" charset="-128"/>
                <a:cs typeface="+mn-cs"/>
              </a:defRPr>
            </a:lvl4pPr>
            <a:lvl5pPr marL="1828800" algn="l" rtl="0" fontAlgn="base">
              <a:spcBef>
                <a:spcPct val="0"/>
              </a:spcBef>
              <a:spcAft>
                <a:spcPct val="0"/>
              </a:spcAft>
              <a:defRPr kumimoji="1" kern="1200">
                <a:solidFill>
                  <a:srgbClr val="000000"/>
                </a:solidFill>
                <a:latin typeface="Arial" charset="0"/>
                <a:ea typeface="HG創英角ｺﾞｼｯｸUB" pitchFamily="49" charset="-128"/>
                <a:cs typeface="+mn-cs"/>
              </a:defRPr>
            </a:lvl5pPr>
            <a:lvl6pPr marL="2286000" algn="l" defTabSz="914400" rtl="0" eaLnBrk="1" latinLnBrk="0" hangingPunct="1">
              <a:defRPr kumimoji="1" kern="1200">
                <a:solidFill>
                  <a:srgbClr val="000000"/>
                </a:solidFill>
                <a:latin typeface="Arial" charset="0"/>
                <a:ea typeface="HG創英角ｺﾞｼｯｸUB" pitchFamily="49" charset="-128"/>
                <a:cs typeface="+mn-cs"/>
              </a:defRPr>
            </a:lvl6pPr>
            <a:lvl7pPr marL="2743200" algn="l" defTabSz="914400" rtl="0" eaLnBrk="1" latinLnBrk="0" hangingPunct="1">
              <a:defRPr kumimoji="1" kern="1200">
                <a:solidFill>
                  <a:srgbClr val="000000"/>
                </a:solidFill>
                <a:latin typeface="Arial" charset="0"/>
                <a:ea typeface="HG創英角ｺﾞｼｯｸUB" pitchFamily="49" charset="-128"/>
                <a:cs typeface="+mn-cs"/>
              </a:defRPr>
            </a:lvl7pPr>
            <a:lvl8pPr marL="3200400" algn="l" defTabSz="914400" rtl="0" eaLnBrk="1" latinLnBrk="0" hangingPunct="1">
              <a:defRPr kumimoji="1" kern="1200">
                <a:solidFill>
                  <a:srgbClr val="000000"/>
                </a:solidFill>
                <a:latin typeface="Arial" charset="0"/>
                <a:ea typeface="HG創英角ｺﾞｼｯｸUB" pitchFamily="49" charset="-128"/>
                <a:cs typeface="+mn-cs"/>
              </a:defRPr>
            </a:lvl8pPr>
            <a:lvl9pPr marL="3657600" algn="l" defTabSz="914400" rtl="0" eaLnBrk="1" latinLnBrk="0" hangingPunct="1">
              <a:defRPr kumimoji="1" kern="1200">
                <a:solidFill>
                  <a:srgbClr val="000000"/>
                </a:solidFill>
                <a:latin typeface="Arial" charset="0"/>
                <a:ea typeface="HG創英角ｺﾞｼｯｸUB" pitchFamily="49" charset="-128"/>
                <a:cs typeface="+mn-cs"/>
              </a:defRPr>
            </a:lvl9pPr>
          </a:lstStyle>
          <a:p>
            <a:pPr>
              <a:defRPr/>
            </a:pPr>
            <a:fld id="{B66545F2-A631-4F1A-AB5A-05A0F4F862D9}" type="slidenum">
              <a:rPr lang="en-US" altLang="ja-JP" smtClean="0"/>
              <a:pPr>
                <a:defRPr/>
              </a:pPr>
              <a:t>103</a:t>
            </a:fld>
            <a:endParaRPr lang="en-US" altLang="ja-JP"/>
          </a:p>
        </p:txBody>
      </p:sp>
      <p:pic>
        <p:nvPicPr>
          <p:cNvPr id="4" name="図 3">
            <a:extLst>
              <a:ext uri="{FF2B5EF4-FFF2-40B4-BE49-F238E27FC236}">
                <a16:creationId xmlns:a16="http://schemas.microsoft.com/office/drawing/2014/main" id="{1B2AF844-0F09-27D2-502D-7E6272B81DBA}"/>
              </a:ext>
            </a:extLst>
          </p:cNvPr>
          <p:cNvPicPr>
            <a:picLocks noChangeAspect="1"/>
          </p:cNvPicPr>
          <p:nvPr/>
        </p:nvPicPr>
        <p:blipFill>
          <a:blip r:embed="rId2"/>
          <a:stretch>
            <a:fillRect/>
          </a:stretch>
        </p:blipFill>
        <p:spPr>
          <a:xfrm>
            <a:off x="251520" y="1484784"/>
            <a:ext cx="8572500" cy="4343400"/>
          </a:xfrm>
          <a:prstGeom prst="rect">
            <a:avLst/>
          </a:prstGeom>
        </p:spPr>
      </p:pic>
    </p:spTree>
    <p:extLst>
      <p:ext uri="{BB962C8B-B14F-4D97-AF65-F5344CB8AC3E}">
        <p14:creationId xmlns:p14="http://schemas.microsoft.com/office/powerpoint/2010/main" val="83534817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91CDCEC-568A-45D5-A6C5-7D7F0F93DF48}"/>
              </a:ext>
            </a:extLst>
          </p:cNvPr>
          <p:cNvSpPr>
            <a:spLocks noGrp="1"/>
          </p:cNvSpPr>
          <p:nvPr>
            <p:ph type="title"/>
          </p:nvPr>
        </p:nvSpPr>
        <p:spPr/>
        <p:txBody>
          <a:bodyPr/>
          <a:lstStyle/>
          <a:p>
            <a:r>
              <a:rPr kumimoji="1" lang="ja-JP" altLang="en-US" dirty="0"/>
              <a:t>お見積の仕方</a:t>
            </a:r>
          </a:p>
        </p:txBody>
      </p:sp>
      <p:sp>
        <p:nvSpPr>
          <p:cNvPr id="4" name="スライド番号プレースホルダー 3">
            <a:extLst>
              <a:ext uri="{FF2B5EF4-FFF2-40B4-BE49-F238E27FC236}">
                <a16:creationId xmlns:a16="http://schemas.microsoft.com/office/drawing/2014/main" id="{6342685D-195C-46CC-B64D-FCA648C65891}"/>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ja-JP"/>
            </a:defPPr>
            <a:lvl1pPr algn="ctr" rtl="0" fontAlgn="base">
              <a:spcBef>
                <a:spcPct val="0"/>
              </a:spcBef>
              <a:spcAft>
                <a:spcPct val="0"/>
              </a:spcAft>
              <a:defRPr kumimoji="1" sz="1400" kern="1200">
                <a:solidFill>
                  <a:srgbClr val="000000"/>
                </a:solidFill>
                <a:latin typeface="HGS創英角ｺﾞｼｯｸUB" pitchFamily="50" charset="-128"/>
                <a:ea typeface="HGS創英角ｺﾞｼｯｸUB" pitchFamily="50" charset="-128"/>
                <a:cs typeface="+mn-cs"/>
              </a:defRPr>
            </a:lvl1pPr>
            <a:lvl2pPr marL="457200" algn="l" rtl="0" fontAlgn="base">
              <a:spcBef>
                <a:spcPct val="0"/>
              </a:spcBef>
              <a:spcAft>
                <a:spcPct val="0"/>
              </a:spcAft>
              <a:defRPr kumimoji="1" kern="1200">
                <a:solidFill>
                  <a:srgbClr val="000000"/>
                </a:solidFill>
                <a:latin typeface="Arial" panose="020B0604020202020204" pitchFamily="34" charset="0"/>
                <a:ea typeface="HG創英角ｺﾞｼｯｸUB" panose="020B0909000000000000" pitchFamily="49" charset="-128"/>
                <a:cs typeface="+mn-cs"/>
              </a:defRPr>
            </a:lvl2pPr>
            <a:lvl3pPr marL="914400" algn="l" rtl="0" fontAlgn="base">
              <a:spcBef>
                <a:spcPct val="0"/>
              </a:spcBef>
              <a:spcAft>
                <a:spcPct val="0"/>
              </a:spcAft>
              <a:defRPr kumimoji="1" kern="1200">
                <a:solidFill>
                  <a:srgbClr val="000000"/>
                </a:solidFill>
                <a:latin typeface="Arial" panose="020B0604020202020204" pitchFamily="34" charset="0"/>
                <a:ea typeface="HG創英角ｺﾞｼｯｸUB" panose="020B0909000000000000" pitchFamily="49" charset="-128"/>
                <a:cs typeface="+mn-cs"/>
              </a:defRPr>
            </a:lvl3pPr>
            <a:lvl4pPr marL="1371600" algn="l" rtl="0" fontAlgn="base">
              <a:spcBef>
                <a:spcPct val="0"/>
              </a:spcBef>
              <a:spcAft>
                <a:spcPct val="0"/>
              </a:spcAft>
              <a:defRPr kumimoji="1" kern="1200">
                <a:solidFill>
                  <a:srgbClr val="000000"/>
                </a:solidFill>
                <a:latin typeface="Arial" panose="020B0604020202020204" pitchFamily="34" charset="0"/>
                <a:ea typeface="HG創英角ｺﾞｼｯｸUB" panose="020B0909000000000000" pitchFamily="49" charset="-128"/>
                <a:cs typeface="+mn-cs"/>
              </a:defRPr>
            </a:lvl4pPr>
            <a:lvl5pPr marL="1828800" algn="l" rtl="0" fontAlgn="base">
              <a:spcBef>
                <a:spcPct val="0"/>
              </a:spcBef>
              <a:spcAft>
                <a:spcPct val="0"/>
              </a:spcAft>
              <a:defRPr kumimoji="1" kern="1200">
                <a:solidFill>
                  <a:srgbClr val="000000"/>
                </a:solidFill>
                <a:latin typeface="Arial" panose="020B0604020202020204" pitchFamily="34" charset="0"/>
                <a:ea typeface="HG創英角ｺﾞｼｯｸUB" panose="020B0909000000000000" pitchFamily="49" charset="-128"/>
                <a:cs typeface="+mn-cs"/>
              </a:defRPr>
            </a:lvl5pPr>
            <a:lvl6pPr marL="2286000" algn="l" defTabSz="914400" rtl="0" eaLnBrk="1" latinLnBrk="0" hangingPunct="1">
              <a:defRPr kumimoji="1" kern="1200">
                <a:solidFill>
                  <a:srgbClr val="000000"/>
                </a:solidFill>
                <a:latin typeface="Arial" panose="020B0604020202020204" pitchFamily="34" charset="0"/>
                <a:ea typeface="HG創英角ｺﾞｼｯｸUB" panose="020B0909000000000000" pitchFamily="49" charset="-128"/>
                <a:cs typeface="+mn-cs"/>
              </a:defRPr>
            </a:lvl6pPr>
            <a:lvl7pPr marL="2743200" algn="l" defTabSz="914400" rtl="0" eaLnBrk="1" latinLnBrk="0" hangingPunct="1">
              <a:defRPr kumimoji="1" kern="1200">
                <a:solidFill>
                  <a:srgbClr val="000000"/>
                </a:solidFill>
                <a:latin typeface="Arial" panose="020B0604020202020204" pitchFamily="34" charset="0"/>
                <a:ea typeface="HG創英角ｺﾞｼｯｸUB" panose="020B0909000000000000" pitchFamily="49" charset="-128"/>
                <a:cs typeface="+mn-cs"/>
              </a:defRPr>
            </a:lvl7pPr>
            <a:lvl8pPr marL="3200400" algn="l" defTabSz="914400" rtl="0" eaLnBrk="1" latinLnBrk="0" hangingPunct="1">
              <a:defRPr kumimoji="1" kern="1200">
                <a:solidFill>
                  <a:srgbClr val="000000"/>
                </a:solidFill>
                <a:latin typeface="Arial" panose="020B0604020202020204" pitchFamily="34" charset="0"/>
                <a:ea typeface="HG創英角ｺﾞｼｯｸUB" panose="020B0909000000000000" pitchFamily="49" charset="-128"/>
                <a:cs typeface="+mn-cs"/>
              </a:defRPr>
            </a:lvl8pPr>
            <a:lvl9pPr marL="3657600" algn="l" defTabSz="914400" rtl="0" eaLnBrk="1" latinLnBrk="0" hangingPunct="1">
              <a:defRPr kumimoji="1" kern="1200">
                <a:solidFill>
                  <a:srgbClr val="000000"/>
                </a:solidFill>
                <a:latin typeface="Arial" panose="020B0604020202020204" pitchFamily="34" charset="0"/>
                <a:ea typeface="HG創英角ｺﾞｼｯｸUB" panose="020B0909000000000000" pitchFamily="49" charset="-128"/>
                <a:cs typeface="+mn-cs"/>
              </a:defRPr>
            </a:lvl9pPr>
          </a:lstStyle>
          <a:p>
            <a:pPr>
              <a:defRPr/>
            </a:pPr>
            <a:fld id="{85191FB8-4F62-47EF-9F3F-3C0A94BC7DC8}" type="slidenum">
              <a:rPr lang="en-US" altLang="ja-JP" smtClean="0"/>
              <a:pPr>
                <a:defRPr/>
              </a:pPr>
              <a:t>104</a:t>
            </a:fld>
            <a:endParaRPr lang="en-US" altLang="ja-JP"/>
          </a:p>
        </p:txBody>
      </p:sp>
      <p:graphicFrame>
        <p:nvGraphicFramePr>
          <p:cNvPr id="10" name="オブジェクト 9">
            <a:extLst>
              <a:ext uri="{FF2B5EF4-FFF2-40B4-BE49-F238E27FC236}">
                <a16:creationId xmlns:a16="http://schemas.microsoft.com/office/drawing/2014/main" id="{5AB9EC07-C628-43F6-B8F0-7F4674D12BF5}"/>
              </a:ext>
            </a:extLst>
          </p:cNvPr>
          <p:cNvGraphicFramePr>
            <a:graphicFrameLocks noChangeAspect="1"/>
          </p:cNvGraphicFramePr>
          <p:nvPr>
            <p:extLst>
              <p:ext uri="{D42A27DB-BD31-4B8C-83A1-F6EECF244321}">
                <p14:modId xmlns:p14="http://schemas.microsoft.com/office/powerpoint/2010/main" val="3495334927"/>
              </p:ext>
            </p:extLst>
          </p:nvPr>
        </p:nvGraphicFramePr>
        <p:xfrm>
          <a:off x="341313" y="1484313"/>
          <a:ext cx="8272462" cy="2738437"/>
        </p:xfrm>
        <a:graphic>
          <a:graphicData uri="http://schemas.openxmlformats.org/presentationml/2006/ole">
            <mc:AlternateContent xmlns:mc="http://schemas.openxmlformats.org/markup-compatibility/2006">
              <mc:Choice xmlns:v="urn:schemas-microsoft-com:vml" Requires="v">
                <p:oleObj name="Worksheet" r:id="rId2" imgW="6654800" imgH="2203435" progId="Excel.Sheet.12">
                  <p:embed/>
                </p:oleObj>
              </mc:Choice>
              <mc:Fallback>
                <p:oleObj name="Worksheet" r:id="rId2" imgW="6654800" imgH="2203435" progId="Excel.Sheet.12">
                  <p:embed/>
                  <p:pic>
                    <p:nvPicPr>
                      <p:cNvPr id="10" name="オブジェクト 9">
                        <a:extLst>
                          <a:ext uri="{FF2B5EF4-FFF2-40B4-BE49-F238E27FC236}">
                            <a16:creationId xmlns:a16="http://schemas.microsoft.com/office/drawing/2014/main" id="{5AB9EC07-C628-43F6-B8F0-7F4674D12BF5}"/>
                          </a:ext>
                        </a:extLst>
                      </p:cNvPr>
                      <p:cNvPicPr/>
                      <p:nvPr/>
                    </p:nvPicPr>
                    <p:blipFill>
                      <a:blip r:embed="rId3"/>
                      <a:stretch>
                        <a:fillRect/>
                      </a:stretch>
                    </p:blipFill>
                    <p:spPr>
                      <a:xfrm>
                        <a:off x="341313" y="1484313"/>
                        <a:ext cx="8272462" cy="2738437"/>
                      </a:xfrm>
                      <a:prstGeom prst="rect">
                        <a:avLst/>
                      </a:prstGeom>
                    </p:spPr>
                  </p:pic>
                </p:oleObj>
              </mc:Fallback>
            </mc:AlternateContent>
          </a:graphicData>
        </a:graphic>
      </p:graphicFrame>
      <p:sp>
        <p:nvSpPr>
          <p:cNvPr id="11" name="テキスト ボックス 10">
            <a:extLst>
              <a:ext uri="{FF2B5EF4-FFF2-40B4-BE49-F238E27FC236}">
                <a16:creationId xmlns:a16="http://schemas.microsoft.com/office/drawing/2014/main" id="{6CD87448-25EF-488B-9571-2E2696E53BC5}"/>
              </a:ext>
            </a:extLst>
          </p:cNvPr>
          <p:cNvSpPr txBox="1"/>
          <p:nvPr/>
        </p:nvSpPr>
        <p:spPr>
          <a:xfrm>
            <a:off x="529868" y="4581128"/>
            <a:ext cx="8217314" cy="954107"/>
          </a:xfrm>
          <a:prstGeom prst="rect">
            <a:avLst/>
          </a:prstGeom>
          <a:solidFill>
            <a:schemeClr val="tx1"/>
          </a:solidFill>
        </p:spPr>
        <p:txBody>
          <a:bodyPr wrap="none" rtlCol="0">
            <a:spAutoFit/>
          </a:bodyPr>
          <a:lstStyle/>
          <a:p>
            <a:r>
              <a:rPr kumimoji="1" lang="en-US" altLang="ja-JP" sz="1400" dirty="0">
                <a:solidFill>
                  <a:srgbClr val="FF0000"/>
                </a:solidFill>
                <a:latin typeface="HG丸ｺﾞｼｯｸM-PRO" panose="020F0600000000000000" pitchFamily="50" charset="-128"/>
                <a:ea typeface="HG丸ｺﾞｼｯｸM-PRO" panose="020F0600000000000000" pitchFamily="50" charset="-128"/>
              </a:rPr>
              <a:t>※</a:t>
            </a:r>
            <a:r>
              <a:rPr kumimoji="1" lang="ja-JP" altLang="en-US" sz="1400" dirty="0">
                <a:solidFill>
                  <a:srgbClr val="FF0000"/>
                </a:solidFill>
                <a:latin typeface="HG丸ｺﾞｼｯｸM-PRO" panose="020F0600000000000000" pitchFamily="50" charset="-128"/>
                <a:ea typeface="HG丸ｺﾞｼｯｸM-PRO" panose="020F0600000000000000" pitchFamily="50" charset="-128"/>
              </a:rPr>
              <a:t>　</a:t>
            </a:r>
            <a:r>
              <a:rPr lang="ja-JP" altLang="en-US" sz="1400" dirty="0">
                <a:solidFill>
                  <a:srgbClr val="FF0000"/>
                </a:solidFill>
                <a:latin typeface="HG丸ｺﾞｼｯｸM-PRO" panose="020F0600000000000000" pitchFamily="50" charset="-128"/>
                <a:ea typeface="HG丸ｺﾞｼｯｸM-PRO" panose="020F0600000000000000" pitchFamily="50" charset="-128"/>
              </a:rPr>
              <a:t>決算報酬・申告報酬のご請求はありません。また会計クラウドソフト利用料も含みます</a:t>
            </a:r>
            <a:r>
              <a:rPr lang="ja-JP" altLang="en-US" sz="1400" dirty="0">
                <a:latin typeface="HG丸ｺﾞｼｯｸM-PRO" panose="020F0600000000000000" pitchFamily="50" charset="-128"/>
                <a:ea typeface="HG丸ｺﾞｼｯｸM-PRO" panose="020F0600000000000000" pitchFamily="50" charset="-128"/>
              </a:rPr>
              <a:t>ので、</a:t>
            </a:r>
            <a:endParaRPr lang="en-US" altLang="ja-JP" sz="1400" dirty="0">
              <a:latin typeface="HG丸ｺﾞｼｯｸM-PRO" panose="020F0600000000000000" pitchFamily="50" charset="-128"/>
              <a:ea typeface="HG丸ｺﾞｼｯｸM-PRO" panose="020F0600000000000000" pitchFamily="50" charset="-128"/>
            </a:endParaRPr>
          </a:p>
          <a:p>
            <a:r>
              <a:rPr kumimoji="1" lang="ja-JP" altLang="en-US" sz="1400" dirty="0">
                <a:latin typeface="HG丸ｺﾞｼｯｸM-PRO" panose="020F0600000000000000" pitchFamily="50" charset="-128"/>
                <a:ea typeface="HG丸ｺﾞｼｯｸM-PRO" panose="020F0600000000000000" pitchFamily="50" charset="-128"/>
              </a:rPr>
              <a:t>　　他社比較する際は、「年間報酬＋会計ソフト（保守費用含む）」と比較して下さい。</a:t>
            </a:r>
            <a:endParaRPr kumimoji="1" lang="en-US" altLang="ja-JP" sz="1400" dirty="0">
              <a:latin typeface="HG丸ｺﾞｼｯｸM-PRO" panose="020F0600000000000000" pitchFamily="50" charset="-128"/>
              <a:ea typeface="HG丸ｺﾞｼｯｸM-PRO" panose="020F0600000000000000" pitchFamily="50" charset="-128"/>
            </a:endParaRPr>
          </a:p>
          <a:p>
            <a:r>
              <a:rPr kumimoji="1" lang="en-US" altLang="ja-JP" sz="1400" dirty="0">
                <a:solidFill>
                  <a:srgbClr val="FF0000"/>
                </a:solidFill>
                <a:latin typeface="HG丸ｺﾞｼｯｸM-PRO" panose="020F0600000000000000" pitchFamily="50" charset="-128"/>
                <a:ea typeface="HG丸ｺﾞｼｯｸM-PRO" panose="020F0600000000000000" pitchFamily="50" charset="-128"/>
              </a:rPr>
              <a:t>※</a:t>
            </a:r>
            <a:r>
              <a:rPr kumimoji="1" lang="ja-JP" altLang="en-US" sz="1400" dirty="0">
                <a:solidFill>
                  <a:srgbClr val="FF0000"/>
                </a:solidFill>
                <a:latin typeface="HG丸ｺﾞｼｯｸM-PRO" panose="020F0600000000000000" pitchFamily="50" charset="-128"/>
                <a:ea typeface="HG丸ｺﾞｼｯｸM-PRO" panose="020F0600000000000000" pitchFamily="50" charset="-128"/>
              </a:rPr>
              <a:t>　業務開始時に月額報酬とは別途で初期費用として初月報酬の</a:t>
            </a:r>
            <a:r>
              <a:rPr kumimoji="1" lang="en-US" altLang="ja-JP" sz="1400" dirty="0">
                <a:solidFill>
                  <a:srgbClr val="FF0000"/>
                </a:solidFill>
                <a:latin typeface="HG丸ｺﾞｼｯｸM-PRO" panose="020F0600000000000000" pitchFamily="50" charset="-128"/>
                <a:ea typeface="HG丸ｺﾞｼｯｸM-PRO" panose="020F0600000000000000" pitchFamily="50" charset="-128"/>
              </a:rPr>
              <a:t>2</a:t>
            </a:r>
            <a:r>
              <a:rPr kumimoji="1" lang="ja-JP" altLang="en-US" sz="1400" dirty="0">
                <a:solidFill>
                  <a:srgbClr val="FF0000"/>
                </a:solidFill>
                <a:latin typeface="HG丸ｺﾞｼｯｸM-PRO" panose="020F0600000000000000" pitchFamily="50" charset="-128"/>
                <a:ea typeface="HG丸ｺﾞｼｯｸM-PRO" panose="020F0600000000000000" pitchFamily="50" charset="-128"/>
              </a:rPr>
              <a:t>ヶ月分をご請求させて頂きます。</a:t>
            </a:r>
            <a:endParaRPr kumimoji="1" lang="en-US" altLang="ja-JP" sz="1400" dirty="0">
              <a:solidFill>
                <a:srgbClr val="FF0000"/>
              </a:solidFill>
              <a:latin typeface="HG丸ｺﾞｼｯｸM-PRO" panose="020F0600000000000000" pitchFamily="50" charset="-128"/>
              <a:ea typeface="HG丸ｺﾞｼｯｸM-PRO" panose="020F0600000000000000" pitchFamily="50" charset="-128"/>
            </a:endParaRPr>
          </a:p>
          <a:p>
            <a:r>
              <a:rPr kumimoji="1" lang="en-US" altLang="ja-JP" sz="1400" dirty="0">
                <a:latin typeface="HG丸ｺﾞｼｯｸM-PRO" panose="020F0600000000000000" pitchFamily="50" charset="-128"/>
                <a:ea typeface="HG丸ｺﾞｼｯｸM-PRO" panose="020F0600000000000000" pitchFamily="50" charset="-128"/>
              </a:rPr>
              <a:t>※</a:t>
            </a:r>
            <a:r>
              <a:rPr kumimoji="1" lang="ja-JP" altLang="en-US" sz="1400" dirty="0">
                <a:latin typeface="HG丸ｺﾞｼｯｸM-PRO" panose="020F0600000000000000" pitchFamily="50" charset="-128"/>
                <a:ea typeface="HG丸ｺﾞｼｯｸM-PRO" panose="020F0600000000000000" pitchFamily="50" charset="-128"/>
              </a:rPr>
              <a:t>　会計以外の業務ソフト</a:t>
            </a:r>
            <a:r>
              <a:rPr lang="en-US" altLang="ja-JP" sz="1400" dirty="0">
                <a:latin typeface="HG丸ｺﾞｼｯｸM-PRO" panose="020F0600000000000000" pitchFamily="50" charset="-128"/>
                <a:ea typeface="HG丸ｺﾞｼｯｸM-PRO" panose="020F0600000000000000" pitchFamily="50" charset="-128"/>
              </a:rPr>
              <a:t>(</a:t>
            </a:r>
            <a:r>
              <a:rPr lang="ja-JP" altLang="en-US" sz="1400" dirty="0">
                <a:latin typeface="HG丸ｺﾞｼｯｸM-PRO" panose="020F0600000000000000" pitchFamily="50" charset="-128"/>
                <a:ea typeface="HG丸ｺﾞｼｯｸM-PRO" panose="020F0600000000000000" pitchFamily="50" charset="-128"/>
              </a:rPr>
              <a:t>レジシステム等）</a:t>
            </a:r>
            <a:r>
              <a:rPr kumimoji="1" lang="ja-JP" altLang="en-US" sz="1400" dirty="0">
                <a:latin typeface="HG丸ｺﾞｼｯｸM-PRO" panose="020F0600000000000000" pitchFamily="50" charset="-128"/>
                <a:ea typeface="HG丸ｺﾞｼｯｸM-PRO" panose="020F0600000000000000" pitchFamily="50" charset="-128"/>
              </a:rPr>
              <a:t>は原則料金には含めません。（例外あり）</a:t>
            </a:r>
            <a:endParaRPr kumimoji="1" lang="en-US" altLang="ja-JP" sz="14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670941704"/>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BE29FE37-C58C-4D2F-B9DE-31AD0099C7A2}"/>
              </a:ext>
            </a:extLst>
          </p:cNvPr>
          <p:cNvSpPr/>
          <p:nvPr/>
        </p:nvSpPr>
        <p:spPr bwMode="auto">
          <a:xfrm>
            <a:off x="-13421" y="1278500"/>
            <a:ext cx="9144000" cy="4886804"/>
          </a:xfrm>
          <a:prstGeom prst="rect">
            <a:avLst/>
          </a:prstGeom>
          <a:solidFill>
            <a:schemeClr val="tx1">
              <a:lumMod val="9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2" name="タイトル 1">
            <a:extLst>
              <a:ext uri="{FF2B5EF4-FFF2-40B4-BE49-F238E27FC236}">
                <a16:creationId xmlns:a16="http://schemas.microsoft.com/office/drawing/2014/main" id="{4607B235-D7EF-423A-BECF-74AB19ECC171}"/>
              </a:ext>
            </a:extLst>
          </p:cNvPr>
          <p:cNvSpPr>
            <a:spLocks noGrp="1"/>
          </p:cNvSpPr>
          <p:nvPr>
            <p:ph type="title"/>
          </p:nvPr>
        </p:nvSpPr>
        <p:spPr/>
        <p:txBody>
          <a:bodyPr/>
          <a:lstStyle/>
          <a:p>
            <a:r>
              <a:rPr kumimoji="1" lang="ja-JP" altLang="en-US"/>
              <a:t>残枠</a:t>
            </a:r>
            <a:endParaRPr kumimoji="1" lang="ja-JP" altLang="en-US" dirty="0"/>
          </a:p>
        </p:txBody>
      </p:sp>
      <p:sp>
        <p:nvSpPr>
          <p:cNvPr id="3" name="コンテンツ プレースホルダー 2">
            <a:extLst>
              <a:ext uri="{FF2B5EF4-FFF2-40B4-BE49-F238E27FC236}">
                <a16:creationId xmlns:a16="http://schemas.microsoft.com/office/drawing/2014/main" id="{8C41D270-ECA1-485C-A055-ACD34F95781E}"/>
              </a:ext>
            </a:extLst>
          </p:cNvPr>
          <p:cNvSpPr>
            <a:spLocks noGrp="1"/>
          </p:cNvSpPr>
          <p:nvPr>
            <p:ph idx="1"/>
          </p:nvPr>
        </p:nvSpPr>
        <p:spPr>
          <a:xfrm>
            <a:off x="395536" y="1335855"/>
            <a:ext cx="8748464" cy="4525962"/>
          </a:xfrm>
        </p:spPr>
        <p:txBody>
          <a:bodyPr/>
          <a:lstStyle/>
          <a:p>
            <a:r>
              <a:rPr kumimoji="1" lang="ja-JP" altLang="en-US" dirty="0"/>
              <a:t>弊社の社内体制の制約から、</a:t>
            </a:r>
            <a:endParaRPr kumimoji="1" lang="en-US" altLang="ja-JP" dirty="0"/>
          </a:p>
          <a:p>
            <a:pPr marL="0" indent="0">
              <a:buNone/>
            </a:pPr>
            <a:r>
              <a:rPr kumimoji="1" lang="ja-JP" altLang="en-US" dirty="0"/>
              <a:t>　残枠は以下の通りとなっています。</a:t>
            </a:r>
            <a:endParaRPr kumimoji="1" lang="en-US" altLang="ja-JP" dirty="0"/>
          </a:p>
          <a:p>
            <a:pPr marL="0" indent="0">
              <a:buNone/>
            </a:pPr>
            <a:r>
              <a:rPr lang="ja-JP" altLang="en-US" dirty="0"/>
              <a:t>　先着となりますので、お早めにご検討ください</a:t>
            </a:r>
            <a:endParaRPr lang="en-US" altLang="ja-JP" dirty="0"/>
          </a:p>
          <a:p>
            <a:pPr marL="0" indent="0">
              <a:buNone/>
            </a:pPr>
            <a:endParaRPr kumimoji="1" lang="en-US" altLang="ja-JP" dirty="0"/>
          </a:p>
          <a:p>
            <a:pPr marL="0" indent="0">
              <a:buNone/>
            </a:pPr>
            <a:r>
              <a:rPr lang="ja-JP" altLang="en-US" dirty="0"/>
              <a:t>　・セカンドオピニオン</a:t>
            </a:r>
            <a:r>
              <a:rPr lang="en-US" altLang="ja-JP" dirty="0"/>
              <a:t>	</a:t>
            </a:r>
            <a:r>
              <a:rPr lang="ja-JP" altLang="en-US" dirty="0"/>
              <a:t>：残</a:t>
            </a:r>
            <a:r>
              <a:rPr lang="en-US" altLang="ja-JP" dirty="0"/>
              <a:t>2</a:t>
            </a:r>
            <a:r>
              <a:rPr lang="ja-JP" altLang="en-US" dirty="0"/>
              <a:t>社（</a:t>
            </a:r>
            <a:r>
              <a:rPr lang="en-US" altLang="ja-JP" dirty="0"/>
              <a:t>2</a:t>
            </a:r>
            <a:r>
              <a:rPr lang="ja-JP" altLang="en-US" dirty="0"/>
              <a:t>ヶ月で満枠）</a:t>
            </a:r>
            <a:endParaRPr lang="en-US" altLang="ja-JP" dirty="0"/>
          </a:p>
          <a:p>
            <a:pPr marL="0" indent="0">
              <a:buNone/>
            </a:pPr>
            <a:r>
              <a:rPr lang="ja-JP" altLang="en-US" dirty="0"/>
              <a:t>　・税務顧問</a:t>
            </a:r>
            <a:r>
              <a:rPr lang="en-US" altLang="ja-JP" dirty="0"/>
              <a:t>		</a:t>
            </a:r>
            <a:r>
              <a:rPr lang="ja-JP" altLang="en-US" dirty="0"/>
              <a:t>：残</a:t>
            </a:r>
            <a:r>
              <a:rPr lang="en-US" altLang="ja-JP" dirty="0"/>
              <a:t>2</a:t>
            </a:r>
            <a:r>
              <a:rPr lang="ja-JP" altLang="en-US" dirty="0"/>
              <a:t>社（</a:t>
            </a:r>
            <a:r>
              <a:rPr lang="en-US" altLang="ja-JP" dirty="0"/>
              <a:t>1</a:t>
            </a:r>
            <a:r>
              <a:rPr lang="ja-JP" altLang="en-US" dirty="0"/>
              <a:t>ヶ月で満枠）</a:t>
            </a:r>
            <a:endParaRPr lang="en-US" altLang="ja-JP" dirty="0"/>
          </a:p>
          <a:p>
            <a:pPr marL="0" indent="0">
              <a:buNone/>
            </a:pPr>
            <a:r>
              <a:rPr kumimoji="1" lang="ja-JP" altLang="en-US" dirty="0"/>
              <a:t>　・レンタル経理</a:t>
            </a:r>
            <a:r>
              <a:rPr kumimoji="1" lang="en-US" altLang="ja-JP" dirty="0"/>
              <a:t>		</a:t>
            </a:r>
            <a:r>
              <a:rPr kumimoji="1" lang="ja-JP" altLang="en-US" dirty="0"/>
              <a:t>：</a:t>
            </a:r>
            <a:r>
              <a:rPr lang="ja-JP" altLang="en-US" dirty="0"/>
              <a:t>残</a:t>
            </a:r>
            <a:r>
              <a:rPr lang="en-US" altLang="ja-JP" dirty="0"/>
              <a:t>3</a:t>
            </a:r>
            <a:r>
              <a:rPr lang="ja-JP" altLang="en-US" dirty="0"/>
              <a:t>社（</a:t>
            </a:r>
            <a:r>
              <a:rPr lang="en-US" altLang="ja-JP" dirty="0"/>
              <a:t>3</a:t>
            </a:r>
            <a:r>
              <a:rPr lang="ja-JP" altLang="en-US" dirty="0"/>
              <a:t>ヶ月で満枠）</a:t>
            </a:r>
            <a:endParaRPr lang="en-US" altLang="ja-JP" dirty="0"/>
          </a:p>
        </p:txBody>
      </p:sp>
      <p:sp>
        <p:nvSpPr>
          <p:cNvPr id="4" name="スライド番号プレースホルダー 3">
            <a:extLst>
              <a:ext uri="{FF2B5EF4-FFF2-40B4-BE49-F238E27FC236}">
                <a16:creationId xmlns:a16="http://schemas.microsoft.com/office/drawing/2014/main" id="{AD563BE7-8872-472A-89EB-DB32A46D4079}"/>
              </a:ext>
            </a:extLst>
          </p:cNvPr>
          <p:cNvSpPr>
            <a:spLocks noGrp="1"/>
          </p:cNvSpPr>
          <p:nvPr>
            <p:ph type="sldNum" sz="quarter" idx="4"/>
          </p:nvPr>
        </p:nvSpPr>
        <p:spPr>
          <a:xfrm>
            <a:off x="7720634" y="6491979"/>
            <a:ext cx="946112" cy="321397"/>
          </a:xfrm>
        </p:spPr>
        <p:txBody>
          <a:bodyPr/>
          <a:lstStyle/>
          <a:p>
            <a:pPr>
              <a:defRPr/>
            </a:pPr>
            <a:fld id="{85191FB8-4F62-47EF-9F3F-3C0A94BC7DC8}" type="slidenum">
              <a:rPr lang="en-US" altLang="ja-JP" smtClean="0"/>
              <a:pPr>
                <a:defRPr/>
              </a:pPr>
              <a:t>105</a:t>
            </a:fld>
            <a:endParaRPr lang="en-US" altLang="ja-JP"/>
          </a:p>
        </p:txBody>
      </p:sp>
    </p:spTree>
    <p:extLst>
      <p:ext uri="{BB962C8B-B14F-4D97-AF65-F5344CB8AC3E}">
        <p14:creationId xmlns:p14="http://schemas.microsoft.com/office/powerpoint/2010/main" val="30057005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BE29FE37-C58C-4D2F-B9DE-31AD0099C7A2}"/>
              </a:ext>
            </a:extLst>
          </p:cNvPr>
          <p:cNvSpPr/>
          <p:nvPr/>
        </p:nvSpPr>
        <p:spPr bwMode="auto">
          <a:xfrm>
            <a:off x="-13421" y="1278500"/>
            <a:ext cx="9144000" cy="4886804"/>
          </a:xfrm>
          <a:prstGeom prst="rect">
            <a:avLst/>
          </a:prstGeom>
          <a:solidFill>
            <a:schemeClr val="tx1">
              <a:lumMod val="9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2" name="タイトル 1">
            <a:extLst>
              <a:ext uri="{FF2B5EF4-FFF2-40B4-BE49-F238E27FC236}">
                <a16:creationId xmlns:a16="http://schemas.microsoft.com/office/drawing/2014/main" id="{4607B235-D7EF-423A-BECF-74AB19ECC171}"/>
              </a:ext>
            </a:extLst>
          </p:cNvPr>
          <p:cNvSpPr>
            <a:spLocks noGrp="1"/>
          </p:cNvSpPr>
          <p:nvPr>
            <p:ph type="title"/>
          </p:nvPr>
        </p:nvSpPr>
        <p:spPr/>
        <p:txBody>
          <a:bodyPr/>
          <a:lstStyle/>
          <a:p>
            <a:r>
              <a:rPr kumimoji="1" lang="ja-JP" altLang="en-US" dirty="0"/>
              <a:t>セカンドオピニオンの補足</a:t>
            </a:r>
          </a:p>
        </p:txBody>
      </p:sp>
      <p:sp>
        <p:nvSpPr>
          <p:cNvPr id="3" name="コンテンツ プレースホルダー 2">
            <a:extLst>
              <a:ext uri="{FF2B5EF4-FFF2-40B4-BE49-F238E27FC236}">
                <a16:creationId xmlns:a16="http://schemas.microsoft.com/office/drawing/2014/main" id="{8C41D270-ECA1-485C-A055-ACD34F95781E}"/>
              </a:ext>
            </a:extLst>
          </p:cNvPr>
          <p:cNvSpPr>
            <a:spLocks noGrp="1"/>
          </p:cNvSpPr>
          <p:nvPr>
            <p:ph idx="1"/>
          </p:nvPr>
        </p:nvSpPr>
        <p:spPr>
          <a:xfrm>
            <a:off x="395536" y="1335855"/>
            <a:ext cx="8424936" cy="4525962"/>
          </a:xfrm>
        </p:spPr>
        <p:txBody>
          <a:bodyPr/>
          <a:lstStyle/>
          <a:p>
            <a:r>
              <a:rPr kumimoji="1" lang="ja-JP" altLang="en-US" dirty="0"/>
              <a:t>以下の内容が含まれます</a:t>
            </a:r>
            <a:endParaRPr kumimoji="1" lang="en-US" altLang="ja-JP" dirty="0"/>
          </a:p>
          <a:p>
            <a:pPr lvl="1"/>
            <a:r>
              <a:rPr kumimoji="1" lang="ja-JP" altLang="en-US" dirty="0"/>
              <a:t>会社決算の節税提案（口頭）</a:t>
            </a:r>
            <a:endParaRPr kumimoji="1" lang="en-US" altLang="ja-JP" dirty="0"/>
          </a:p>
          <a:p>
            <a:pPr lvl="1"/>
            <a:r>
              <a:rPr kumimoji="1" lang="ja-JP" altLang="en-US" dirty="0"/>
              <a:t>役員報酬のアドバイス（個人節税提案含む）</a:t>
            </a:r>
            <a:endParaRPr kumimoji="1" lang="en-US" altLang="ja-JP" dirty="0"/>
          </a:p>
          <a:p>
            <a:pPr lvl="1"/>
            <a:r>
              <a:rPr kumimoji="1" lang="ja-JP" altLang="en-US" dirty="0"/>
              <a:t>相談回数無制限ですが、定期面談はありません</a:t>
            </a:r>
            <a:endParaRPr kumimoji="1" lang="en-US" altLang="ja-JP" dirty="0"/>
          </a:p>
          <a:p>
            <a:r>
              <a:rPr kumimoji="1" lang="ja-JP" altLang="en-US" dirty="0"/>
              <a:t>月額顧問料：</a:t>
            </a:r>
            <a:r>
              <a:rPr kumimoji="1" lang="en-US" altLang="ja-JP" dirty="0"/>
              <a:t>8</a:t>
            </a:r>
            <a:r>
              <a:rPr kumimoji="1" lang="ja-JP" altLang="en-US" dirty="0"/>
              <a:t>万円（交通費等実費）</a:t>
            </a:r>
            <a:endParaRPr kumimoji="1" lang="en-US" altLang="ja-JP" sz="2400" dirty="0"/>
          </a:p>
          <a:p>
            <a:pPr lvl="1"/>
            <a:r>
              <a:rPr kumimoji="1" lang="ja-JP" altLang="en-US" dirty="0"/>
              <a:t>当初</a:t>
            </a:r>
            <a:r>
              <a:rPr kumimoji="1" lang="en-US" altLang="ja-JP" dirty="0"/>
              <a:t>12</a:t>
            </a:r>
            <a:r>
              <a:rPr kumimoji="1" lang="ja-JP" altLang="en-US" dirty="0"/>
              <a:t>ヶ月は解約不能</a:t>
            </a:r>
            <a:endParaRPr kumimoji="1" lang="en-US" altLang="ja-JP" dirty="0"/>
          </a:p>
        </p:txBody>
      </p:sp>
      <p:sp>
        <p:nvSpPr>
          <p:cNvPr id="4" name="スライド番号プレースホルダー 3">
            <a:extLst>
              <a:ext uri="{FF2B5EF4-FFF2-40B4-BE49-F238E27FC236}">
                <a16:creationId xmlns:a16="http://schemas.microsoft.com/office/drawing/2014/main" id="{AD563BE7-8872-472A-89EB-DB32A46D4079}"/>
              </a:ext>
            </a:extLst>
          </p:cNvPr>
          <p:cNvSpPr>
            <a:spLocks noGrp="1"/>
          </p:cNvSpPr>
          <p:nvPr>
            <p:ph type="sldNum" sz="quarter" idx="4"/>
          </p:nvPr>
        </p:nvSpPr>
        <p:spPr>
          <a:xfrm>
            <a:off x="7720634" y="6491979"/>
            <a:ext cx="946112" cy="321397"/>
          </a:xfrm>
        </p:spPr>
        <p:txBody>
          <a:bodyPr/>
          <a:lstStyle/>
          <a:p>
            <a:pPr>
              <a:defRPr/>
            </a:pPr>
            <a:fld id="{85191FB8-4F62-47EF-9F3F-3C0A94BC7DC8}" type="slidenum">
              <a:rPr lang="en-US" altLang="ja-JP" smtClean="0"/>
              <a:pPr>
                <a:defRPr/>
              </a:pPr>
              <a:t>106</a:t>
            </a:fld>
            <a:endParaRPr lang="en-US" altLang="ja-JP"/>
          </a:p>
        </p:txBody>
      </p:sp>
    </p:spTree>
    <p:extLst>
      <p:ext uri="{BB962C8B-B14F-4D97-AF65-F5344CB8AC3E}">
        <p14:creationId xmlns:p14="http://schemas.microsoft.com/office/powerpoint/2010/main" val="1053232570"/>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BE29FE37-C58C-4D2F-B9DE-31AD0099C7A2}"/>
              </a:ext>
            </a:extLst>
          </p:cNvPr>
          <p:cNvSpPr/>
          <p:nvPr/>
        </p:nvSpPr>
        <p:spPr bwMode="auto">
          <a:xfrm>
            <a:off x="-13421" y="1278500"/>
            <a:ext cx="9144000" cy="4958812"/>
          </a:xfrm>
          <a:prstGeom prst="rect">
            <a:avLst/>
          </a:prstGeom>
          <a:solidFill>
            <a:schemeClr val="tx1">
              <a:lumMod val="9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2" name="タイトル 1">
            <a:extLst>
              <a:ext uri="{FF2B5EF4-FFF2-40B4-BE49-F238E27FC236}">
                <a16:creationId xmlns:a16="http://schemas.microsoft.com/office/drawing/2014/main" id="{4607B235-D7EF-423A-BECF-74AB19ECC171}"/>
              </a:ext>
            </a:extLst>
          </p:cNvPr>
          <p:cNvSpPr>
            <a:spLocks noGrp="1"/>
          </p:cNvSpPr>
          <p:nvPr>
            <p:ph type="title"/>
          </p:nvPr>
        </p:nvSpPr>
        <p:spPr/>
        <p:txBody>
          <a:bodyPr/>
          <a:lstStyle/>
          <a:p>
            <a:r>
              <a:rPr kumimoji="1" lang="ja-JP" altLang="en-US" dirty="0"/>
              <a:t>税務顧問の補足</a:t>
            </a:r>
          </a:p>
        </p:txBody>
      </p:sp>
      <p:sp>
        <p:nvSpPr>
          <p:cNvPr id="3" name="コンテンツ プレースホルダー 2">
            <a:extLst>
              <a:ext uri="{FF2B5EF4-FFF2-40B4-BE49-F238E27FC236}">
                <a16:creationId xmlns:a16="http://schemas.microsoft.com/office/drawing/2014/main" id="{8C41D270-ECA1-485C-A055-ACD34F95781E}"/>
              </a:ext>
            </a:extLst>
          </p:cNvPr>
          <p:cNvSpPr>
            <a:spLocks noGrp="1"/>
          </p:cNvSpPr>
          <p:nvPr>
            <p:ph idx="1"/>
          </p:nvPr>
        </p:nvSpPr>
        <p:spPr>
          <a:xfrm>
            <a:off x="395536" y="1335855"/>
            <a:ext cx="8424936" cy="4525962"/>
          </a:xfrm>
        </p:spPr>
        <p:txBody>
          <a:bodyPr/>
          <a:lstStyle/>
          <a:p>
            <a:r>
              <a:rPr kumimoji="1" lang="ja-JP" altLang="en-US" dirty="0"/>
              <a:t>オーナー社長の手取り倍増モデルの立案と</a:t>
            </a:r>
            <a:r>
              <a:rPr kumimoji="1" lang="ja-JP" altLang="en-US" b="1" dirty="0"/>
              <a:t>実行</a:t>
            </a:r>
            <a:endParaRPr kumimoji="1" lang="en-US" altLang="ja-JP" b="1" dirty="0"/>
          </a:p>
          <a:p>
            <a:pPr lvl="1"/>
            <a:r>
              <a:rPr kumimoji="1" lang="ja-JP" altLang="en-US" dirty="0"/>
              <a:t>経理業務はお客様が実施</a:t>
            </a:r>
            <a:endParaRPr kumimoji="1" lang="en-US" altLang="ja-JP" dirty="0"/>
          </a:p>
          <a:p>
            <a:pPr lvl="1"/>
            <a:r>
              <a:rPr kumimoji="1" lang="ja-JP" altLang="en-US" dirty="0"/>
              <a:t>月次で試算表をチェックしてフィードバック（取引後の指摘となります）</a:t>
            </a:r>
            <a:endParaRPr kumimoji="1" lang="en-US" altLang="ja-JP" dirty="0"/>
          </a:p>
          <a:p>
            <a:pPr lvl="1"/>
            <a:r>
              <a:rPr kumimoji="1" lang="ja-JP" altLang="en-US" dirty="0"/>
              <a:t>セカンドオピニオンの内容はすべてこちらに含まれます</a:t>
            </a:r>
            <a:endParaRPr kumimoji="1" lang="en-US" altLang="ja-JP" dirty="0"/>
          </a:p>
          <a:p>
            <a:r>
              <a:rPr kumimoji="1" lang="ja-JP" altLang="en-US" dirty="0"/>
              <a:t>月額報酬：</a:t>
            </a:r>
            <a:endParaRPr kumimoji="1" lang="en-US" altLang="ja-JP" dirty="0"/>
          </a:p>
          <a:p>
            <a:pPr lvl="1"/>
            <a:r>
              <a:rPr kumimoji="1" lang="en-US" altLang="ja-JP" dirty="0"/>
              <a:t>10</a:t>
            </a:r>
            <a:r>
              <a:rPr kumimoji="1" lang="ja-JP" altLang="en-US" dirty="0"/>
              <a:t>万円～、給与支給対象人数にて変動</a:t>
            </a:r>
            <a:endParaRPr kumimoji="1" lang="en-US" altLang="ja-JP" dirty="0"/>
          </a:p>
          <a:p>
            <a:r>
              <a:rPr kumimoji="1" lang="ja-JP" altLang="en-US" dirty="0"/>
              <a:t>初期費用</a:t>
            </a:r>
            <a:endParaRPr kumimoji="1" lang="en-US" altLang="ja-JP" dirty="0"/>
          </a:p>
          <a:p>
            <a:pPr lvl="1"/>
            <a:r>
              <a:rPr kumimoji="1" lang="ja-JP" altLang="en-US" dirty="0"/>
              <a:t>初月報酬の２ヶ月分</a:t>
            </a:r>
            <a:endParaRPr kumimoji="1" lang="en-US" altLang="ja-JP" dirty="0"/>
          </a:p>
        </p:txBody>
      </p:sp>
      <p:sp>
        <p:nvSpPr>
          <p:cNvPr id="4" name="スライド番号プレースホルダー 3">
            <a:extLst>
              <a:ext uri="{FF2B5EF4-FFF2-40B4-BE49-F238E27FC236}">
                <a16:creationId xmlns:a16="http://schemas.microsoft.com/office/drawing/2014/main" id="{AD563BE7-8872-472A-89EB-DB32A46D4079}"/>
              </a:ext>
            </a:extLst>
          </p:cNvPr>
          <p:cNvSpPr>
            <a:spLocks noGrp="1"/>
          </p:cNvSpPr>
          <p:nvPr>
            <p:ph type="sldNum" sz="quarter" idx="4"/>
          </p:nvPr>
        </p:nvSpPr>
        <p:spPr>
          <a:xfrm>
            <a:off x="7720634" y="6491979"/>
            <a:ext cx="946112" cy="321397"/>
          </a:xfrm>
        </p:spPr>
        <p:txBody>
          <a:bodyPr/>
          <a:lstStyle/>
          <a:p>
            <a:pPr>
              <a:defRPr/>
            </a:pPr>
            <a:fld id="{85191FB8-4F62-47EF-9F3F-3C0A94BC7DC8}" type="slidenum">
              <a:rPr lang="en-US" altLang="ja-JP" smtClean="0"/>
              <a:pPr>
                <a:defRPr/>
              </a:pPr>
              <a:t>107</a:t>
            </a:fld>
            <a:endParaRPr lang="en-US" altLang="ja-JP"/>
          </a:p>
        </p:txBody>
      </p:sp>
    </p:spTree>
    <p:extLst>
      <p:ext uri="{BB962C8B-B14F-4D97-AF65-F5344CB8AC3E}">
        <p14:creationId xmlns:p14="http://schemas.microsoft.com/office/powerpoint/2010/main" val="1358290253"/>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BE29FE37-C58C-4D2F-B9DE-31AD0099C7A2}"/>
              </a:ext>
            </a:extLst>
          </p:cNvPr>
          <p:cNvSpPr/>
          <p:nvPr/>
        </p:nvSpPr>
        <p:spPr bwMode="auto">
          <a:xfrm>
            <a:off x="-13421" y="1278500"/>
            <a:ext cx="9144000" cy="4958812"/>
          </a:xfrm>
          <a:prstGeom prst="rect">
            <a:avLst/>
          </a:prstGeom>
          <a:solidFill>
            <a:schemeClr val="tx1">
              <a:lumMod val="9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2" name="タイトル 1">
            <a:extLst>
              <a:ext uri="{FF2B5EF4-FFF2-40B4-BE49-F238E27FC236}">
                <a16:creationId xmlns:a16="http://schemas.microsoft.com/office/drawing/2014/main" id="{4607B235-D7EF-423A-BECF-74AB19ECC171}"/>
              </a:ext>
            </a:extLst>
          </p:cNvPr>
          <p:cNvSpPr>
            <a:spLocks noGrp="1"/>
          </p:cNvSpPr>
          <p:nvPr>
            <p:ph type="title"/>
          </p:nvPr>
        </p:nvSpPr>
        <p:spPr/>
        <p:txBody>
          <a:bodyPr/>
          <a:lstStyle/>
          <a:p>
            <a:r>
              <a:rPr kumimoji="1" lang="ja-JP" altLang="en-US" dirty="0"/>
              <a:t>レンタル経理の補足</a:t>
            </a:r>
          </a:p>
        </p:txBody>
      </p:sp>
      <p:sp>
        <p:nvSpPr>
          <p:cNvPr id="3" name="コンテンツ プレースホルダー 2">
            <a:extLst>
              <a:ext uri="{FF2B5EF4-FFF2-40B4-BE49-F238E27FC236}">
                <a16:creationId xmlns:a16="http://schemas.microsoft.com/office/drawing/2014/main" id="{8C41D270-ECA1-485C-A055-ACD34F95781E}"/>
              </a:ext>
            </a:extLst>
          </p:cNvPr>
          <p:cNvSpPr>
            <a:spLocks noGrp="1"/>
          </p:cNvSpPr>
          <p:nvPr>
            <p:ph idx="1"/>
          </p:nvPr>
        </p:nvSpPr>
        <p:spPr>
          <a:xfrm>
            <a:off x="468313" y="1278500"/>
            <a:ext cx="8424936" cy="4525962"/>
          </a:xfrm>
        </p:spPr>
        <p:txBody>
          <a:bodyPr/>
          <a:lstStyle/>
          <a:p>
            <a:r>
              <a:rPr kumimoji="1" lang="ja-JP" altLang="en-US" dirty="0"/>
              <a:t>オーナー社長の手取り倍増モデルの立案と</a:t>
            </a:r>
            <a:r>
              <a:rPr kumimoji="1" lang="ja-JP" altLang="en-US" b="1" dirty="0"/>
              <a:t>実行</a:t>
            </a:r>
            <a:endParaRPr kumimoji="1" lang="en-US" altLang="ja-JP" b="1" dirty="0"/>
          </a:p>
          <a:p>
            <a:pPr lvl="1"/>
            <a:r>
              <a:rPr kumimoji="1" lang="ja-JP" altLang="en-US" dirty="0"/>
              <a:t>経理代行を通じて常時情報収集を行うため、</a:t>
            </a:r>
            <a:endParaRPr kumimoji="1" lang="en-US" altLang="ja-JP" dirty="0"/>
          </a:p>
          <a:p>
            <a:pPr marL="457200" lvl="1" indent="0">
              <a:buNone/>
            </a:pPr>
            <a:r>
              <a:rPr kumimoji="1" lang="ja-JP" altLang="en-US" dirty="0"/>
              <a:t>　事前指摘と事前提案が可能です</a:t>
            </a:r>
            <a:endParaRPr kumimoji="1" lang="en-US" altLang="ja-JP" dirty="0"/>
          </a:p>
          <a:p>
            <a:pPr lvl="1"/>
            <a:r>
              <a:rPr kumimoji="1" lang="ja-JP" altLang="en-US" dirty="0"/>
              <a:t>セカンドオピニオンの内容はすべてこちらに含まれます</a:t>
            </a:r>
            <a:endParaRPr kumimoji="1" lang="en-US" altLang="ja-JP" dirty="0"/>
          </a:p>
          <a:p>
            <a:r>
              <a:rPr kumimoji="1" lang="ja-JP" altLang="en-US" dirty="0"/>
              <a:t>月額報酬：</a:t>
            </a:r>
            <a:endParaRPr kumimoji="1" lang="en-US" altLang="ja-JP" dirty="0"/>
          </a:p>
          <a:p>
            <a:pPr lvl="1"/>
            <a:r>
              <a:rPr kumimoji="1" lang="en-US" altLang="ja-JP" dirty="0"/>
              <a:t>16</a:t>
            </a:r>
            <a:r>
              <a:rPr kumimoji="1" lang="ja-JP" altLang="en-US" dirty="0"/>
              <a:t>万円～、給与支給人数にて変動</a:t>
            </a:r>
            <a:endParaRPr kumimoji="1" lang="en-US" altLang="ja-JP" dirty="0"/>
          </a:p>
          <a:p>
            <a:r>
              <a:rPr kumimoji="1" lang="ja-JP" altLang="en-US" dirty="0"/>
              <a:t>初期費用</a:t>
            </a:r>
            <a:endParaRPr kumimoji="1" lang="en-US" altLang="ja-JP" dirty="0"/>
          </a:p>
          <a:p>
            <a:pPr lvl="1"/>
            <a:r>
              <a:rPr kumimoji="1" lang="ja-JP" altLang="en-US" dirty="0"/>
              <a:t>初月報酬の２ヶ月分</a:t>
            </a:r>
            <a:endParaRPr kumimoji="1" lang="en-US" altLang="ja-JP" dirty="0"/>
          </a:p>
        </p:txBody>
      </p:sp>
      <p:sp>
        <p:nvSpPr>
          <p:cNvPr id="4" name="スライド番号プレースホルダー 3">
            <a:extLst>
              <a:ext uri="{FF2B5EF4-FFF2-40B4-BE49-F238E27FC236}">
                <a16:creationId xmlns:a16="http://schemas.microsoft.com/office/drawing/2014/main" id="{AD563BE7-8872-472A-89EB-DB32A46D4079}"/>
              </a:ext>
            </a:extLst>
          </p:cNvPr>
          <p:cNvSpPr>
            <a:spLocks noGrp="1"/>
          </p:cNvSpPr>
          <p:nvPr>
            <p:ph type="sldNum" sz="quarter" idx="4"/>
          </p:nvPr>
        </p:nvSpPr>
        <p:spPr>
          <a:xfrm>
            <a:off x="7720634" y="6491979"/>
            <a:ext cx="946112" cy="321397"/>
          </a:xfrm>
        </p:spPr>
        <p:txBody>
          <a:bodyPr/>
          <a:lstStyle/>
          <a:p>
            <a:pPr>
              <a:defRPr/>
            </a:pPr>
            <a:fld id="{85191FB8-4F62-47EF-9F3F-3C0A94BC7DC8}" type="slidenum">
              <a:rPr lang="en-US" altLang="ja-JP" smtClean="0"/>
              <a:pPr>
                <a:defRPr/>
              </a:pPr>
              <a:t>108</a:t>
            </a:fld>
            <a:endParaRPr lang="en-US" altLang="ja-JP"/>
          </a:p>
        </p:txBody>
      </p:sp>
    </p:spTree>
    <p:extLst>
      <p:ext uri="{BB962C8B-B14F-4D97-AF65-F5344CB8AC3E}">
        <p14:creationId xmlns:p14="http://schemas.microsoft.com/office/powerpoint/2010/main" val="4161339885"/>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84050CF4-E0A9-B592-9C8D-21B26462E31C}"/>
              </a:ext>
            </a:extLst>
          </p:cNvPr>
          <p:cNvPicPr>
            <a:picLocks noChangeAspect="1"/>
          </p:cNvPicPr>
          <p:nvPr/>
        </p:nvPicPr>
        <p:blipFill>
          <a:blip r:embed="rId2"/>
          <a:stretch>
            <a:fillRect/>
          </a:stretch>
        </p:blipFill>
        <p:spPr>
          <a:xfrm>
            <a:off x="3059835" y="1178779"/>
            <a:ext cx="4681559" cy="2747217"/>
          </a:xfrm>
          <a:prstGeom prst="rect">
            <a:avLst/>
          </a:prstGeom>
        </p:spPr>
      </p:pic>
      <p:sp>
        <p:nvSpPr>
          <p:cNvPr id="54" name="正方形/長方形 53">
            <a:extLst>
              <a:ext uri="{FF2B5EF4-FFF2-40B4-BE49-F238E27FC236}">
                <a16:creationId xmlns:a16="http://schemas.microsoft.com/office/drawing/2014/main" id="{EC668C26-05AC-4426-9139-7C91006786F0}"/>
              </a:ext>
            </a:extLst>
          </p:cNvPr>
          <p:cNvSpPr/>
          <p:nvPr/>
        </p:nvSpPr>
        <p:spPr bwMode="auto">
          <a:xfrm>
            <a:off x="3059836" y="3947427"/>
            <a:ext cx="3592980" cy="892520"/>
          </a:xfrm>
          <a:prstGeom prst="rect">
            <a:avLst/>
          </a:prstGeom>
          <a:solidFill>
            <a:schemeClr val="tx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a:bodyPr>
          <a:lstStyle/>
          <a:p>
            <a:pPr algn="ctr"/>
            <a:endParaRPr kumimoji="1" lang="ja-JP" altLang="en-US" dirty="0">
              <a:solidFill>
                <a:schemeClr val="bg2"/>
              </a:solidFill>
              <a:latin typeface="Meiryo UI" panose="020B0604030504040204" pitchFamily="34" charset="-128"/>
              <a:ea typeface="Meiryo UI" panose="020B0604030504040204" pitchFamily="34" charset="-128"/>
            </a:endParaRPr>
          </a:p>
        </p:txBody>
      </p:sp>
      <p:sp>
        <p:nvSpPr>
          <p:cNvPr id="57" name="正方形/長方形 56">
            <a:extLst>
              <a:ext uri="{FF2B5EF4-FFF2-40B4-BE49-F238E27FC236}">
                <a16:creationId xmlns:a16="http://schemas.microsoft.com/office/drawing/2014/main" id="{365DE842-95ED-23EE-8683-128D7288E3BC}"/>
              </a:ext>
            </a:extLst>
          </p:cNvPr>
          <p:cNvSpPr/>
          <p:nvPr/>
        </p:nvSpPr>
        <p:spPr bwMode="auto">
          <a:xfrm>
            <a:off x="3059835" y="5183379"/>
            <a:ext cx="5400597" cy="955830"/>
          </a:xfrm>
          <a:prstGeom prst="rect">
            <a:avLst/>
          </a:prstGeom>
          <a:solidFill>
            <a:schemeClr val="tx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a:bodyPr>
          <a:lstStyle/>
          <a:p>
            <a:pPr algn="ctr"/>
            <a:endParaRPr kumimoji="1" lang="ja-JP" altLang="en-US" dirty="0">
              <a:solidFill>
                <a:schemeClr val="bg2"/>
              </a:solidFill>
              <a:latin typeface="Meiryo UI" panose="020B0604030504040204" pitchFamily="34" charset="-128"/>
              <a:ea typeface="Meiryo UI" panose="020B0604030504040204" pitchFamily="34" charset="-128"/>
            </a:endParaRPr>
          </a:p>
        </p:txBody>
      </p:sp>
      <p:sp>
        <p:nvSpPr>
          <p:cNvPr id="2" name="タイトル 1">
            <a:extLst>
              <a:ext uri="{FF2B5EF4-FFF2-40B4-BE49-F238E27FC236}">
                <a16:creationId xmlns:a16="http://schemas.microsoft.com/office/drawing/2014/main" id="{649E2E94-E22D-9792-7000-676F970F7EAD}"/>
              </a:ext>
            </a:extLst>
          </p:cNvPr>
          <p:cNvSpPr>
            <a:spLocks noGrp="1"/>
          </p:cNvSpPr>
          <p:nvPr>
            <p:ph type="title"/>
          </p:nvPr>
        </p:nvSpPr>
        <p:spPr/>
        <p:txBody>
          <a:bodyPr/>
          <a:lstStyle/>
          <a:p>
            <a:r>
              <a:rPr kumimoji="1" lang="ja-JP" altLang="en-US" dirty="0"/>
              <a:t>「手取り増」実現までの流れ</a:t>
            </a:r>
          </a:p>
        </p:txBody>
      </p:sp>
      <p:sp>
        <p:nvSpPr>
          <p:cNvPr id="4" name="スライド番号プレースホルダー 3">
            <a:extLst>
              <a:ext uri="{FF2B5EF4-FFF2-40B4-BE49-F238E27FC236}">
                <a16:creationId xmlns:a16="http://schemas.microsoft.com/office/drawing/2014/main" id="{0C289FAE-FE07-D934-242B-225C50E1BCCA}"/>
              </a:ext>
            </a:extLst>
          </p:cNvPr>
          <p:cNvSpPr>
            <a:spLocks noGrp="1"/>
          </p:cNvSpPr>
          <p:nvPr>
            <p:ph type="sldNum" sz="quarter" idx="4"/>
          </p:nvPr>
        </p:nvSpPr>
        <p:spPr/>
        <p:txBody>
          <a:bodyPr/>
          <a:lstStyle/>
          <a:p>
            <a:pPr>
              <a:defRPr/>
            </a:pPr>
            <a:fld id="{85191FB8-4F62-47EF-9F3F-3C0A94BC7DC8}" type="slidenum">
              <a:rPr lang="en-US" altLang="ja-JP" smtClean="0"/>
              <a:pPr>
                <a:defRPr/>
              </a:pPr>
              <a:t>109</a:t>
            </a:fld>
            <a:endParaRPr lang="en-US" altLang="ja-JP" sz="1200" dirty="0"/>
          </a:p>
        </p:txBody>
      </p:sp>
      <p:sp>
        <p:nvSpPr>
          <p:cNvPr id="6" name="正方形/長方形 5">
            <a:extLst>
              <a:ext uri="{FF2B5EF4-FFF2-40B4-BE49-F238E27FC236}">
                <a16:creationId xmlns:a16="http://schemas.microsoft.com/office/drawing/2014/main" id="{381F3B47-405B-652D-7E0F-C47FBC2218F9}"/>
              </a:ext>
            </a:extLst>
          </p:cNvPr>
          <p:cNvSpPr/>
          <p:nvPr/>
        </p:nvSpPr>
        <p:spPr bwMode="auto">
          <a:xfrm>
            <a:off x="721814" y="1747587"/>
            <a:ext cx="1495400" cy="576065"/>
          </a:xfrm>
          <a:prstGeom prst="rect">
            <a:avLst/>
          </a:prstGeom>
          <a:solidFill>
            <a:schemeClr val="tx1">
              <a:lumMod val="85000"/>
            </a:schemeClr>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a:bodyPr>
          <a:lstStyle/>
          <a:p>
            <a:pPr algn="ctr"/>
            <a:r>
              <a:rPr kumimoji="1" lang="ja-JP" altLang="en-US" dirty="0">
                <a:latin typeface="Meiryo UI" panose="020B0604030504040204" pitchFamily="34" charset="-128"/>
                <a:ea typeface="Meiryo UI" panose="020B0604030504040204" pitchFamily="34" charset="-128"/>
              </a:rPr>
              <a:t>セミナー受講</a:t>
            </a:r>
          </a:p>
        </p:txBody>
      </p:sp>
      <p:sp>
        <p:nvSpPr>
          <p:cNvPr id="8" name="正方形/長方形 7">
            <a:extLst>
              <a:ext uri="{FF2B5EF4-FFF2-40B4-BE49-F238E27FC236}">
                <a16:creationId xmlns:a16="http://schemas.microsoft.com/office/drawing/2014/main" id="{0F3DB241-27C0-D7DA-39AA-72FEB77B9663}"/>
              </a:ext>
            </a:extLst>
          </p:cNvPr>
          <p:cNvSpPr/>
          <p:nvPr/>
        </p:nvSpPr>
        <p:spPr bwMode="auto">
          <a:xfrm>
            <a:off x="5011234" y="4111481"/>
            <a:ext cx="1495399" cy="576065"/>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a:bodyPr>
          <a:lstStyle/>
          <a:p>
            <a:pPr algn="ctr"/>
            <a:r>
              <a:rPr kumimoji="1" lang="ja-JP" altLang="en-US" dirty="0">
                <a:solidFill>
                  <a:schemeClr val="bg2"/>
                </a:solidFill>
                <a:latin typeface="Meiryo UI" panose="020B0604030504040204" pitchFamily="34" charset="-128"/>
                <a:ea typeface="Meiryo UI" panose="020B0604030504040204" pitchFamily="34" charset="-128"/>
              </a:rPr>
              <a:t>マッチング登録</a:t>
            </a:r>
          </a:p>
        </p:txBody>
      </p:sp>
      <p:sp>
        <p:nvSpPr>
          <p:cNvPr id="3" name="吹き出し: 折線 2">
            <a:extLst>
              <a:ext uri="{FF2B5EF4-FFF2-40B4-BE49-F238E27FC236}">
                <a16:creationId xmlns:a16="http://schemas.microsoft.com/office/drawing/2014/main" id="{54423D9E-5631-2079-9FAC-62752832A75E}"/>
              </a:ext>
            </a:extLst>
          </p:cNvPr>
          <p:cNvSpPr/>
          <p:nvPr/>
        </p:nvSpPr>
        <p:spPr bwMode="auto">
          <a:xfrm>
            <a:off x="6818558" y="3303244"/>
            <a:ext cx="2099696" cy="892521"/>
          </a:xfrm>
          <a:prstGeom prst="borderCallout2">
            <a:avLst>
              <a:gd name="adj1" fmla="val 49875"/>
              <a:gd name="adj2" fmla="val -2995"/>
              <a:gd name="adj3" fmla="val 53765"/>
              <a:gd name="adj4" fmla="val -11329"/>
              <a:gd name="adj5" fmla="val 100538"/>
              <a:gd name="adj6" fmla="val -28412"/>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a:bodyPr>
          <a:lstStyle/>
          <a:p>
            <a:pPr algn="l"/>
            <a:r>
              <a:rPr kumimoji="1" lang="ja-JP" altLang="en-US" sz="1600" dirty="0">
                <a:latin typeface="Meiryo UI" panose="020B0604030504040204" pitchFamily="34" charset="-128"/>
                <a:ea typeface="Meiryo UI" panose="020B0604030504040204" pitchFamily="34" charset="-128"/>
              </a:rPr>
              <a:t>登録は</a:t>
            </a:r>
            <a:r>
              <a:rPr kumimoji="1" lang="ja-JP" altLang="en-US" sz="1600" dirty="0">
                <a:solidFill>
                  <a:srgbClr val="FF0000"/>
                </a:solidFill>
                <a:latin typeface="Meiryo UI" panose="020B0604030504040204" pitchFamily="34" charset="-128"/>
                <a:ea typeface="Meiryo UI" panose="020B0604030504040204" pitchFamily="34" charset="-128"/>
              </a:rPr>
              <a:t>無料！</a:t>
            </a:r>
            <a:endParaRPr kumimoji="1" lang="en-US" altLang="ja-JP" sz="1600" dirty="0">
              <a:solidFill>
                <a:srgbClr val="FF0000"/>
              </a:solidFill>
              <a:latin typeface="Meiryo UI" panose="020B0604030504040204" pitchFamily="34" charset="-128"/>
              <a:ea typeface="Meiryo UI" panose="020B0604030504040204" pitchFamily="34" charset="-128"/>
            </a:endParaRPr>
          </a:p>
          <a:p>
            <a:pPr algn="l"/>
            <a:r>
              <a:rPr kumimoji="1" lang="ja-JP" altLang="en-US" sz="1600" dirty="0">
                <a:latin typeface="Meiryo UI" panose="020B0604030504040204" pitchFamily="34" charset="-128"/>
                <a:ea typeface="Meiryo UI" panose="020B0604030504040204" pitchFamily="34" charset="-128"/>
              </a:rPr>
              <a:t>利用も</a:t>
            </a:r>
            <a:r>
              <a:rPr kumimoji="1" lang="ja-JP" altLang="en-US" sz="1600" dirty="0">
                <a:solidFill>
                  <a:srgbClr val="FF0000"/>
                </a:solidFill>
                <a:latin typeface="Meiryo UI" panose="020B0604030504040204" pitchFamily="34" charset="-128"/>
                <a:ea typeface="Meiryo UI" panose="020B0604030504040204" pitchFamily="34" charset="-128"/>
              </a:rPr>
              <a:t>無料！！</a:t>
            </a:r>
            <a:endParaRPr kumimoji="1" lang="en-US" altLang="ja-JP" sz="1600" dirty="0">
              <a:solidFill>
                <a:srgbClr val="FF0000"/>
              </a:solidFill>
              <a:latin typeface="Meiryo UI" panose="020B0604030504040204" pitchFamily="34" charset="-128"/>
              <a:ea typeface="Meiryo UI" panose="020B0604030504040204" pitchFamily="34" charset="-128"/>
            </a:endParaRPr>
          </a:p>
          <a:p>
            <a:pPr algn="l"/>
            <a:r>
              <a:rPr kumimoji="1" lang="ja-JP" altLang="en-US" sz="1600" dirty="0">
                <a:latin typeface="Meiryo UI" panose="020B0604030504040204" pitchFamily="34" charset="-128"/>
                <a:ea typeface="Meiryo UI" panose="020B0604030504040204" pitchFamily="34" charset="-128"/>
              </a:rPr>
              <a:t>所要時間　</a:t>
            </a:r>
            <a:r>
              <a:rPr kumimoji="1" lang="en-US" altLang="ja-JP" sz="1600" dirty="0">
                <a:solidFill>
                  <a:srgbClr val="FF0000"/>
                </a:solidFill>
                <a:latin typeface="Meiryo UI" panose="020B0604030504040204" pitchFamily="34" charset="-128"/>
                <a:ea typeface="Meiryo UI" panose="020B0604030504040204" pitchFamily="34" charset="-128"/>
              </a:rPr>
              <a:t>3</a:t>
            </a:r>
            <a:r>
              <a:rPr kumimoji="1" lang="ja-JP" altLang="en-US" sz="1600" dirty="0">
                <a:solidFill>
                  <a:srgbClr val="FF0000"/>
                </a:solidFill>
                <a:latin typeface="Meiryo UI" panose="020B0604030504040204" pitchFamily="34" charset="-128"/>
                <a:ea typeface="Meiryo UI" panose="020B0604030504040204" pitchFamily="34" charset="-128"/>
              </a:rPr>
              <a:t>分！！！</a:t>
            </a:r>
            <a:endParaRPr kumimoji="1" lang="ja-JP" altLang="en-US" sz="1600" dirty="0">
              <a:latin typeface="Meiryo UI" panose="020B0604030504040204" pitchFamily="34" charset="-128"/>
              <a:ea typeface="Meiryo UI" panose="020B0604030504040204" pitchFamily="34" charset="-128"/>
            </a:endParaRPr>
          </a:p>
        </p:txBody>
      </p:sp>
      <p:cxnSp>
        <p:nvCxnSpPr>
          <p:cNvPr id="18" name="直線矢印コネクタ 17">
            <a:extLst>
              <a:ext uri="{FF2B5EF4-FFF2-40B4-BE49-F238E27FC236}">
                <a16:creationId xmlns:a16="http://schemas.microsoft.com/office/drawing/2014/main" id="{19EB3F82-1A43-ED1C-8144-3066C985F230}"/>
              </a:ext>
            </a:extLst>
          </p:cNvPr>
          <p:cNvCxnSpPr>
            <a:cxnSpLocks/>
            <a:stCxn id="6" idx="2"/>
            <a:endCxn id="34" idx="0"/>
          </p:cNvCxnSpPr>
          <p:nvPr/>
        </p:nvCxnSpPr>
        <p:spPr bwMode="auto">
          <a:xfrm flipH="1">
            <a:off x="1467043" y="2323652"/>
            <a:ext cx="2471" cy="594229"/>
          </a:xfrm>
          <a:prstGeom prst="straightConnector1">
            <a:avLst/>
          </a:prstGeom>
          <a:noFill/>
          <a:ln w="9525" cap="flat" cmpd="sng" algn="ctr">
            <a:solidFill>
              <a:schemeClr val="bg2"/>
            </a:solidFill>
            <a:prstDash val="solid"/>
            <a:round/>
            <a:headEnd type="none" w="med" len="med"/>
            <a:tailEnd type="triangle"/>
          </a:ln>
          <a:effectLst/>
        </p:spPr>
      </p:cxnSp>
      <p:cxnSp>
        <p:nvCxnSpPr>
          <p:cNvPr id="47" name="直線矢印コネクタ 46">
            <a:extLst>
              <a:ext uri="{FF2B5EF4-FFF2-40B4-BE49-F238E27FC236}">
                <a16:creationId xmlns:a16="http://schemas.microsoft.com/office/drawing/2014/main" id="{B4F600BA-1BE4-FB7F-6E2E-BFF9F93732DA}"/>
              </a:ext>
            </a:extLst>
          </p:cNvPr>
          <p:cNvCxnSpPr>
            <a:cxnSpLocks/>
            <a:stCxn id="46" idx="6"/>
            <a:endCxn id="54" idx="1"/>
          </p:cNvCxnSpPr>
          <p:nvPr/>
        </p:nvCxnSpPr>
        <p:spPr bwMode="auto">
          <a:xfrm flipV="1">
            <a:off x="1863085" y="4393687"/>
            <a:ext cx="1196751" cy="8699"/>
          </a:xfrm>
          <a:prstGeom prst="straightConnector1">
            <a:avLst/>
          </a:prstGeom>
          <a:noFill/>
          <a:ln w="9525" cap="flat" cmpd="sng" algn="ctr">
            <a:solidFill>
              <a:schemeClr val="bg2"/>
            </a:solidFill>
            <a:prstDash val="solid"/>
            <a:round/>
            <a:headEnd type="none" w="med" len="med"/>
            <a:tailEnd type="triangle"/>
          </a:ln>
          <a:effectLst/>
        </p:spPr>
      </p:cxnSp>
      <p:sp>
        <p:nvSpPr>
          <p:cNvPr id="7" name="正方形/長方形 6">
            <a:extLst>
              <a:ext uri="{FF2B5EF4-FFF2-40B4-BE49-F238E27FC236}">
                <a16:creationId xmlns:a16="http://schemas.microsoft.com/office/drawing/2014/main" id="{A1C91BBF-46BD-94C8-920F-1CEA8DB02068}"/>
              </a:ext>
            </a:extLst>
          </p:cNvPr>
          <p:cNvSpPr/>
          <p:nvPr/>
        </p:nvSpPr>
        <p:spPr bwMode="auto">
          <a:xfrm>
            <a:off x="719344" y="5373215"/>
            <a:ext cx="1495400" cy="576065"/>
          </a:xfrm>
          <a:prstGeom prst="rect">
            <a:avLst/>
          </a:prstGeom>
          <a:solidFill>
            <a:schemeClr val="tx1">
              <a:lumMod val="85000"/>
            </a:schemeClr>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fontScale="92500"/>
          </a:bodyPr>
          <a:lstStyle/>
          <a:p>
            <a:pPr algn="ctr"/>
            <a:r>
              <a:rPr kumimoji="1" lang="ja-JP" altLang="en-US" dirty="0">
                <a:solidFill>
                  <a:srgbClr val="FF0000"/>
                </a:solidFill>
                <a:latin typeface="Meiryo UI" panose="020B0604030504040204" pitchFamily="34" charset="-128"/>
                <a:ea typeface="Meiryo UI" panose="020B0604030504040204" pitchFamily="34" charset="-128"/>
              </a:rPr>
              <a:t>無料</a:t>
            </a:r>
            <a:r>
              <a:rPr kumimoji="1" lang="ja-JP" altLang="en-US" dirty="0">
                <a:latin typeface="Meiryo UI" panose="020B0604030504040204" pitchFamily="34" charset="-128"/>
                <a:ea typeface="Meiryo UI" panose="020B0604030504040204" pitchFamily="34" charset="-128"/>
              </a:rPr>
              <a:t>個別相談</a:t>
            </a:r>
          </a:p>
        </p:txBody>
      </p:sp>
      <p:cxnSp>
        <p:nvCxnSpPr>
          <p:cNvPr id="11" name="直線矢印コネクタ 10">
            <a:extLst>
              <a:ext uri="{FF2B5EF4-FFF2-40B4-BE49-F238E27FC236}">
                <a16:creationId xmlns:a16="http://schemas.microsoft.com/office/drawing/2014/main" id="{88CF641C-C294-04B0-779F-D55B7EF6ABC8}"/>
              </a:ext>
            </a:extLst>
          </p:cNvPr>
          <p:cNvCxnSpPr>
            <a:cxnSpLocks/>
            <a:stCxn id="7" idx="3"/>
            <a:endCxn id="57" idx="1"/>
          </p:cNvCxnSpPr>
          <p:nvPr/>
        </p:nvCxnSpPr>
        <p:spPr bwMode="auto">
          <a:xfrm>
            <a:off x="2214744" y="5661248"/>
            <a:ext cx="845091" cy="46"/>
          </a:xfrm>
          <a:prstGeom prst="straightConnector1">
            <a:avLst/>
          </a:prstGeom>
          <a:noFill/>
          <a:ln w="9525" cap="flat" cmpd="sng" algn="ctr">
            <a:solidFill>
              <a:schemeClr val="bg2"/>
            </a:solidFill>
            <a:prstDash val="solid"/>
            <a:round/>
            <a:headEnd type="none" w="med" len="med"/>
            <a:tailEnd type="triangle"/>
          </a:ln>
          <a:effectLst/>
        </p:spPr>
      </p:cxnSp>
      <p:sp>
        <p:nvSpPr>
          <p:cNvPr id="21" name="正方形/長方形 20">
            <a:extLst>
              <a:ext uri="{FF2B5EF4-FFF2-40B4-BE49-F238E27FC236}">
                <a16:creationId xmlns:a16="http://schemas.microsoft.com/office/drawing/2014/main" id="{5D53E149-EAC8-A79C-27A5-EB0B8F6BE228}"/>
              </a:ext>
            </a:extLst>
          </p:cNvPr>
          <p:cNvSpPr/>
          <p:nvPr/>
        </p:nvSpPr>
        <p:spPr bwMode="auto">
          <a:xfrm>
            <a:off x="3295331" y="5369036"/>
            <a:ext cx="1495399" cy="576065"/>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a:bodyPr>
          <a:lstStyle/>
          <a:p>
            <a:pPr algn="ctr"/>
            <a:r>
              <a:rPr kumimoji="1" lang="ja-JP" altLang="en-US" dirty="0">
                <a:solidFill>
                  <a:schemeClr val="bg2"/>
                </a:solidFill>
                <a:latin typeface="Meiryo UI" panose="020B0604030504040204" pitchFamily="34" charset="-128"/>
                <a:ea typeface="Meiryo UI" panose="020B0604030504040204" pitchFamily="34" charset="-128"/>
              </a:rPr>
              <a:t>レンタル経理</a:t>
            </a:r>
          </a:p>
        </p:txBody>
      </p:sp>
      <p:sp>
        <p:nvSpPr>
          <p:cNvPr id="31" name="正方形/長方形 30">
            <a:extLst>
              <a:ext uri="{FF2B5EF4-FFF2-40B4-BE49-F238E27FC236}">
                <a16:creationId xmlns:a16="http://schemas.microsoft.com/office/drawing/2014/main" id="{68D8A975-DB17-27CF-A7D9-37CAE47A0B40}"/>
              </a:ext>
            </a:extLst>
          </p:cNvPr>
          <p:cNvSpPr/>
          <p:nvPr/>
        </p:nvSpPr>
        <p:spPr bwMode="auto">
          <a:xfrm>
            <a:off x="5023524" y="5369036"/>
            <a:ext cx="1495399" cy="576065"/>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a:bodyPr>
          <a:lstStyle/>
          <a:p>
            <a:pPr algn="ctr"/>
            <a:r>
              <a:rPr kumimoji="1" lang="ja-JP" altLang="en-US" dirty="0">
                <a:solidFill>
                  <a:schemeClr val="bg2"/>
                </a:solidFill>
                <a:latin typeface="Meiryo UI" panose="020B0604030504040204" pitchFamily="34" charset="-128"/>
                <a:ea typeface="Meiryo UI" panose="020B0604030504040204" pitchFamily="34" charset="-128"/>
              </a:rPr>
              <a:t>税務顧問</a:t>
            </a:r>
          </a:p>
        </p:txBody>
      </p:sp>
      <p:sp>
        <p:nvSpPr>
          <p:cNvPr id="32" name="正方形/長方形 31">
            <a:extLst>
              <a:ext uri="{FF2B5EF4-FFF2-40B4-BE49-F238E27FC236}">
                <a16:creationId xmlns:a16="http://schemas.microsoft.com/office/drawing/2014/main" id="{E44C8E27-4323-2A38-B2DF-494644A82194}"/>
              </a:ext>
            </a:extLst>
          </p:cNvPr>
          <p:cNvSpPr/>
          <p:nvPr/>
        </p:nvSpPr>
        <p:spPr bwMode="auto">
          <a:xfrm>
            <a:off x="6748489" y="5369036"/>
            <a:ext cx="1495399" cy="576066"/>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fontScale="92500" lnSpcReduction="10000"/>
          </a:bodyPr>
          <a:lstStyle/>
          <a:p>
            <a:pPr algn="ctr"/>
            <a:r>
              <a:rPr kumimoji="1" lang="ja-JP" altLang="en-US" dirty="0">
                <a:solidFill>
                  <a:schemeClr val="bg2"/>
                </a:solidFill>
                <a:latin typeface="Meiryo UI" panose="020B0604030504040204" pitchFamily="34" charset="-128"/>
                <a:ea typeface="Meiryo UI" panose="020B0604030504040204" pitchFamily="34" charset="-128"/>
              </a:rPr>
              <a:t>セカンド</a:t>
            </a:r>
            <a:endParaRPr kumimoji="1" lang="en-US" altLang="ja-JP" dirty="0">
              <a:solidFill>
                <a:schemeClr val="bg2"/>
              </a:solidFill>
              <a:latin typeface="Meiryo UI" panose="020B0604030504040204" pitchFamily="34" charset="-128"/>
              <a:ea typeface="Meiryo UI" panose="020B0604030504040204" pitchFamily="34" charset="-128"/>
            </a:endParaRPr>
          </a:p>
          <a:p>
            <a:pPr algn="ctr"/>
            <a:r>
              <a:rPr kumimoji="1" lang="ja-JP" altLang="en-US" dirty="0">
                <a:solidFill>
                  <a:schemeClr val="bg2"/>
                </a:solidFill>
                <a:latin typeface="Meiryo UI" panose="020B0604030504040204" pitchFamily="34" charset="-128"/>
                <a:ea typeface="Meiryo UI" panose="020B0604030504040204" pitchFamily="34" charset="-128"/>
              </a:rPr>
              <a:t>オピニオン</a:t>
            </a:r>
          </a:p>
        </p:txBody>
      </p:sp>
      <p:sp>
        <p:nvSpPr>
          <p:cNvPr id="34" name="正方形/長方形 33">
            <a:extLst>
              <a:ext uri="{FF2B5EF4-FFF2-40B4-BE49-F238E27FC236}">
                <a16:creationId xmlns:a16="http://schemas.microsoft.com/office/drawing/2014/main" id="{D6BCD2CD-C8EE-8F65-B06C-839DAF0B009F}"/>
              </a:ext>
            </a:extLst>
          </p:cNvPr>
          <p:cNvSpPr/>
          <p:nvPr/>
        </p:nvSpPr>
        <p:spPr bwMode="auto">
          <a:xfrm>
            <a:off x="719343" y="2917881"/>
            <a:ext cx="1495400" cy="576065"/>
          </a:xfrm>
          <a:prstGeom prst="rect">
            <a:avLst/>
          </a:prstGeom>
          <a:solidFill>
            <a:schemeClr val="tx1">
              <a:lumMod val="85000"/>
            </a:schemeClr>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fontScale="92500"/>
          </a:bodyPr>
          <a:lstStyle/>
          <a:p>
            <a:pPr algn="ctr"/>
            <a:r>
              <a:rPr kumimoji="1" lang="ja-JP" altLang="en-US" dirty="0">
                <a:solidFill>
                  <a:schemeClr val="bg2"/>
                </a:solidFill>
                <a:latin typeface="Meiryo UI" panose="020B0604030504040204" pitchFamily="34" charset="-128"/>
                <a:ea typeface="Meiryo UI" panose="020B0604030504040204" pitchFamily="34" charset="-128"/>
              </a:rPr>
              <a:t>アンケート回答</a:t>
            </a:r>
          </a:p>
        </p:txBody>
      </p:sp>
      <p:cxnSp>
        <p:nvCxnSpPr>
          <p:cNvPr id="36" name="直線矢印コネクタ 35">
            <a:extLst>
              <a:ext uri="{FF2B5EF4-FFF2-40B4-BE49-F238E27FC236}">
                <a16:creationId xmlns:a16="http://schemas.microsoft.com/office/drawing/2014/main" id="{81F41BCA-EAEB-1ACF-3FB5-83867E1EF09F}"/>
              </a:ext>
            </a:extLst>
          </p:cNvPr>
          <p:cNvCxnSpPr>
            <a:cxnSpLocks/>
            <a:stCxn id="34" idx="2"/>
          </p:cNvCxnSpPr>
          <p:nvPr/>
        </p:nvCxnSpPr>
        <p:spPr bwMode="auto">
          <a:xfrm>
            <a:off x="1467043" y="3493946"/>
            <a:ext cx="0" cy="511118"/>
          </a:xfrm>
          <a:prstGeom prst="straightConnector1">
            <a:avLst/>
          </a:prstGeom>
          <a:noFill/>
          <a:ln w="9525" cap="flat" cmpd="sng" algn="ctr">
            <a:solidFill>
              <a:schemeClr val="bg2"/>
            </a:solidFill>
            <a:prstDash val="solid"/>
            <a:round/>
            <a:headEnd type="none" w="med" len="med"/>
            <a:tailEnd type="triangle"/>
          </a:ln>
          <a:effectLst/>
        </p:spPr>
      </p:cxnSp>
      <p:sp>
        <p:nvSpPr>
          <p:cNvPr id="46" name="楕円 45">
            <a:extLst>
              <a:ext uri="{FF2B5EF4-FFF2-40B4-BE49-F238E27FC236}">
                <a16:creationId xmlns:a16="http://schemas.microsoft.com/office/drawing/2014/main" id="{189499FD-106B-AC16-6259-5E9E7DD58799}"/>
              </a:ext>
            </a:extLst>
          </p:cNvPr>
          <p:cNvSpPr/>
          <p:nvPr/>
        </p:nvSpPr>
        <p:spPr bwMode="auto">
          <a:xfrm>
            <a:off x="1071000" y="4016495"/>
            <a:ext cx="792085" cy="771781"/>
          </a:xfrm>
          <a:prstGeom prst="ellipse">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fontScale="92500" lnSpcReduction="20000"/>
          </a:bodyPr>
          <a:lstStyle/>
          <a:p>
            <a:pPr algn="ctr"/>
            <a:r>
              <a:rPr kumimoji="1" lang="ja-JP" altLang="en-US" dirty="0">
                <a:latin typeface="Meiryo UI" panose="020B0604030504040204" pitchFamily="34" charset="-128"/>
                <a:ea typeface="Meiryo UI" panose="020B0604030504040204" pitchFamily="34" charset="-128"/>
              </a:rPr>
              <a:t>条件</a:t>
            </a:r>
          </a:p>
        </p:txBody>
      </p:sp>
      <p:cxnSp>
        <p:nvCxnSpPr>
          <p:cNvPr id="48" name="直線矢印コネクタ 47">
            <a:extLst>
              <a:ext uri="{FF2B5EF4-FFF2-40B4-BE49-F238E27FC236}">
                <a16:creationId xmlns:a16="http://schemas.microsoft.com/office/drawing/2014/main" id="{0D2E41AB-F7EC-141E-74E2-58BF05FEEF72}"/>
              </a:ext>
            </a:extLst>
          </p:cNvPr>
          <p:cNvCxnSpPr>
            <a:cxnSpLocks/>
            <a:stCxn id="46" idx="4"/>
            <a:endCxn id="7" idx="0"/>
          </p:cNvCxnSpPr>
          <p:nvPr/>
        </p:nvCxnSpPr>
        <p:spPr bwMode="auto">
          <a:xfrm>
            <a:off x="1467043" y="4788276"/>
            <a:ext cx="1" cy="584939"/>
          </a:xfrm>
          <a:prstGeom prst="straightConnector1">
            <a:avLst/>
          </a:prstGeom>
          <a:noFill/>
          <a:ln w="9525" cap="flat" cmpd="sng" algn="ctr">
            <a:solidFill>
              <a:schemeClr val="bg2"/>
            </a:solidFill>
            <a:prstDash val="solid"/>
            <a:round/>
            <a:headEnd type="none" w="med" len="med"/>
            <a:tailEnd type="triangle"/>
          </a:ln>
          <a:effectLst/>
        </p:spPr>
      </p:cxnSp>
      <p:sp>
        <p:nvSpPr>
          <p:cNvPr id="51" name="正方形/長方形 50">
            <a:extLst>
              <a:ext uri="{FF2B5EF4-FFF2-40B4-BE49-F238E27FC236}">
                <a16:creationId xmlns:a16="http://schemas.microsoft.com/office/drawing/2014/main" id="{65FAFB18-AE1F-C3A1-8B57-E540A034D606}"/>
              </a:ext>
            </a:extLst>
          </p:cNvPr>
          <p:cNvSpPr/>
          <p:nvPr/>
        </p:nvSpPr>
        <p:spPr bwMode="auto">
          <a:xfrm>
            <a:off x="3275856" y="4111481"/>
            <a:ext cx="1495399" cy="576065"/>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fontScale="92500" lnSpcReduction="10000"/>
          </a:bodyPr>
          <a:lstStyle/>
          <a:p>
            <a:pPr algn="ctr"/>
            <a:r>
              <a:rPr kumimoji="1" lang="ja-JP" altLang="en-US" dirty="0">
                <a:solidFill>
                  <a:schemeClr val="bg2"/>
                </a:solidFill>
                <a:latin typeface="Meiryo UI" panose="020B0604030504040204" pitchFamily="34" charset="-128"/>
                <a:ea typeface="Meiryo UI" panose="020B0604030504040204" pitchFamily="34" charset="-128"/>
              </a:rPr>
              <a:t>本日</a:t>
            </a:r>
            <a:r>
              <a:rPr kumimoji="1" lang="en-US" altLang="ja-JP" dirty="0">
                <a:solidFill>
                  <a:schemeClr val="bg2"/>
                </a:solidFill>
                <a:latin typeface="Meiryo UI" panose="020B0604030504040204" pitchFamily="34" charset="-128"/>
                <a:ea typeface="Meiryo UI" panose="020B0604030504040204" pitchFamily="34" charset="-128"/>
              </a:rPr>
              <a:t>24</a:t>
            </a:r>
            <a:r>
              <a:rPr kumimoji="1" lang="ja-JP" altLang="en-US" dirty="0">
                <a:solidFill>
                  <a:schemeClr val="bg2"/>
                </a:solidFill>
                <a:latin typeface="Meiryo UI" panose="020B0604030504040204" pitchFamily="34" charset="-128"/>
                <a:ea typeface="Meiryo UI" panose="020B0604030504040204" pitchFamily="34" charset="-128"/>
              </a:rPr>
              <a:t>時までに時間登録</a:t>
            </a:r>
          </a:p>
        </p:txBody>
      </p:sp>
    </p:spTree>
    <p:extLst>
      <p:ext uri="{BB962C8B-B14F-4D97-AF65-F5344CB8AC3E}">
        <p14:creationId xmlns:p14="http://schemas.microsoft.com/office/powerpoint/2010/main" val="3166714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7" grpId="0" animBg="1"/>
      <p:bldP spid="8" grpId="0" animBg="1"/>
      <p:bldP spid="3" grpId="0" animBg="1"/>
      <p:bldP spid="7" grpId="0" animBg="1"/>
      <p:bldP spid="21" grpId="0" animBg="1"/>
      <p:bldP spid="31" grpId="0" animBg="1"/>
      <p:bldP spid="32" grpId="0" animBg="1"/>
      <p:bldP spid="34" grpId="0" animBg="1"/>
      <p:bldP spid="46" grpId="0" animBg="1"/>
      <p:bldP spid="5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15D674A0-E159-6D3A-D64C-ED46106E3A17}"/>
              </a:ext>
            </a:extLst>
          </p:cNvPr>
          <p:cNvSpPr txBox="1"/>
          <p:nvPr/>
        </p:nvSpPr>
        <p:spPr>
          <a:xfrm>
            <a:off x="683568" y="1653334"/>
            <a:ext cx="3600400" cy="3168352"/>
          </a:xfrm>
          <a:prstGeom prst="rect">
            <a:avLst/>
          </a:prstGeom>
          <a:noFill/>
          <a:ln>
            <a:solidFill>
              <a:schemeClr val="tx1">
                <a:lumMod val="50000"/>
              </a:schemeClr>
            </a:solidFill>
          </a:ln>
        </p:spPr>
        <p:style>
          <a:lnRef idx="2">
            <a:schemeClr val="dk1"/>
          </a:lnRef>
          <a:fillRef idx="1">
            <a:schemeClr val="lt1"/>
          </a:fillRef>
          <a:effectRef idx="0">
            <a:schemeClr val="dk1"/>
          </a:effectRef>
          <a:fontRef idx="minor">
            <a:schemeClr val="dk1"/>
          </a:fontRef>
        </p:style>
        <p:txBody>
          <a:bodyPr wrap="square" rtlCol="0">
            <a:spAutoFit/>
          </a:bodyPr>
          <a:lstStyle/>
          <a:p>
            <a:endParaRPr kumimoji="1" lang="ja-JP" altLang="en-US" dirty="0"/>
          </a:p>
        </p:txBody>
      </p:sp>
      <p:sp>
        <p:nvSpPr>
          <p:cNvPr id="2" name="タイトル 1">
            <a:extLst>
              <a:ext uri="{FF2B5EF4-FFF2-40B4-BE49-F238E27FC236}">
                <a16:creationId xmlns:a16="http://schemas.microsoft.com/office/drawing/2014/main" id="{A71EB3CE-E8F4-1B74-B1BE-1821AE4281F3}"/>
              </a:ext>
            </a:extLst>
          </p:cNvPr>
          <p:cNvSpPr>
            <a:spLocks noGrp="1"/>
          </p:cNvSpPr>
          <p:nvPr>
            <p:ph type="title"/>
          </p:nvPr>
        </p:nvSpPr>
        <p:spPr/>
        <p:txBody>
          <a:bodyPr/>
          <a:lstStyle/>
          <a:p>
            <a:r>
              <a:rPr lang="ja-JP" altLang="en-US" dirty="0"/>
              <a:t>弊社と接点を持つ背景・理由</a:t>
            </a:r>
            <a:endParaRPr kumimoji="1" lang="ja-JP" altLang="en-US" dirty="0"/>
          </a:p>
        </p:txBody>
      </p:sp>
      <p:sp>
        <p:nvSpPr>
          <p:cNvPr id="4" name="スライド番号プレースホルダー 3">
            <a:extLst>
              <a:ext uri="{FF2B5EF4-FFF2-40B4-BE49-F238E27FC236}">
                <a16:creationId xmlns:a16="http://schemas.microsoft.com/office/drawing/2014/main" id="{2C0CA582-B443-1509-7371-83E3358A0DF4}"/>
              </a:ext>
            </a:extLst>
          </p:cNvPr>
          <p:cNvSpPr>
            <a:spLocks noGrp="1"/>
          </p:cNvSpPr>
          <p:nvPr>
            <p:ph type="sldNum" sz="quarter" idx="4"/>
          </p:nvPr>
        </p:nvSpPr>
        <p:spPr/>
        <p:txBody>
          <a:bodyPr/>
          <a:lstStyle/>
          <a:p>
            <a:pPr>
              <a:defRPr/>
            </a:pPr>
            <a:fld id="{85191FB8-4F62-47EF-9F3F-3C0A94BC7DC8}" type="slidenum">
              <a:rPr lang="en-US" altLang="ja-JP" smtClean="0"/>
              <a:pPr>
                <a:defRPr/>
              </a:pPr>
              <a:t>11</a:t>
            </a:fld>
            <a:endParaRPr lang="en-US" altLang="ja-JP" sz="1200" dirty="0"/>
          </a:p>
        </p:txBody>
      </p:sp>
      <p:sp>
        <p:nvSpPr>
          <p:cNvPr id="5" name="テキスト ボックス 4">
            <a:extLst>
              <a:ext uri="{FF2B5EF4-FFF2-40B4-BE49-F238E27FC236}">
                <a16:creationId xmlns:a16="http://schemas.microsoft.com/office/drawing/2014/main" id="{FD7633D5-45BC-5184-A193-7743AFD1F3B3}"/>
              </a:ext>
            </a:extLst>
          </p:cNvPr>
          <p:cNvSpPr txBox="1"/>
          <p:nvPr/>
        </p:nvSpPr>
        <p:spPr>
          <a:xfrm>
            <a:off x="1403648" y="1196752"/>
            <a:ext cx="1944216" cy="923330"/>
          </a:xfrm>
          <a:prstGeom prst="rect">
            <a:avLst/>
          </a:prstGeom>
          <a:solidFill>
            <a:schemeClr val="tx1"/>
          </a:solidFill>
        </p:spPr>
        <p:txBody>
          <a:bodyPr wrap="square" rtlCol="0">
            <a:spAutoFit/>
          </a:bodyPr>
          <a:lstStyle/>
          <a:p>
            <a:pPr algn="ctr"/>
            <a:r>
              <a:rPr kumimoji="1" lang="ja-JP" altLang="en-US" sz="5400" dirty="0"/>
              <a:t>攻め</a:t>
            </a:r>
          </a:p>
        </p:txBody>
      </p:sp>
      <p:sp>
        <p:nvSpPr>
          <p:cNvPr id="8" name="テキスト ボックス 7">
            <a:extLst>
              <a:ext uri="{FF2B5EF4-FFF2-40B4-BE49-F238E27FC236}">
                <a16:creationId xmlns:a16="http://schemas.microsoft.com/office/drawing/2014/main" id="{850AF5B3-4A03-9F36-4A01-3B3A230FE9D6}"/>
              </a:ext>
            </a:extLst>
          </p:cNvPr>
          <p:cNvSpPr txBox="1"/>
          <p:nvPr/>
        </p:nvSpPr>
        <p:spPr>
          <a:xfrm>
            <a:off x="4932040" y="1670015"/>
            <a:ext cx="3600400" cy="3168352"/>
          </a:xfrm>
          <a:prstGeom prst="rect">
            <a:avLst/>
          </a:prstGeom>
          <a:noFill/>
          <a:ln>
            <a:solidFill>
              <a:schemeClr val="tx1">
                <a:lumMod val="50000"/>
              </a:schemeClr>
            </a:solidFill>
          </a:ln>
        </p:spPr>
        <p:style>
          <a:lnRef idx="2">
            <a:schemeClr val="dk1"/>
          </a:lnRef>
          <a:fillRef idx="1">
            <a:schemeClr val="lt1"/>
          </a:fillRef>
          <a:effectRef idx="0">
            <a:schemeClr val="dk1"/>
          </a:effectRef>
          <a:fontRef idx="minor">
            <a:schemeClr val="dk1"/>
          </a:fontRef>
        </p:style>
        <p:txBody>
          <a:bodyPr wrap="square" rtlCol="0">
            <a:spAutoFit/>
          </a:bodyPr>
          <a:lstStyle/>
          <a:p>
            <a:endParaRPr kumimoji="1" lang="ja-JP" altLang="en-US" dirty="0"/>
          </a:p>
        </p:txBody>
      </p:sp>
      <p:sp>
        <p:nvSpPr>
          <p:cNvPr id="6" name="テキスト ボックス 5">
            <a:extLst>
              <a:ext uri="{FF2B5EF4-FFF2-40B4-BE49-F238E27FC236}">
                <a16:creationId xmlns:a16="http://schemas.microsoft.com/office/drawing/2014/main" id="{B2400CD4-A726-0738-5AB4-035BA6C99053}"/>
              </a:ext>
            </a:extLst>
          </p:cNvPr>
          <p:cNvSpPr txBox="1"/>
          <p:nvPr/>
        </p:nvSpPr>
        <p:spPr>
          <a:xfrm>
            <a:off x="5652120" y="1196752"/>
            <a:ext cx="1944216" cy="923330"/>
          </a:xfrm>
          <a:prstGeom prst="rect">
            <a:avLst/>
          </a:prstGeom>
          <a:solidFill>
            <a:schemeClr val="tx1"/>
          </a:solidFill>
        </p:spPr>
        <p:txBody>
          <a:bodyPr wrap="square" rtlCol="0">
            <a:spAutoFit/>
          </a:bodyPr>
          <a:lstStyle/>
          <a:p>
            <a:pPr algn="ctr"/>
            <a:r>
              <a:rPr kumimoji="1" lang="ja-JP" altLang="en-US" sz="5400" dirty="0"/>
              <a:t>守り</a:t>
            </a:r>
          </a:p>
        </p:txBody>
      </p:sp>
      <p:sp>
        <p:nvSpPr>
          <p:cNvPr id="9" name="テキスト ボックス 8">
            <a:extLst>
              <a:ext uri="{FF2B5EF4-FFF2-40B4-BE49-F238E27FC236}">
                <a16:creationId xmlns:a16="http://schemas.microsoft.com/office/drawing/2014/main" id="{3B09B11D-E141-876C-F35C-B875E7997914}"/>
              </a:ext>
            </a:extLst>
          </p:cNvPr>
          <p:cNvSpPr txBox="1"/>
          <p:nvPr/>
        </p:nvSpPr>
        <p:spPr>
          <a:xfrm>
            <a:off x="1014071" y="2536113"/>
            <a:ext cx="2939394" cy="1815882"/>
          </a:xfrm>
          <a:prstGeom prst="rect">
            <a:avLst/>
          </a:prstGeom>
          <a:noFill/>
        </p:spPr>
        <p:txBody>
          <a:bodyPr wrap="none" rtlCol="0">
            <a:sp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ja-JP" altLang="en-US" sz="2800" kern="0" dirty="0">
                <a:solidFill>
                  <a:srgbClr val="000000"/>
                </a:solidFill>
                <a:latin typeface="Meiryo UI" panose="020B0604030504040204" pitchFamily="34" charset="-128"/>
                <a:ea typeface="Meiryo UI" panose="020B0604030504040204" pitchFamily="34" charset="-128"/>
              </a:rPr>
              <a:t>多額の税金支払い</a:t>
            </a:r>
            <a:endParaRPr kumimoji="0" lang="en-US" altLang="ja-JP" sz="2800" kern="0" dirty="0">
              <a:solidFill>
                <a:srgbClr val="000000"/>
              </a:solidFill>
              <a:latin typeface="Meiryo UI" panose="020B0604030504040204" pitchFamily="34" charset="-128"/>
              <a:ea typeface="Meiryo UI" panose="020B0604030504040204" pitchFamily="34" charset="-128"/>
            </a:endParaRPr>
          </a:p>
          <a:p>
            <a:pPr marL="0" marR="0" lvl="0" indent="0" algn="ctr" defTabSz="914400" eaLnBrk="1" fontAlgn="auto" latinLnBrk="0" hangingPunct="1">
              <a:lnSpc>
                <a:spcPct val="100000"/>
              </a:lnSpc>
              <a:spcBef>
                <a:spcPct val="0"/>
              </a:spcBef>
              <a:spcAft>
                <a:spcPts val="0"/>
              </a:spcAft>
              <a:buClrTx/>
              <a:buSzTx/>
              <a:buFontTx/>
              <a:buNone/>
              <a:tabLst/>
              <a:defRPr/>
            </a:pPr>
            <a:r>
              <a:rPr lang="ja-JP" altLang="en-US" sz="2800" kern="0" dirty="0">
                <a:solidFill>
                  <a:srgbClr val="000000"/>
                </a:solidFill>
                <a:latin typeface="Meiryo UI" panose="020B0604030504040204" pitchFamily="34" charset="-128"/>
                <a:ea typeface="Meiryo UI" panose="020B0604030504040204" pitchFamily="34" charset="-128"/>
              </a:rPr>
              <a:t>▼</a:t>
            </a:r>
            <a:endParaRPr lang="en-US" altLang="ja-JP" sz="2800" kern="0" dirty="0">
              <a:solidFill>
                <a:srgbClr val="000000"/>
              </a:solidFill>
              <a:latin typeface="Meiryo UI" panose="020B0604030504040204" pitchFamily="34" charset="-128"/>
              <a:ea typeface="Meiryo UI" panose="020B0604030504040204" pitchFamily="34" charset="-128"/>
            </a:endParaRPr>
          </a:p>
          <a:p>
            <a:pPr marL="0" marR="0" lvl="0" indent="0" algn="ctr" defTabSz="914400" eaLnBrk="1" fontAlgn="auto" latinLnBrk="0" hangingPunct="1">
              <a:lnSpc>
                <a:spcPct val="100000"/>
              </a:lnSpc>
              <a:spcBef>
                <a:spcPct val="0"/>
              </a:spcBef>
              <a:spcAft>
                <a:spcPts val="0"/>
              </a:spcAft>
              <a:buClrTx/>
              <a:buSzTx/>
              <a:buFontTx/>
              <a:buNone/>
              <a:tabLst/>
              <a:defRPr/>
            </a:pPr>
            <a:r>
              <a:rPr lang="ja-JP" altLang="en-US" sz="2800" kern="0" dirty="0">
                <a:solidFill>
                  <a:srgbClr val="FF0000"/>
                </a:solidFill>
                <a:latin typeface="Meiryo UI" panose="020B0604030504040204" pitchFamily="34" charset="-128"/>
                <a:ea typeface="Meiryo UI" panose="020B0604030504040204" pitchFamily="34" charset="-128"/>
              </a:rPr>
              <a:t>個人資産形成</a:t>
            </a:r>
            <a:endParaRPr kumimoji="0" lang="ja-JP" altLang="en-US" sz="2800" kern="0" dirty="0">
              <a:solidFill>
                <a:srgbClr val="FF0000"/>
              </a:solidFill>
              <a:latin typeface="Meiryo UI" panose="020B0604030504040204" pitchFamily="34" charset="-128"/>
              <a:ea typeface="Meiryo UI" panose="020B0604030504040204" pitchFamily="34" charset="-128"/>
            </a:endParaRPr>
          </a:p>
          <a:p>
            <a:endParaRPr kumimoji="1" lang="ja-JP" altLang="en-US" sz="2800" dirty="0"/>
          </a:p>
        </p:txBody>
      </p:sp>
      <p:sp>
        <p:nvSpPr>
          <p:cNvPr id="10" name="テキスト ボックス 9">
            <a:extLst>
              <a:ext uri="{FF2B5EF4-FFF2-40B4-BE49-F238E27FC236}">
                <a16:creationId xmlns:a16="http://schemas.microsoft.com/office/drawing/2014/main" id="{66D5A3FC-8877-6638-3CE0-D311AEBEB82B}"/>
              </a:ext>
            </a:extLst>
          </p:cNvPr>
          <p:cNvSpPr txBox="1"/>
          <p:nvPr/>
        </p:nvSpPr>
        <p:spPr>
          <a:xfrm>
            <a:off x="5284695" y="2536113"/>
            <a:ext cx="2751074" cy="1384995"/>
          </a:xfrm>
          <a:prstGeom prst="rect">
            <a:avLst/>
          </a:prstGeom>
          <a:noFill/>
        </p:spPr>
        <p:txBody>
          <a:bodyPr wrap="none" rtlCol="0">
            <a:sp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ja-JP" altLang="en-US" sz="2800" kern="0" dirty="0">
                <a:solidFill>
                  <a:srgbClr val="000000"/>
                </a:solidFill>
                <a:latin typeface="Meiryo UI" panose="020B0604030504040204" pitchFamily="50" charset="-128"/>
                <a:ea typeface="Meiryo UI" panose="020B0604030504040204" pitchFamily="50" charset="-128"/>
              </a:rPr>
              <a:t>連帯保証債務</a:t>
            </a:r>
            <a:endParaRPr kumimoji="0" lang="en-US" altLang="ja-JP" sz="2800" kern="0" dirty="0">
              <a:solidFill>
                <a:srgbClr val="000000"/>
              </a:solidFill>
              <a:latin typeface="Meiryo UI" panose="020B0604030504040204" pitchFamily="50" charset="-128"/>
              <a:ea typeface="Meiryo UI" panose="020B0604030504040204" pitchFamily="50" charset="-128"/>
            </a:endParaRPr>
          </a:p>
          <a:p>
            <a:pPr marL="0" marR="0" lvl="0" indent="0" algn="ctr" defTabSz="914400" eaLnBrk="1" fontAlgn="auto" latinLnBrk="0" hangingPunct="1">
              <a:lnSpc>
                <a:spcPct val="100000"/>
              </a:lnSpc>
              <a:spcBef>
                <a:spcPct val="0"/>
              </a:spcBef>
              <a:spcAft>
                <a:spcPts val="0"/>
              </a:spcAft>
              <a:buClrTx/>
              <a:buSzTx/>
              <a:buFontTx/>
              <a:buNone/>
              <a:tabLst/>
              <a:defRPr/>
            </a:pPr>
            <a:r>
              <a:rPr lang="ja-JP" altLang="en-US" sz="2800" kern="0" dirty="0">
                <a:solidFill>
                  <a:srgbClr val="000000"/>
                </a:solidFill>
                <a:latin typeface="Meiryo UI" panose="020B0604030504040204" pitchFamily="50" charset="-128"/>
                <a:ea typeface="Meiryo UI" panose="020B0604030504040204" pitchFamily="50" charset="-128"/>
              </a:rPr>
              <a:t>▼</a:t>
            </a:r>
            <a:endParaRPr lang="en-US" altLang="ja-JP" sz="2800" kern="0" dirty="0">
              <a:solidFill>
                <a:srgbClr val="000000"/>
              </a:solidFill>
              <a:latin typeface="Meiryo UI" panose="020B0604030504040204" pitchFamily="50" charset="-128"/>
              <a:ea typeface="Meiryo UI" panose="020B0604030504040204" pitchFamily="50" charset="-128"/>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1" lang="ja-JP" altLang="en-US" sz="2800" dirty="0">
                <a:solidFill>
                  <a:srgbClr val="FF0000"/>
                </a:solidFill>
                <a:latin typeface="Meiryo UI" panose="020B0604030504040204" pitchFamily="50" charset="-128"/>
                <a:ea typeface="Meiryo UI" panose="020B0604030504040204" pitchFamily="50" charset="-128"/>
              </a:rPr>
              <a:t>自分と家族を守る</a:t>
            </a:r>
          </a:p>
        </p:txBody>
      </p:sp>
      <p:sp>
        <p:nvSpPr>
          <p:cNvPr id="11" name="正方形/長方形 7">
            <a:extLst>
              <a:ext uri="{FF2B5EF4-FFF2-40B4-BE49-F238E27FC236}">
                <a16:creationId xmlns:a16="http://schemas.microsoft.com/office/drawing/2014/main" id="{C68C0829-4916-9650-3CCC-F400989A8FEA}"/>
              </a:ext>
            </a:extLst>
          </p:cNvPr>
          <p:cNvSpPr>
            <a:spLocks noChangeArrowheads="1"/>
          </p:cNvSpPr>
          <p:nvPr/>
        </p:nvSpPr>
        <p:spPr bwMode="auto">
          <a:xfrm>
            <a:off x="656259" y="5048473"/>
            <a:ext cx="7876181" cy="1225550"/>
          </a:xfrm>
          <a:prstGeom prst="rect">
            <a:avLst/>
          </a:prstGeom>
          <a:noFill/>
          <a:ln w="28575">
            <a:solidFill>
              <a:schemeClr val="bg2">
                <a:lumMod val="50000"/>
                <a:lumOff val="5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ja-JP" altLang="en-US" kern="0" dirty="0">
                <a:solidFill>
                  <a:srgbClr val="000000"/>
                </a:solidFill>
                <a:latin typeface="Meiryo UI" panose="020B0604030504040204" pitchFamily="34" charset="-128"/>
                <a:ea typeface="Meiryo UI" panose="020B0604030504040204" pitchFamily="34" charset="-128"/>
              </a:rPr>
              <a:t>節税対策の否定　▶　実践方法の</a:t>
            </a:r>
            <a:r>
              <a:rPr kumimoji="0" lang="ja-JP" altLang="en-US" kern="0" dirty="0">
                <a:solidFill>
                  <a:srgbClr val="FF0000"/>
                </a:solidFill>
                <a:latin typeface="Meiryo UI" panose="020B0604030504040204" pitchFamily="34" charset="-128"/>
                <a:ea typeface="Meiryo UI" panose="020B0604030504040204" pitchFamily="34" charset="-128"/>
              </a:rPr>
              <a:t>提示</a:t>
            </a:r>
            <a:endParaRPr kumimoji="0" lang="en-US" altLang="ja-JP" kern="0" dirty="0">
              <a:solidFill>
                <a:srgbClr val="FF0000"/>
              </a:solidFill>
              <a:latin typeface="Meiryo UI" panose="020B0604030504040204" pitchFamily="34" charset="-128"/>
              <a:ea typeface="Meiryo UI" panose="020B0604030504040204" pitchFamily="34" charset="-128"/>
            </a:endParaRPr>
          </a:p>
          <a:p>
            <a:pPr marL="0" marR="0" lvl="0" indent="0" defTabSz="914400" eaLnBrk="1" fontAlgn="auto" latinLnBrk="0" hangingPunct="1">
              <a:lnSpc>
                <a:spcPct val="100000"/>
              </a:lnSpc>
              <a:spcBef>
                <a:spcPct val="0"/>
              </a:spcBef>
              <a:spcAft>
                <a:spcPts val="0"/>
              </a:spcAft>
              <a:buClrTx/>
              <a:buSzTx/>
              <a:buFontTx/>
              <a:buNone/>
              <a:tabLst/>
              <a:defRPr/>
            </a:pPr>
            <a:r>
              <a:rPr kumimoji="0" lang="ja-JP" altLang="en-US" kern="0" dirty="0">
                <a:solidFill>
                  <a:srgbClr val="000000"/>
                </a:solidFill>
                <a:latin typeface="Meiryo UI" panose="020B0604030504040204" pitchFamily="34" charset="-128"/>
                <a:ea typeface="Meiryo UI" panose="020B0604030504040204" pitchFamily="34" charset="-128"/>
              </a:rPr>
              <a:t>　　　　　　　　　　　　　　　　実践活動の</a:t>
            </a:r>
            <a:r>
              <a:rPr kumimoji="0" lang="ja-JP" altLang="en-US" kern="0" dirty="0">
                <a:solidFill>
                  <a:srgbClr val="FF0000"/>
                </a:solidFill>
                <a:latin typeface="Meiryo UI" panose="020B0604030504040204" pitchFamily="34" charset="-128"/>
                <a:ea typeface="Meiryo UI" panose="020B0604030504040204" pitchFamily="34" charset="-128"/>
              </a:rPr>
              <a:t>サポート</a:t>
            </a:r>
          </a:p>
        </p:txBody>
      </p:sp>
    </p:spTree>
    <p:extLst>
      <p:ext uri="{BB962C8B-B14F-4D97-AF65-F5344CB8AC3E}">
        <p14:creationId xmlns:p14="http://schemas.microsoft.com/office/powerpoint/2010/main" val="892342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EBB84B-C6EB-754D-9387-C009330D42E1}"/>
              </a:ext>
            </a:extLst>
          </p:cNvPr>
          <p:cNvSpPr>
            <a:spLocks noGrp="1"/>
          </p:cNvSpPr>
          <p:nvPr>
            <p:ph type="title"/>
          </p:nvPr>
        </p:nvSpPr>
        <p:spPr>
          <a:xfrm>
            <a:off x="468313" y="188913"/>
            <a:ext cx="7252321" cy="1143000"/>
          </a:xfrm>
        </p:spPr>
        <p:txBody>
          <a:bodyPr/>
          <a:lstStyle/>
          <a:p>
            <a:r>
              <a:rPr kumimoji="1" lang="ja-JP" altLang="en-US" sz="4000" dirty="0"/>
              <a:t>本日</a:t>
            </a:r>
            <a:r>
              <a:rPr kumimoji="1" lang="en-US" altLang="ja-JP" sz="4000" dirty="0"/>
              <a:t>24</a:t>
            </a:r>
            <a:r>
              <a:rPr kumimoji="1" lang="ja-JP" altLang="en-US" sz="4000" dirty="0"/>
              <a:t>時までに申込</a:t>
            </a:r>
            <a:r>
              <a:rPr kumimoji="1" lang="ja-JP" altLang="en-US" dirty="0"/>
              <a:t>の参加者限定</a:t>
            </a:r>
          </a:p>
        </p:txBody>
      </p:sp>
      <p:sp>
        <p:nvSpPr>
          <p:cNvPr id="3" name="コンテンツ プレースホルダー 2">
            <a:extLst>
              <a:ext uri="{FF2B5EF4-FFF2-40B4-BE49-F238E27FC236}">
                <a16:creationId xmlns:a16="http://schemas.microsoft.com/office/drawing/2014/main" id="{6327022C-E51D-DE4E-8828-DA6B2BEF178A}"/>
              </a:ext>
            </a:extLst>
          </p:cNvPr>
          <p:cNvSpPr>
            <a:spLocks noGrp="1"/>
          </p:cNvSpPr>
          <p:nvPr>
            <p:ph idx="1"/>
          </p:nvPr>
        </p:nvSpPr>
        <p:spPr>
          <a:xfrm>
            <a:off x="1305494" y="3068960"/>
            <a:ext cx="6533010" cy="2592288"/>
          </a:xfrm>
        </p:spPr>
        <p:txBody>
          <a:bodyPr/>
          <a:lstStyle/>
          <a:p>
            <a:pPr marL="0" indent="0">
              <a:buNone/>
            </a:pPr>
            <a:r>
              <a:rPr lang="ja-JP" altLang="en-US" dirty="0"/>
              <a:t>▼ご予約は終了後のアンケートから▼</a:t>
            </a:r>
            <a:endParaRPr kumimoji="1" lang="en-US" altLang="ja-JP" dirty="0"/>
          </a:p>
          <a:p>
            <a:pPr marL="0" indent="0">
              <a:buNone/>
            </a:pPr>
            <a:endParaRPr kumimoji="1" lang="ja-JP" altLang="en-US" dirty="0"/>
          </a:p>
        </p:txBody>
      </p:sp>
      <p:sp>
        <p:nvSpPr>
          <p:cNvPr id="4" name="スライド番号プレースホルダー 3">
            <a:extLst>
              <a:ext uri="{FF2B5EF4-FFF2-40B4-BE49-F238E27FC236}">
                <a16:creationId xmlns:a16="http://schemas.microsoft.com/office/drawing/2014/main" id="{48219CBD-6F0D-5E49-9729-69D77A188F6B}"/>
              </a:ext>
            </a:extLst>
          </p:cNvPr>
          <p:cNvSpPr>
            <a:spLocks noGrp="1"/>
          </p:cNvSpPr>
          <p:nvPr>
            <p:ph type="sldNum" sz="quarter" idx="4"/>
          </p:nvPr>
        </p:nvSpPr>
        <p:spPr>
          <a:xfrm>
            <a:off x="7720634" y="6491979"/>
            <a:ext cx="946112" cy="321397"/>
          </a:xfrm>
        </p:spPr>
        <p:txBody>
          <a:bodyPr/>
          <a:lstStyle/>
          <a:p>
            <a:pPr>
              <a:defRPr/>
            </a:pPr>
            <a:fld id="{85191FB8-4F62-47EF-9F3F-3C0A94BC7DC8}" type="slidenum">
              <a:rPr lang="en-US" altLang="ja-JP" smtClean="0"/>
              <a:pPr>
                <a:defRPr/>
              </a:pPr>
              <a:t>110</a:t>
            </a:fld>
            <a:endParaRPr lang="en-US" altLang="ja-JP"/>
          </a:p>
        </p:txBody>
      </p:sp>
      <p:sp>
        <p:nvSpPr>
          <p:cNvPr id="5" name="正方形/長方形 1">
            <a:extLst>
              <a:ext uri="{FF2B5EF4-FFF2-40B4-BE49-F238E27FC236}">
                <a16:creationId xmlns:a16="http://schemas.microsoft.com/office/drawing/2014/main" id="{E69B7059-67DD-955E-4D4F-99A429A84D79}"/>
              </a:ext>
            </a:extLst>
          </p:cNvPr>
          <p:cNvSpPr>
            <a:spLocks noChangeArrowheads="1"/>
          </p:cNvSpPr>
          <p:nvPr/>
        </p:nvSpPr>
        <p:spPr bwMode="auto">
          <a:xfrm>
            <a:off x="611188" y="1121837"/>
            <a:ext cx="7921625" cy="1875116"/>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ja-JP" altLang="en-US" sz="2400" kern="0" dirty="0">
                <a:solidFill>
                  <a:srgbClr val="000000"/>
                </a:solidFill>
                <a:latin typeface="Meiryo UI" panose="020B0604030504040204" pitchFamily="34" charset="-128"/>
                <a:ea typeface="Meiryo UI" panose="020B0604030504040204" pitchFamily="34" charset="-128"/>
              </a:rPr>
              <a:t>検討にあたって、不安点・懸念点など、</a:t>
            </a:r>
            <a:endParaRPr kumimoji="0" lang="en-US" altLang="ja-JP" sz="2400" kern="0" dirty="0">
              <a:solidFill>
                <a:srgbClr val="000000"/>
              </a:solidFill>
              <a:latin typeface="Meiryo UI" panose="020B0604030504040204" pitchFamily="34" charset="-128"/>
              <a:ea typeface="Meiryo UI" panose="020B0604030504040204" pitchFamily="34" charset="-128"/>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ja-JP" altLang="en-US" sz="2400" kern="0" dirty="0">
                <a:solidFill>
                  <a:srgbClr val="000000"/>
                </a:solidFill>
                <a:latin typeface="Meiryo UI" panose="020B0604030504040204" pitchFamily="34" charset="-128"/>
                <a:ea typeface="Meiryo UI" panose="020B0604030504040204" pitchFamily="34" charset="-128"/>
              </a:rPr>
              <a:t>具体的なご相談がしたい方は、</a:t>
            </a:r>
            <a:endParaRPr kumimoji="0" lang="en-US" altLang="ja-JP" sz="2400" kern="0" dirty="0">
              <a:solidFill>
                <a:srgbClr val="000000"/>
              </a:solidFill>
              <a:latin typeface="Meiryo UI" panose="020B0604030504040204" pitchFamily="34" charset="-128"/>
              <a:ea typeface="Meiryo UI" panose="020B0604030504040204" pitchFamily="34" charset="-128"/>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en-US" altLang="ja-JP" sz="2400" u="none" strike="noStrike" kern="0" cap="none" spc="0" normalizeH="0" baseline="0" noProof="0" dirty="0">
                <a:ln>
                  <a:noFill/>
                </a:ln>
                <a:solidFill>
                  <a:srgbClr val="000000"/>
                </a:solidFill>
                <a:effectLst/>
                <a:uLnTx/>
                <a:uFillTx/>
                <a:latin typeface="Meiryo UI" panose="020B0604030504040204" pitchFamily="34" charset="-128"/>
                <a:ea typeface="Meiryo UI" panose="020B0604030504040204" pitchFamily="34" charset="-128"/>
              </a:rPr>
              <a:t>30</a:t>
            </a:r>
            <a:r>
              <a:rPr kumimoji="0" lang="ja-JP" altLang="en-US" sz="2400" u="none" strike="noStrike" kern="0" cap="none" spc="0" normalizeH="0" baseline="0" noProof="0" dirty="0">
                <a:ln>
                  <a:noFill/>
                </a:ln>
                <a:solidFill>
                  <a:srgbClr val="000000"/>
                </a:solidFill>
                <a:effectLst/>
                <a:uLnTx/>
                <a:uFillTx/>
                <a:latin typeface="Meiryo UI" panose="020B0604030504040204" pitchFamily="34" charset="-128"/>
                <a:ea typeface="Meiryo UI" panose="020B0604030504040204" pitchFamily="34" charset="-128"/>
              </a:rPr>
              <a:t>分無料個別相談もご提供しています。</a:t>
            </a:r>
            <a:endParaRPr kumimoji="0" lang="en-US" altLang="ja-JP" sz="2400" u="none" strike="noStrike" kern="0" cap="none" spc="0" normalizeH="0" baseline="0" noProof="0" dirty="0">
              <a:ln>
                <a:noFill/>
              </a:ln>
              <a:solidFill>
                <a:srgbClr val="000000"/>
              </a:solidFill>
              <a:effectLst/>
              <a:uLnTx/>
              <a:uFillTx/>
              <a:latin typeface="Meiryo UI" panose="020B0604030504040204" pitchFamily="34" charset="-128"/>
              <a:ea typeface="Meiryo UI" panose="020B0604030504040204" pitchFamily="34" charset="-128"/>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ja-JP" altLang="en-US" sz="2400" kern="0" dirty="0">
                <a:solidFill>
                  <a:srgbClr val="000000"/>
                </a:solidFill>
                <a:latin typeface="Meiryo UI" panose="020B0604030504040204" pitchFamily="34" charset="-128"/>
                <a:ea typeface="Meiryo UI" panose="020B0604030504040204" pitchFamily="34" charset="-128"/>
              </a:rPr>
              <a:t>お気軽にご予約ください</a:t>
            </a:r>
            <a:endParaRPr kumimoji="0" lang="ja-JP" altLang="en-US" sz="2400" u="none" strike="noStrike" kern="0" cap="none" spc="0" normalizeH="0" baseline="0" noProof="0" dirty="0">
              <a:ln>
                <a:noFill/>
              </a:ln>
              <a:solidFill>
                <a:srgbClr val="000000"/>
              </a:solidFill>
              <a:effectLst/>
              <a:uLnTx/>
              <a:uFillTx/>
              <a:latin typeface="Meiryo UI" panose="020B0604030504040204" pitchFamily="34" charset="-128"/>
              <a:ea typeface="Meiryo UI" panose="020B0604030504040204" pitchFamily="34" charset="-128"/>
            </a:endParaRPr>
          </a:p>
        </p:txBody>
      </p:sp>
      <p:pic>
        <p:nvPicPr>
          <p:cNvPr id="7" name="図 6" descr="QR コード&#10;&#10;自動的に生成された説明">
            <a:extLst>
              <a:ext uri="{FF2B5EF4-FFF2-40B4-BE49-F238E27FC236}">
                <a16:creationId xmlns:a16="http://schemas.microsoft.com/office/drawing/2014/main" id="{E56BAD87-AD9D-ABC7-7877-81229019AE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82681" y="3555148"/>
            <a:ext cx="2378635" cy="2378635"/>
          </a:xfrm>
          <a:prstGeom prst="rect">
            <a:avLst/>
          </a:prstGeom>
        </p:spPr>
      </p:pic>
      <p:sp>
        <p:nvSpPr>
          <p:cNvPr id="6" name="コンテンツ プレースホルダー 2">
            <a:extLst>
              <a:ext uri="{FF2B5EF4-FFF2-40B4-BE49-F238E27FC236}">
                <a16:creationId xmlns:a16="http://schemas.microsoft.com/office/drawing/2014/main" id="{E90DBEFF-9F17-28F3-2175-07C4FF56BB9D}"/>
              </a:ext>
            </a:extLst>
          </p:cNvPr>
          <p:cNvSpPr txBox="1">
            <a:spLocks/>
          </p:cNvSpPr>
          <p:nvPr/>
        </p:nvSpPr>
        <p:spPr bwMode="auto">
          <a:xfrm>
            <a:off x="3131840" y="5869005"/>
            <a:ext cx="3491880" cy="47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rtl="0" eaLnBrk="0" fontAlgn="base" hangingPunct="0">
              <a:spcBef>
                <a:spcPct val="20000"/>
              </a:spcBef>
              <a:spcAft>
                <a:spcPct val="0"/>
              </a:spcAft>
              <a:buChar char="–"/>
              <a:defRPr kumimoji="1" sz="28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rtl="0" eaLnBrk="0" fontAlgn="base" hangingPunct="0">
              <a:spcBef>
                <a:spcPct val="20000"/>
              </a:spcBef>
              <a:spcAft>
                <a:spcPct val="0"/>
              </a:spcAft>
              <a:buChar char="•"/>
              <a:defRPr kumimoji="1" sz="24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rtl="0" eaLnBrk="0" fontAlgn="base" hangingPunct="0">
              <a:spcBef>
                <a:spcPct val="20000"/>
              </a:spcBef>
              <a:spcAft>
                <a:spcPct val="0"/>
              </a:spcAft>
              <a:buChar char="–"/>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rtl="0" eaLnBrk="0" fontAlgn="base" hangingPunct="0">
              <a:spcBef>
                <a:spcPct val="20000"/>
              </a:spcBef>
              <a:spcAft>
                <a:spcPct val="0"/>
              </a:spcAft>
              <a:buChar char="»"/>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rtl="0" fontAlgn="base">
              <a:spcBef>
                <a:spcPct val="20000"/>
              </a:spcBef>
              <a:spcAft>
                <a:spcPct val="0"/>
              </a:spcAft>
              <a:buChar char="»"/>
              <a:defRPr kumimoji="1" sz="2000">
                <a:solidFill>
                  <a:srgbClr val="000000"/>
                </a:solidFill>
                <a:latin typeface="HGPｺﾞｼｯｸE" pitchFamily="50" charset="-128"/>
                <a:ea typeface="HGPｺﾞｼｯｸE" pitchFamily="50" charset="-128"/>
              </a:defRPr>
            </a:lvl6pPr>
            <a:lvl7pPr marL="2971800" indent="-228600" algn="l" rtl="0" fontAlgn="base">
              <a:spcBef>
                <a:spcPct val="20000"/>
              </a:spcBef>
              <a:spcAft>
                <a:spcPct val="0"/>
              </a:spcAft>
              <a:buChar char="»"/>
              <a:defRPr kumimoji="1" sz="2000">
                <a:solidFill>
                  <a:srgbClr val="000000"/>
                </a:solidFill>
                <a:latin typeface="HGPｺﾞｼｯｸE" pitchFamily="50" charset="-128"/>
                <a:ea typeface="HGPｺﾞｼｯｸE" pitchFamily="50" charset="-128"/>
              </a:defRPr>
            </a:lvl7pPr>
            <a:lvl8pPr marL="3429000" indent="-228600" algn="l" rtl="0" fontAlgn="base">
              <a:spcBef>
                <a:spcPct val="20000"/>
              </a:spcBef>
              <a:spcAft>
                <a:spcPct val="0"/>
              </a:spcAft>
              <a:buChar char="»"/>
              <a:defRPr kumimoji="1" sz="2000">
                <a:solidFill>
                  <a:srgbClr val="000000"/>
                </a:solidFill>
                <a:latin typeface="HGPｺﾞｼｯｸE" pitchFamily="50" charset="-128"/>
                <a:ea typeface="HGPｺﾞｼｯｸE" pitchFamily="50" charset="-128"/>
              </a:defRPr>
            </a:lvl8pPr>
            <a:lvl9pPr marL="3886200" indent="-228600" algn="l" rtl="0" fontAlgn="base">
              <a:spcBef>
                <a:spcPct val="20000"/>
              </a:spcBef>
              <a:spcAft>
                <a:spcPct val="0"/>
              </a:spcAft>
              <a:buChar char="»"/>
              <a:defRPr kumimoji="1" sz="2000">
                <a:solidFill>
                  <a:srgbClr val="000000"/>
                </a:solidFill>
                <a:latin typeface="HGPｺﾞｼｯｸE" pitchFamily="50" charset="-128"/>
                <a:ea typeface="HGPｺﾞｼｯｸE" pitchFamily="50" charset="-128"/>
              </a:defRPr>
            </a:lvl9pPr>
          </a:lstStyle>
          <a:p>
            <a:pPr marL="0" indent="0">
              <a:buFontTx/>
              <a:buNone/>
            </a:pPr>
            <a:r>
              <a:rPr lang="ja-JP" altLang="en-US" sz="1200" kern="0" dirty="0"/>
              <a:t>▼アンケート</a:t>
            </a:r>
            <a:r>
              <a:rPr lang="en-US" altLang="ja-JP" sz="1200" kern="0" dirty="0"/>
              <a:t>URL</a:t>
            </a:r>
            <a:r>
              <a:rPr lang="ja-JP" altLang="en-US" sz="1200" kern="0" dirty="0"/>
              <a:t>はこちら</a:t>
            </a:r>
            <a:endParaRPr lang="en-US" altLang="ja-JP" sz="1200" kern="0" dirty="0"/>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dirty="0">
                <a:ln>
                  <a:noFill/>
                </a:ln>
                <a:solidFill>
                  <a:srgbClr val="1155CC"/>
                </a:solidFill>
                <a:effectLst/>
                <a:latin typeface="Arial" panose="020B0604020202020204" pitchFamily="34" charset="0"/>
                <a:cs typeface="Arial" panose="020B0604020202020204" pitchFamily="34" charset="0"/>
                <a:hlinkClick r:id="rId3"/>
              </a:rPr>
              <a:t>https://forms.gle/8hBiMzJmcFWGjXwMA</a:t>
            </a:r>
            <a:r>
              <a:rPr kumimoji="0" lang="ja-JP" altLang="ja-JP" sz="1200" b="0" i="0" u="none" strike="noStrike" cap="none" normalizeH="0" baseline="0" dirty="0">
                <a:ln>
                  <a:noFill/>
                </a:ln>
                <a:solidFill>
                  <a:schemeClr val="tx1"/>
                </a:solidFill>
                <a:effectLst/>
              </a:rPr>
              <a:t> </a:t>
            </a:r>
            <a:endParaRPr kumimoji="0" lang="ja-JP" altLang="ja-JP" sz="1200" b="0" i="0" u="none" strike="noStrike" cap="none" normalizeH="0" baseline="0" dirty="0">
              <a:ln>
                <a:noFill/>
              </a:ln>
              <a:solidFill>
                <a:schemeClr val="tx1"/>
              </a:solidFill>
              <a:effectLst/>
              <a:latin typeface="Arial" panose="020B0604020202020204" pitchFamily="34" charset="0"/>
            </a:endParaRPr>
          </a:p>
          <a:p>
            <a:pPr marL="0" indent="0">
              <a:buFontTx/>
              <a:buNone/>
            </a:pPr>
            <a:endParaRPr lang="ja-JP" altLang="en-US" sz="1200" kern="0" dirty="0"/>
          </a:p>
        </p:txBody>
      </p:sp>
    </p:spTree>
    <p:extLst>
      <p:ext uri="{BB962C8B-B14F-4D97-AF65-F5344CB8AC3E}">
        <p14:creationId xmlns:p14="http://schemas.microsoft.com/office/powerpoint/2010/main" val="98250312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EBB84B-C6EB-754D-9387-C009330D42E1}"/>
              </a:ext>
            </a:extLst>
          </p:cNvPr>
          <p:cNvSpPr>
            <a:spLocks noGrp="1"/>
          </p:cNvSpPr>
          <p:nvPr>
            <p:ph type="title"/>
          </p:nvPr>
        </p:nvSpPr>
        <p:spPr>
          <a:xfrm>
            <a:off x="468313" y="188913"/>
            <a:ext cx="7252321" cy="1143000"/>
          </a:xfrm>
        </p:spPr>
        <p:txBody>
          <a:bodyPr/>
          <a:lstStyle/>
          <a:p>
            <a:r>
              <a:rPr kumimoji="1" lang="ja-JP" altLang="en-US"/>
              <a:t>最後に</a:t>
            </a:r>
          </a:p>
        </p:txBody>
      </p:sp>
      <p:sp>
        <p:nvSpPr>
          <p:cNvPr id="4" name="スライド番号プレースホルダー 3">
            <a:extLst>
              <a:ext uri="{FF2B5EF4-FFF2-40B4-BE49-F238E27FC236}">
                <a16:creationId xmlns:a16="http://schemas.microsoft.com/office/drawing/2014/main" id="{48219CBD-6F0D-5E49-9729-69D77A188F6B}"/>
              </a:ext>
            </a:extLst>
          </p:cNvPr>
          <p:cNvSpPr>
            <a:spLocks noGrp="1"/>
          </p:cNvSpPr>
          <p:nvPr>
            <p:ph type="sldNum" sz="quarter" idx="4"/>
          </p:nvPr>
        </p:nvSpPr>
        <p:spPr>
          <a:xfrm>
            <a:off x="7720634" y="6491979"/>
            <a:ext cx="946112" cy="321397"/>
          </a:xfrm>
        </p:spPr>
        <p:txBody>
          <a:bodyPr/>
          <a:lstStyle/>
          <a:p>
            <a:pPr>
              <a:defRPr/>
            </a:pPr>
            <a:fld id="{85191FB8-4F62-47EF-9F3F-3C0A94BC7DC8}" type="slidenum">
              <a:rPr lang="en-US" altLang="ja-JP" smtClean="0"/>
              <a:pPr>
                <a:defRPr/>
              </a:pPr>
              <a:t>111</a:t>
            </a:fld>
            <a:endParaRPr lang="en-US" altLang="ja-JP"/>
          </a:p>
        </p:txBody>
      </p:sp>
      <p:sp>
        <p:nvSpPr>
          <p:cNvPr id="5" name="正方形/長方形 1">
            <a:extLst>
              <a:ext uri="{FF2B5EF4-FFF2-40B4-BE49-F238E27FC236}">
                <a16:creationId xmlns:a16="http://schemas.microsoft.com/office/drawing/2014/main" id="{E69B7059-67DD-955E-4D4F-99A429A84D79}"/>
              </a:ext>
            </a:extLst>
          </p:cNvPr>
          <p:cNvSpPr>
            <a:spLocks noChangeArrowheads="1"/>
          </p:cNvSpPr>
          <p:nvPr/>
        </p:nvSpPr>
        <p:spPr bwMode="auto">
          <a:xfrm>
            <a:off x="611187" y="1372439"/>
            <a:ext cx="7921625" cy="3136681"/>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ja-JP" altLang="en-US" sz="2400" kern="0" dirty="0">
                <a:solidFill>
                  <a:srgbClr val="000000"/>
                </a:solidFill>
                <a:latin typeface="Meiryo UI" panose="020B0604030504040204" pitchFamily="34" charset="-128"/>
                <a:ea typeface="Meiryo UI" panose="020B0604030504040204" pitchFamily="34" charset="-128"/>
              </a:rPr>
              <a:t>セミナー終了後にお礼メールを送信します。</a:t>
            </a:r>
            <a:endParaRPr kumimoji="0" lang="en-US" altLang="ja-JP" sz="2400" kern="0" dirty="0">
              <a:solidFill>
                <a:srgbClr val="000000"/>
              </a:solidFill>
              <a:latin typeface="Meiryo UI" panose="020B0604030504040204" pitchFamily="34" charset="-128"/>
              <a:ea typeface="Meiryo UI" panose="020B0604030504040204" pitchFamily="34" charset="-128"/>
            </a:endParaRPr>
          </a:p>
          <a:p>
            <a:pPr marL="0" marR="0" lvl="0" indent="0" algn="ctr" defTabSz="914400" eaLnBrk="1" fontAlgn="auto" latinLnBrk="0" hangingPunct="1">
              <a:lnSpc>
                <a:spcPct val="100000"/>
              </a:lnSpc>
              <a:spcBef>
                <a:spcPct val="0"/>
              </a:spcBef>
              <a:spcAft>
                <a:spcPts val="0"/>
              </a:spcAft>
              <a:buClrTx/>
              <a:buSzTx/>
              <a:buFontTx/>
              <a:buNone/>
              <a:tabLst/>
              <a:defRPr/>
            </a:pPr>
            <a:endParaRPr kumimoji="0" lang="en-US" altLang="ja-JP" sz="2400" kern="0" dirty="0">
              <a:solidFill>
                <a:srgbClr val="000000"/>
              </a:solidFill>
              <a:latin typeface="Meiryo UI" panose="020B0604030504040204" pitchFamily="34" charset="-128"/>
              <a:ea typeface="Meiryo UI" panose="020B0604030504040204" pitchFamily="34" charset="-128"/>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ja-JP" altLang="en-US" sz="2400" kern="0" dirty="0">
                <a:solidFill>
                  <a:srgbClr val="000000"/>
                </a:solidFill>
                <a:latin typeface="Meiryo UI" panose="020B0604030504040204" pitchFamily="34" charset="-128"/>
                <a:ea typeface="Meiryo UI" panose="020B0604030504040204" pitchFamily="34" charset="-128"/>
              </a:rPr>
              <a:t>メールに記載のリンクからアンケートに回答下さい。</a:t>
            </a:r>
            <a:endParaRPr kumimoji="0" lang="en-US" altLang="ja-JP" sz="2400" kern="0" dirty="0">
              <a:solidFill>
                <a:srgbClr val="000000"/>
              </a:solidFill>
              <a:latin typeface="Meiryo UI" panose="020B0604030504040204" pitchFamily="34" charset="-128"/>
              <a:ea typeface="Meiryo UI" panose="020B0604030504040204" pitchFamily="34" charset="-128"/>
            </a:endParaRPr>
          </a:p>
          <a:p>
            <a:pPr marL="0" marR="0" lvl="0" indent="0" algn="ctr" defTabSz="914400" eaLnBrk="1" fontAlgn="auto" latinLnBrk="0" hangingPunct="1">
              <a:lnSpc>
                <a:spcPct val="100000"/>
              </a:lnSpc>
              <a:spcBef>
                <a:spcPct val="0"/>
              </a:spcBef>
              <a:spcAft>
                <a:spcPts val="0"/>
              </a:spcAft>
              <a:buClrTx/>
              <a:buSzTx/>
              <a:buFontTx/>
              <a:buNone/>
              <a:tabLst/>
              <a:defRPr/>
            </a:pPr>
            <a:endParaRPr kumimoji="0" lang="en-US" altLang="ja-JP" sz="2400" kern="0" dirty="0">
              <a:solidFill>
                <a:srgbClr val="000000"/>
              </a:solidFill>
              <a:latin typeface="Meiryo UI" panose="020B0604030504040204" pitchFamily="34" charset="-128"/>
              <a:ea typeface="Meiryo UI" panose="020B0604030504040204" pitchFamily="34" charset="-128"/>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ja-JP" altLang="en-US" sz="2400" u="none" strike="noStrike" kern="0" cap="none" spc="0" normalizeH="0" baseline="0" noProof="0" dirty="0">
                <a:ln>
                  <a:noFill/>
                </a:ln>
                <a:solidFill>
                  <a:srgbClr val="000000"/>
                </a:solidFill>
                <a:effectLst/>
                <a:uLnTx/>
                <a:uFillTx/>
                <a:latin typeface="Meiryo UI" panose="020B0604030504040204" pitchFamily="34" charset="-128"/>
                <a:ea typeface="Meiryo UI" panose="020B0604030504040204" pitchFamily="34" charset="-128"/>
              </a:rPr>
              <a:t>アンケートに回答頂くと</a:t>
            </a:r>
            <a:endParaRPr kumimoji="0" lang="en-US" altLang="ja-JP" sz="2400" u="none" strike="noStrike" kern="0" cap="none" spc="0" normalizeH="0" baseline="0" noProof="0" dirty="0">
              <a:ln>
                <a:noFill/>
              </a:ln>
              <a:solidFill>
                <a:srgbClr val="000000"/>
              </a:solidFill>
              <a:effectLst/>
              <a:uLnTx/>
              <a:uFillTx/>
              <a:latin typeface="Meiryo UI" panose="020B0604030504040204" pitchFamily="34" charset="-128"/>
              <a:ea typeface="Meiryo UI" panose="020B0604030504040204" pitchFamily="34" charset="-128"/>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ja-JP" altLang="en-US" sz="2400" u="none" strike="noStrike" kern="0" cap="none" spc="0" normalizeH="0" baseline="0" noProof="0" dirty="0">
                <a:ln>
                  <a:noFill/>
                </a:ln>
                <a:solidFill>
                  <a:srgbClr val="000000"/>
                </a:solidFill>
                <a:effectLst/>
                <a:uLnTx/>
                <a:uFillTx/>
                <a:latin typeface="Meiryo UI" panose="020B0604030504040204" pitchFamily="34" charset="-128"/>
                <a:ea typeface="Meiryo UI" panose="020B0604030504040204" pitchFamily="34" charset="-128"/>
              </a:rPr>
              <a:t>節税対策チェックリストと小冊子のダウンロードが出来ます。</a:t>
            </a:r>
            <a:endParaRPr kumimoji="0" lang="en-US" altLang="ja-JP" sz="2400" u="none" strike="noStrike" kern="0" cap="none" spc="0" normalizeH="0" baseline="0" noProof="0" dirty="0">
              <a:ln>
                <a:noFill/>
              </a:ln>
              <a:solidFill>
                <a:srgbClr val="000000"/>
              </a:solidFill>
              <a:effectLst/>
              <a:uLnTx/>
              <a:uFillTx/>
              <a:latin typeface="Meiryo UI" panose="020B0604030504040204" pitchFamily="34" charset="-128"/>
              <a:ea typeface="Meiryo UI" panose="020B0604030504040204" pitchFamily="34" charset="-128"/>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ja-JP" altLang="en-US" sz="2400" kern="0" dirty="0">
                <a:solidFill>
                  <a:srgbClr val="000000"/>
                </a:solidFill>
                <a:latin typeface="Meiryo UI" panose="020B0604030504040204" pitchFamily="34" charset="-128"/>
                <a:ea typeface="Meiryo UI" panose="020B0604030504040204" pitchFamily="34" charset="-128"/>
              </a:rPr>
              <a:t>他、ご質問があれば、マイクをオンにしてお声がけください</a:t>
            </a:r>
            <a:endParaRPr kumimoji="0" lang="en-US" altLang="ja-JP" sz="2400" kern="0" dirty="0">
              <a:solidFill>
                <a:srgbClr val="000000"/>
              </a:solidFill>
              <a:latin typeface="Meiryo UI" panose="020B0604030504040204" pitchFamily="34" charset="-128"/>
              <a:ea typeface="Meiryo UI" panose="020B0604030504040204" pitchFamily="34" charset="-128"/>
            </a:endParaRPr>
          </a:p>
          <a:p>
            <a:pPr marL="0" marR="0" lvl="0" indent="0" algn="ctr" defTabSz="914400" eaLnBrk="1" fontAlgn="auto" latinLnBrk="0" hangingPunct="1">
              <a:lnSpc>
                <a:spcPct val="100000"/>
              </a:lnSpc>
              <a:spcBef>
                <a:spcPct val="0"/>
              </a:spcBef>
              <a:spcAft>
                <a:spcPts val="0"/>
              </a:spcAft>
              <a:buClrTx/>
              <a:buSzTx/>
              <a:buFontTx/>
              <a:buNone/>
              <a:tabLst/>
              <a:defRPr/>
            </a:pPr>
            <a:endParaRPr kumimoji="0" lang="ja-JP" altLang="en-US" sz="2400" u="none" strike="noStrike" kern="0" cap="none" spc="0" normalizeH="0" baseline="0" noProof="0" dirty="0">
              <a:ln>
                <a:noFill/>
              </a:ln>
              <a:solidFill>
                <a:srgbClr val="000000"/>
              </a:solidFill>
              <a:effectLst/>
              <a:uLnTx/>
              <a:uFillTx/>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1775504508"/>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EBB84B-C6EB-754D-9387-C009330D42E1}"/>
              </a:ext>
            </a:extLst>
          </p:cNvPr>
          <p:cNvSpPr>
            <a:spLocks noGrp="1"/>
          </p:cNvSpPr>
          <p:nvPr>
            <p:ph type="title"/>
          </p:nvPr>
        </p:nvSpPr>
        <p:spPr>
          <a:xfrm>
            <a:off x="468313" y="188913"/>
            <a:ext cx="7252321" cy="1143000"/>
          </a:xfrm>
        </p:spPr>
        <p:txBody>
          <a:bodyPr/>
          <a:lstStyle/>
          <a:p>
            <a:r>
              <a:rPr kumimoji="1" lang="ja-JP" altLang="en-US"/>
              <a:t>よくあるご質問とご相談</a:t>
            </a:r>
          </a:p>
        </p:txBody>
      </p:sp>
      <p:sp>
        <p:nvSpPr>
          <p:cNvPr id="4" name="スライド番号プレースホルダー 3">
            <a:extLst>
              <a:ext uri="{FF2B5EF4-FFF2-40B4-BE49-F238E27FC236}">
                <a16:creationId xmlns:a16="http://schemas.microsoft.com/office/drawing/2014/main" id="{48219CBD-6F0D-5E49-9729-69D77A188F6B}"/>
              </a:ext>
            </a:extLst>
          </p:cNvPr>
          <p:cNvSpPr>
            <a:spLocks noGrp="1"/>
          </p:cNvSpPr>
          <p:nvPr>
            <p:ph type="sldNum" sz="quarter" idx="4"/>
          </p:nvPr>
        </p:nvSpPr>
        <p:spPr>
          <a:xfrm>
            <a:off x="7720634" y="6491979"/>
            <a:ext cx="946112" cy="321397"/>
          </a:xfrm>
        </p:spPr>
        <p:txBody>
          <a:bodyPr/>
          <a:lstStyle/>
          <a:p>
            <a:pPr>
              <a:defRPr/>
            </a:pPr>
            <a:fld id="{85191FB8-4F62-47EF-9F3F-3C0A94BC7DC8}" type="slidenum">
              <a:rPr lang="en-US" altLang="ja-JP" smtClean="0"/>
              <a:pPr>
                <a:defRPr/>
              </a:pPr>
              <a:t>112</a:t>
            </a:fld>
            <a:endParaRPr lang="en-US" altLang="ja-JP"/>
          </a:p>
        </p:txBody>
      </p:sp>
      <p:sp>
        <p:nvSpPr>
          <p:cNvPr id="7" name="正方形/長方形 6">
            <a:extLst>
              <a:ext uri="{FF2B5EF4-FFF2-40B4-BE49-F238E27FC236}">
                <a16:creationId xmlns:a16="http://schemas.microsoft.com/office/drawing/2014/main" id="{802B770A-3227-A48B-9CD2-9A79DB32DCD1}"/>
              </a:ext>
            </a:extLst>
          </p:cNvPr>
          <p:cNvSpPr/>
          <p:nvPr/>
        </p:nvSpPr>
        <p:spPr bwMode="auto">
          <a:xfrm>
            <a:off x="535433" y="1226717"/>
            <a:ext cx="8028658"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r>
              <a:rPr lang="en-US" altLang="ja-JP" dirty="0">
                <a:latin typeface="Meiryo UI" panose="020B0604030504040204" pitchFamily="34" charset="-128"/>
                <a:ea typeface="Meiryo UI" panose="020B0604030504040204" pitchFamily="34" charset="-128"/>
              </a:rPr>
              <a:t>Q</a:t>
            </a:r>
            <a:r>
              <a:rPr lang="ja-JP" altLang="en-US" dirty="0">
                <a:latin typeface="Meiryo UI" panose="020B0604030504040204" pitchFamily="34" charset="-128"/>
                <a:ea typeface="Meiryo UI" panose="020B0604030504040204" pitchFamily="34" charset="-128"/>
              </a:rPr>
              <a:t>：現在の顧問税理士とトラブルになったりしませんか？</a:t>
            </a:r>
            <a:endParaRPr lang="en-US" altLang="ja-JP" dirty="0">
              <a:latin typeface="Meiryo UI" panose="020B0604030504040204" pitchFamily="34" charset="-128"/>
              <a:ea typeface="Meiryo UI" panose="020B0604030504040204" pitchFamily="34" charset="-128"/>
            </a:endParaRPr>
          </a:p>
          <a:p>
            <a:r>
              <a:rPr kumimoji="1" lang="en-US" altLang="ja-JP" dirty="0">
                <a:latin typeface="Meiryo UI" panose="020B0604030504040204" pitchFamily="34" charset="-128"/>
                <a:ea typeface="Meiryo UI" panose="020B0604030504040204" pitchFamily="34" charset="-128"/>
              </a:rPr>
              <a:t>A</a:t>
            </a:r>
            <a:r>
              <a:rPr kumimoji="1" lang="ja-JP" altLang="en-US" dirty="0">
                <a:latin typeface="Meiryo UI" panose="020B0604030504040204" pitchFamily="34" charset="-128"/>
                <a:ea typeface="Meiryo UI" panose="020B0604030504040204" pitchFamily="34" charset="-128"/>
              </a:rPr>
              <a:t>：過去にセカンドオピニオンやレンタル経理で顧問税理士とトラブルになったことはありません。心配でしたらプレミアムサービスをお申し込み下さい。</a:t>
            </a:r>
          </a:p>
        </p:txBody>
      </p:sp>
      <p:sp>
        <p:nvSpPr>
          <p:cNvPr id="8" name="正方形/長方形 7">
            <a:extLst>
              <a:ext uri="{FF2B5EF4-FFF2-40B4-BE49-F238E27FC236}">
                <a16:creationId xmlns:a16="http://schemas.microsoft.com/office/drawing/2014/main" id="{99DF4C84-0C10-8AB0-52A1-F35CA42DA432}"/>
              </a:ext>
            </a:extLst>
          </p:cNvPr>
          <p:cNvSpPr/>
          <p:nvPr/>
        </p:nvSpPr>
        <p:spPr bwMode="auto">
          <a:xfrm>
            <a:off x="535433" y="2432948"/>
            <a:ext cx="8028658"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r>
              <a:rPr lang="en-US" altLang="ja-JP" dirty="0">
                <a:latin typeface="Meiryo UI" panose="020B0604030504040204" pitchFamily="34" charset="-128"/>
                <a:ea typeface="Meiryo UI" panose="020B0604030504040204" pitchFamily="34" charset="-128"/>
              </a:rPr>
              <a:t>Q</a:t>
            </a:r>
            <a:r>
              <a:rPr lang="ja-JP" altLang="en-US" dirty="0">
                <a:latin typeface="Meiryo UI" panose="020B0604030504040204" pitchFamily="34" charset="-128"/>
                <a:ea typeface="Meiryo UI" panose="020B0604030504040204" pitchFamily="34" charset="-128"/>
              </a:rPr>
              <a:t>：山口税理士が担当してくれますか？</a:t>
            </a:r>
            <a:endParaRPr lang="en-US" altLang="ja-JP" dirty="0">
              <a:latin typeface="Meiryo UI" panose="020B0604030504040204" pitchFamily="34" charset="-128"/>
              <a:ea typeface="Meiryo UI" panose="020B0604030504040204" pitchFamily="34" charset="-128"/>
            </a:endParaRPr>
          </a:p>
          <a:p>
            <a:r>
              <a:rPr lang="en-US" altLang="ja-JP" dirty="0">
                <a:latin typeface="Meiryo UI" panose="020B0604030504040204" pitchFamily="34" charset="-128"/>
                <a:ea typeface="Meiryo UI" panose="020B0604030504040204" pitchFamily="34" charset="-128"/>
              </a:rPr>
              <a:t>A</a:t>
            </a:r>
            <a:r>
              <a:rPr lang="ja-JP" altLang="en-US" dirty="0">
                <a:latin typeface="Meiryo UI" panose="020B0604030504040204" pitchFamily="34" charset="-128"/>
                <a:ea typeface="Meiryo UI" panose="020B0604030504040204" pitchFamily="34" charset="-128"/>
              </a:rPr>
              <a:t>：弊社は分業制で対応しています。山口が対応することもありますが、すべて山口が対応するわけではありません。</a:t>
            </a:r>
          </a:p>
        </p:txBody>
      </p:sp>
      <p:sp>
        <p:nvSpPr>
          <p:cNvPr id="9" name="正方形/長方形 8">
            <a:extLst>
              <a:ext uri="{FF2B5EF4-FFF2-40B4-BE49-F238E27FC236}">
                <a16:creationId xmlns:a16="http://schemas.microsoft.com/office/drawing/2014/main" id="{7322B37E-5B3E-6F0A-2E04-615288041CBF}"/>
              </a:ext>
            </a:extLst>
          </p:cNvPr>
          <p:cNvSpPr/>
          <p:nvPr/>
        </p:nvSpPr>
        <p:spPr bwMode="auto">
          <a:xfrm>
            <a:off x="535433" y="3657085"/>
            <a:ext cx="8028658" cy="1094820"/>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r>
              <a:rPr lang="en-US" altLang="ja-JP" dirty="0">
                <a:latin typeface="Meiryo UI" panose="020B0604030504040204" pitchFamily="34" charset="-128"/>
                <a:ea typeface="Meiryo UI" panose="020B0604030504040204" pitchFamily="34" charset="-128"/>
              </a:rPr>
              <a:t>Q</a:t>
            </a:r>
            <a:r>
              <a:rPr lang="ja-JP" altLang="en-US" dirty="0">
                <a:latin typeface="Meiryo UI" panose="020B0604030504040204" pitchFamily="34" charset="-128"/>
                <a:ea typeface="Meiryo UI" panose="020B0604030504040204" pitchFamily="34" charset="-128"/>
              </a:rPr>
              <a:t>：毎月の訪問や打合せは可能ですか？</a:t>
            </a:r>
            <a:endParaRPr lang="en-US" altLang="ja-JP" dirty="0">
              <a:latin typeface="Meiryo UI" panose="020B0604030504040204" pitchFamily="34" charset="-128"/>
              <a:ea typeface="Meiryo UI" panose="020B0604030504040204" pitchFamily="34" charset="-128"/>
            </a:endParaRPr>
          </a:p>
          <a:p>
            <a:r>
              <a:rPr lang="en-US" altLang="ja-JP" dirty="0">
                <a:latin typeface="Meiryo UI" panose="020B0604030504040204" pitchFamily="34" charset="-128"/>
                <a:ea typeface="Meiryo UI" panose="020B0604030504040204" pitchFamily="34" charset="-128"/>
              </a:rPr>
              <a:t>A</a:t>
            </a:r>
            <a:r>
              <a:rPr lang="ja-JP" altLang="en-US" dirty="0">
                <a:latin typeface="Meiryo UI" panose="020B0604030504040204" pitchFamily="34" charset="-128"/>
                <a:ea typeface="Meiryo UI" panose="020B0604030504040204" pitchFamily="34" charset="-128"/>
              </a:rPr>
              <a:t>：定例の訪問や打合せをお約束するものではありませんが、ご要望があれば対応します。必要なタイミングで打合せのお願いをする場合には、ご対応頂けますようお願いします。</a:t>
            </a:r>
            <a:endParaRPr lang="en-US" altLang="ja-JP" dirty="0">
              <a:latin typeface="Meiryo UI" panose="020B0604030504040204" pitchFamily="34" charset="-128"/>
              <a:ea typeface="Meiryo UI" panose="020B0604030504040204" pitchFamily="34" charset="-128"/>
            </a:endParaRPr>
          </a:p>
        </p:txBody>
      </p:sp>
      <p:sp>
        <p:nvSpPr>
          <p:cNvPr id="10" name="正方形/長方形 9">
            <a:extLst>
              <a:ext uri="{FF2B5EF4-FFF2-40B4-BE49-F238E27FC236}">
                <a16:creationId xmlns:a16="http://schemas.microsoft.com/office/drawing/2014/main" id="{BE8C4AC2-D0FC-A4E5-B91A-F440A6C67B52}"/>
              </a:ext>
            </a:extLst>
          </p:cNvPr>
          <p:cNvSpPr/>
          <p:nvPr/>
        </p:nvSpPr>
        <p:spPr bwMode="auto">
          <a:xfrm>
            <a:off x="535433" y="4904160"/>
            <a:ext cx="8028658" cy="1369805"/>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r>
              <a:rPr lang="en-US" altLang="ja-JP" dirty="0">
                <a:latin typeface="Meiryo UI" panose="020B0604030504040204" pitchFamily="34" charset="-128"/>
                <a:ea typeface="Meiryo UI" panose="020B0604030504040204" pitchFamily="34" charset="-128"/>
              </a:rPr>
              <a:t>Q</a:t>
            </a:r>
            <a:r>
              <a:rPr lang="ja-JP" altLang="en-US" dirty="0">
                <a:latin typeface="Meiryo UI" panose="020B0604030504040204" pitchFamily="34" charset="-128"/>
                <a:ea typeface="Meiryo UI" panose="020B0604030504040204" pitchFamily="34" charset="-128"/>
              </a:rPr>
              <a:t>：給与計算は自社で実施するので値引きして頂けますか？</a:t>
            </a:r>
            <a:endParaRPr lang="en-US" altLang="ja-JP" dirty="0">
              <a:latin typeface="Meiryo UI" panose="020B0604030504040204" pitchFamily="34" charset="-128"/>
              <a:ea typeface="Meiryo UI" panose="020B0604030504040204" pitchFamily="34" charset="-128"/>
            </a:endParaRPr>
          </a:p>
          <a:p>
            <a:r>
              <a:rPr lang="en-US" altLang="ja-JP" dirty="0">
                <a:latin typeface="Meiryo UI" panose="020B0604030504040204" pitchFamily="34" charset="-128"/>
                <a:ea typeface="Meiryo UI" panose="020B0604030504040204" pitchFamily="34" charset="-128"/>
              </a:rPr>
              <a:t>A</a:t>
            </a:r>
            <a:r>
              <a:rPr lang="ja-JP" altLang="en-US" dirty="0">
                <a:latin typeface="Meiryo UI" panose="020B0604030504040204" pitchFamily="34" charset="-128"/>
                <a:ea typeface="Meiryo UI" panose="020B0604030504040204" pitchFamily="34" charset="-128"/>
              </a:rPr>
              <a:t>：レンタル経理はフルアウトソーシングすることで効率良く運用するように設計されています。したがって、お客様の要望で範囲を制限する場合であっても、原則として値引きはありません。</a:t>
            </a:r>
            <a:endParaRPr lang="en-US" altLang="ja-JP" dirty="0">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2479702483"/>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スライド番号プレースホルダ 5"/>
          <p:cNvSpPr>
            <a:spLocks noGrp="1"/>
          </p:cNvSpPr>
          <p:nvPr>
            <p:ph type="sldNum" sz="quarter" idx="4"/>
          </p:nvPr>
        </p:nvSpPr>
        <p:spPr>
          <a:xfrm>
            <a:off x="7740688" y="6508388"/>
            <a:ext cx="946112" cy="32139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a:solidFill>
                  <a:srgbClr val="000000"/>
                </a:solidFill>
                <a:latin typeface="Arial" charset="0"/>
                <a:ea typeface="HG創英角ｺﾞｼｯｸUB" pitchFamily="49" charset="-128"/>
              </a:defRPr>
            </a:lvl1pPr>
            <a:lvl2pPr marL="742950" indent="-285750" eaLnBrk="0" hangingPunct="0">
              <a:defRPr kumimoji="1">
                <a:solidFill>
                  <a:srgbClr val="000000"/>
                </a:solidFill>
                <a:latin typeface="Arial" charset="0"/>
                <a:ea typeface="HG創英角ｺﾞｼｯｸUB" pitchFamily="49" charset="-128"/>
              </a:defRPr>
            </a:lvl2pPr>
            <a:lvl3pPr marL="1143000" indent="-228600" eaLnBrk="0" hangingPunct="0">
              <a:defRPr kumimoji="1">
                <a:solidFill>
                  <a:srgbClr val="000000"/>
                </a:solidFill>
                <a:latin typeface="Arial" charset="0"/>
                <a:ea typeface="HG創英角ｺﾞｼｯｸUB" pitchFamily="49" charset="-128"/>
              </a:defRPr>
            </a:lvl3pPr>
            <a:lvl4pPr marL="1600200" indent="-228600" eaLnBrk="0" hangingPunct="0">
              <a:defRPr kumimoji="1">
                <a:solidFill>
                  <a:srgbClr val="000000"/>
                </a:solidFill>
                <a:latin typeface="Arial" charset="0"/>
                <a:ea typeface="HG創英角ｺﾞｼｯｸUB" pitchFamily="49" charset="-128"/>
              </a:defRPr>
            </a:lvl4pPr>
            <a:lvl5pPr marL="2057400" indent="-228600" eaLnBrk="0" hangingPunct="0">
              <a:defRPr kumimoji="1">
                <a:solidFill>
                  <a:srgbClr val="000000"/>
                </a:solidFill>
                <a:latin typeface="Arial" charset="0"/>
                <a:ea typeface="HG創英角ｺﾞｼｯｸUB" pitchFamily="49" charset="-128"/>
              </a:defRPr>
            </a:lvl5pPr>
            <a:lvl6pPr marL="2514600" indent="-228600" eaLnBrk="0" fontAlgn="base" hangingPunct="0">
              <a:spcBef>
                <a:spcPct val="0"/>
              </a:spcBef>
              <a:spcAft>
                <a:spcPct val="0"/>
              </a:spcAft>
              <a:defRPr kumimoji="1">
                <a:solidFill>
                  <a:srgbClr val="000000"/>
                </a:solidFill>
                <a:latin typeface="Arial" charset="0"/>
                <a:ea typeface="HG創英角ｺﾞｼｯｸUB" pitchFamily="49" charset="-128"/>
              </a:defRPr>
            </a:lvl6pPr>
            <a:lvl7pPr marL="2971800" indent="-228600" eaLnBrk="0" fontAlgn="base" hangingPunct="0">
              <a:spcBef>
                <a:spcPct val="0"/>
              </a:spcBef>
              <a:spcAft>
                <a:spcPct val="0"/>
              </a:spcAft>
              <a:defRPr kumimoji="1">
                <a:solidFill>
                  <a:srgbClr val="000000"/>
                </a:solidFill>
                <a:latin typeface="Arial" charset="0"/>
                <a:ea typeface="HG創英角ｺﾞｼｯｸUB" pitchFamily="49" charset="-128"/>
              </a:defRPr>
            </a:lvl7pPr>
            <a:lvl8pPr marL="3429000" indent="-228600" eaLnBrk="0" fontAlgn="base" hangingPunct="0">
              <a:spcBef>
                <a:spcPct val="0"/>
              </a:spcBef>
              <a:spcAft>
                <a:spcPct val="0"/>
              </a:spcAft>
              <a:defRPr kumimoji="1">
                <a:solidFill>
                  <a:srgbClr val="000000"/>
                </a:solidFill>
                <a:latin typeface="Arial" charset="0"/>
                <a:ea typeface="HG創英角ｺﾞｼｯｸUB" pitchFamily="49" charset="-128"/>
              </a:defRPr>
            </a:lvl8pPr>
            <a:lvl9pPr marL="3886200" indent="-228600" eaLnBrk="0" fontAlgn="base" hangingPunct="0">
              <a:spcBef>
                <a:spcPct val="0"/>
              </a:spcBef>
              <a:spcAft>
                <a:spcPct val="0"/>
              </a:spcAft>
              <a:defRPr kumimoji="1">
                <a:solidFill>
                  <a:srgbClr val="000000"/>
                </a:solidFill>
                <a:latin typeface="Arial" charset="0"/>
                <a:ea typeface="HG創英角ｺﾞｼｯｸUB" pitchFamily="49" charset="-128"/>
              </a:defRPr>
            </a:lvl9pPr>
          </a:lstStyle>
          <a:p>
            <a:pPr eaLnBrk="1" hangingPunct="1"/>
            <a:fld id="{45A7EA97-B4C9-4298-BF99-382886F2FB4B}" type="slidenum">
              <a:rPr lang="en-US" altLang="ja-JP" smtClean="0">
                <a:latin typeface="Meiryo UI" panose="020B0604030504040204" pitchFamily="50" charset="-128"/>
                <a:ea typeface="Meiryo UI" panose="020B0604030504040204" pitchFamily="50" charset="-128"/>
              </a:rPr>
              <a:pPr eaLnBrk="1" hangingPunct="1"/>
              <a:t>113</a:t>
            </a:fld>
            <a:endParaRPr lang="en-US" altLang="ja-JP" dirty="0">
              <a:latin typeface="Meiryo UI" panose="020B0604030504040204" pitchFamily="50" charset="-128"/>
              <a:ea typeface="Meiryo UI" panose="020B0604030504040204" pitchFamily="50" charset="-128"/>
            </a:endParaRPr>
          </a:p>
        </p:txBody>
      </p:sp>
      <p:sp>
        <p:nvSpPr>
          <p:cNvPr id="24579" name="Rectangle 2"/>
          <p:cNvSpPr>
            <a:spLocks noGrp="1" noChangeArrowheads="1"/>
          </p:cNvSpPr>
          <p:nvPr>
            <p:ph type="title"/>
          </p:nvPr>
        </p:nvSpPr>
        <p:spPr/>
        <p:txBody>
          <a:bodyPr/>
          <a:lstStyle/>
          <a:p>
            <a:pPr eaLnBrk="1" hangingPunct="1"/>
            <a:r>
              <a:rPr lang="ja-JP" altLang="en-US"/>
              <a:t>結びにかえて</a:t>
            </a:r>
          </a:p>
        </p:txBody>
      </p:sp>
      <p:sp>
        <p:nvSpPr>
          <p:cNvPr id="24580" name="Rectangle 3"/>
          <p:cNvSpPr>
            <a:spLocks noGrp="1" noChangeArrowheads="1"/>
          </p:cNvSpPr>
          <p:nvPr>
            <p:ph type="body" idx="1"/>
          </p:nvPr>
        </p:nvSpPr>
        <p:spPr>
          <a:xfrm>
            <a:off x="457200" y="1702873"/>
            <a:ext cx="8229600" cy="4525962"/>
          </a:xfrm>
        </p:spPr>
        <p:txBody>
          <a:bodyPr/>
          <a:lstStyle/>
          <a:p>
            <a:pPr marL="0" indent="0" eaLnBrk="1" hangingPunct="1">
              <a:lnSpc>
                <a:spcPct val="80000"/>
              </a:lnSpc>
              <a:buFontTx/>
              <a:buNone/>
            </a:pPr>
            <a:r>
              <a:rPr lang="ja-JP" altLang="en-US" sz="2800" dirty="0"/>
              <a:t>弊社のセミナーに参加頂きありがとうございました。</a:t>
            </a:r>
          </a:p>
          <a:p>
            <a:pPr marL="0" indent="0" eaLnBrk="1" hangingPunct="1">
              <a:lnSpc>
                <a:spcPct val="80000"/>
              </a:lnSpc>
              <a:buFontTx/>
              <a:buNone/>
            </a:pPr>
            <a:r>
              <a:rPr lang="ja-JP" altLang="en-US" sz="2800" dirty="0"/>
              <a:t>ご不明な点がありましたら、何なりとお申しつけ下さい。</a:t>
            </a:r>
          </a:p>
          <a:p>
            <a:pPr marL="0" indent="0" eaLnBrk="1" hangingPunct="1">
              <a:lnSpc>
                <a:spcPct val="80000"/>
              </a:lnSpc>
              <a:buFontTx/>
              <a:buNone/>
            </a:pPr>
            <a:r>
              <a:rPr lang="ja-JP" altLang="en-US" sz="2800" dirty="0"/>
              <a:t>ご質問を心よりお待ち申し上げております。</a:t>
            </a:r>
          </a:p>
          <a:p>
            <a:pPr marL="0" indent="0" eaLnBrk="1" hangingPunct="1">
              <a:lnSpc>
                <a:spcPct val="80000"/>
              </a:lnSpc>
              <a:buFontTx/>
              <a:buNone/>
            </a:pPr>
            <a:endParaRPr lang="ja-JP" altLang="en-US" sz="2800" dirty="0"/>
          </a:p>
          <a:p>
            <a:pPr marL="0" indent="0" algn="r" eaLnBrk="1" hangingPunct="1">
              <a:lnSpc>
                <a:spcPct val="80000"/>
              </a:lnSpc>
              <a:buFontTx/>
              <a:buNone/>
            </a:pPr>
            <a:r>
              <a:rPr lang="ja-JP" altLang="en-US" sz="2800" dirty="0"/>
              <a:t>株式会社アカウンタックス　</a:t>
            </a:r>
          </a:p>
          <a:p>
            <a:pPr marL="0" indent="0" algn="r" eaLnBrk="1" hangingPunct="1">
              <a:lnSpc>
                <a:spcPct val="80000"/>
              </a:lnSpc>
              <a:buFontTx/>
              <a:buNone/>
            </a:pPr>
            <a:r>
              <a:rPr lang="ja-JP" altLang="en-US" sz="2800" dirty="0"/>
              <a:t>代表取締役  山口真導</a:t>
            </a:r>
          </a:p>
          <a:p>
            <a:pPr marL="0" indent="0" eaLnBrk="1" hangingPunct="1">
              <a:lnSpc>
                <a:spcPct val="80000"/>
              </a:lnSpc>
              <a:buFontTx/>
              <a:buNone/>
            </a:pPr>
            <a:endParaRPr lang="en-US" altLang="ja-JP" sz="2800" dirty="0"/>
          </a:p>
        </p:txBody>
      </p:sp>
      <p:sp>
        <p:nvSpPr>
          <p:cNvPr id="24586" name="Line 6"/>
          <p:cNvSpPr>
            <a:spLocks noChangeShapeType="1"/>
          </p:cNvSpPr>
          <p:nvPr/>
        </p:nvSpPr>
        <p:spPr bwMode="auto">
          <a:xfrm>
            <a:off x="747688" y="3284661"/>
            <a:ext cx="0" cy="360363"/>
          </a:xfrm>
          <a:prstGeom prst="line">
            <a:avLst/>
          </a:prstGeom>
          <a:noFill/>
          <a:ln w="63500">
            <a:solidFill>
              <a:schemeClr val="bg2"/>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4587" name="Text Box 7"/>
          <p:cNvSpPr txBox="1">
            <a:spLocks noChangeArrowheads="1"/>
          </p:cNvSpPr>
          <p:nvPr/>
        </p:nvSpPr>
        <p:spPr bwMode="auto">
          <a:xfrm>
            <a:off x="747688" y="3279650"/>
            <a:ext cx="1098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rgbClr val="000000"/>
                </a:solidFill>
                <a:latin typeface="Arial" charset="0"/>
                <a:ea typeface="HG創英角ｺﾞｼｯｸUB" pitchFamily="49" charset="-128"/>
              </a:defRPr>
            </a:lvl1pPr>
            <a:lvl2pPr marL="742950" indent="-285750" eaLnBrk="0" hangingPunct="0">
              <a:defRPr kumimoji="1">
                <a:solidFill>
                  <a:srgbClr val="000000"/>
                </a:solidFill>
                <a:latin typeface="Arial" charset="0"/>
                <a:ea typeface="HG創英角ｺﾞｼｯｸUB" pitchFamily="49" charset="-128"/>
              </a:defRPr>
            </a:lvl2pPr>
            <a:lvl3pPr marL="1143000" indent="-228600" eaLnBrk="0" hangingPunct="0">
              <a:defRPr kumimoji="1">
                <a:solidFill>
                  <a:srgbClr val="000000"/>
                </a:solidFill>
                <a:latin typeface="Arial" charset="0"/>
                <a:ea typeface="HG創英角ｺﾞｼｯｸUB" pitchFamily="49" charset="-128"/>
              </a:defRPr>
            </a:lvl3pPr>
            <a:lvl4pPr marL="1600200" indent="-228600" eaLnBrk="0" hangingPunct="0">
              <a:defRPr kumimoji="1">
                <a:solidFill>
                  <a:srgbClr val="000000"/>
                </a:solidFill>
                <a:latin typeface="Arial" charset="0"/>
                <a:ea typeface="HG創英角ｺﾞｼｯｸUB" pitchFamily="49" charset="-128"/>
              </a:defRPr>
            </a:lvl4pPr>
            <a:lvl5pPr marL="2057400" indent="-228600" eaLnBrk="0" hangingPunct="0">
              <a:defRPr kumimoji="1">
                <a:solidFill>
                  <a:srgbClr val="000000"/>
                </a:solidFill>
                <a:latin typeface="Arial" charset="0"/>
                <a:ea typeface="HG創英角ｺﾞｼｯｸUB" pitchFamily="49" charset="-128"/>
              </a:defRPr>
            </a:lvl5pPr>
            <a:lvl6pPr marL="2514600" indent="-228600" eaLnBrk="0" fontAlgn="base" hangingPunct="0">
              <a:spcBef>
                <a:spcPct val="0"/>
              </a:spcBef>
              <a:spcAft>
                <a:spcPct val="0"/>
              </a:spcAft>
              <a:defRPr kumimoji="1">
                <a:solidFill>
                  <a:srgbClr val="000000"/>
                </a:solidFill>
                <a:latin typeface="Arial" charset="0"/>
                <a:ea typeface="HG創英角ｺﾞｼｯｸUB" pitchFamily="49" charset="-128"/>
              </a:defRPr>
            </a:lvl6pPr>
            <a:lvl7pPr marL="2971800" indent="-228600" eaLnBrk="0" fontAlgn="base" hangingPunct="0">
              <a:spcBef>
                <a:spcPct val="0"/>
              </a:spcBef>
              <a:spcAft>
                <a:spcPct val="0"/>
              </a:spcAft>
              <a:defRPr kumimoji="1">
                <a:solidFill>
                  <a:srgbClr val="000000"/>
                </a:solidFill>
                <a:latin typeface="Arial" charset="0"/>
                <a:ea typeface="HG創英角ｺﾞｼｯｸUB" pitchFamily="49" charset="-128"/>
              </a:defRPr>
            </a:lvl7pPr>
            <a:lvl8pPr marL="3429000" indent="-228600" eaLnBrk="0" fontAlgn="base" hangingPunct="0">
              <a:spcBef>
                <a:spcPct val="0"/>
              </a:spcBef>
              <a:spcAft>
                <a:spcPct val="0"/>
              </a:spcAft>
              <a:defRPr kumimoji="1">
                <a:solidFill>
                  <a:srgbClr val="000000"/>
                </a:solidFill>
                <a:latin typeface="Arial" charset="0"/>
                <a:ea typeface="HG創英角ｺﾞｼｯｸUB" pitchFamily="49" charset="-128"/>
              </a:defRPr>
            </a:lvl8pPr>
            <a:lvl9pPr marL="3886200" indent="-228600" eaLnBrk="0" fontAlgn="base" hangingPunct="0">
              <a:spcBef>
                <a:spcPct val="0"/>
              </a:spcBef>
              <a:spcAft>
                <a:spcPct val="0"/>
              </a:spcAft>
              <a:defRPr kumimoji="1">
                <a:solidFill>
                  <a:srgbClr val="000000"/>
                </a:solidFill>
                <a:latin typeface="Arial" charset="0"/>
                <a:ea typeface="HG創英角ｺﾞｼｯｸUB" pitchFamily="49" charset="-128"/>
              </a:defRPr>
            </a:lvl9pPr>
          </a:lstStyle>
          <a:p>
            <a:pPr eaLnBrk="1" hangingPunct="1"/>
            <a:r>
              <a:rPr lang="ja-JP" altLang="en-US" dirty="0">
                <a:solidFill>
                  <a:srgbClr val="292929"/>
                </a:solidFill>
                <a:ea typeface="A-OTF 新ゴ Pro B" pitchFamily="34" charset="-128"/>
              </a:rPr>
              <a:t>会社概要</a:t>
            </a:r>
          </a:p>
        </p:txBody>
      </p:sp>
      <p:grpSp>
        <p:nvGrpSpPr>
          <p:cNvPr id="24582" name="Group 9"/>
          <p:cNvGrpSpPr>
            <a:grpSpLocks/>
          </p:cNvGrpSpPr>
          <p:nvPr/>
        </p:nvGrpSpPr>
        <p:grpSpPr bwMode="auto">
          <a:xfrm>
            <a:off x="5368925" y="4450680"/>
            <a:ext cx="3019425" cy="1498600"/>
            <a:chOff x="164" y="4249"/>
            <a:chExt cx="1902" cy="944"/>
          </a:xfrm>
        </p:grpSpPr>
        <p:pic>
          <p:nvPicPr>
            <p:cNvPr id="24583" name="Picture 10"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 y="4249"/>
              <a:ext cx="1902" cy="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4" name="Text Box 11"/>
            <p:cNvSpPr txBox="1">
              <a:spLocks noChangeArrowheads="1"/>
            </p:cNvSpPr>
            <p:nvPr/>
          </p:nvSpPr>
          <p:spPr bwMode="auto">
            <a:xfrm>
              <a:off x="164" y="5020"/>
              <a:ext cx="186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rgbClr val="000000"/>
                  </a:solidFill>
                  <a:latin typeface="Arial" charset="0"/>
                  <a:ea typeface="HG創英角ｺﾞｼｯｸUB" pitchFamily="49" charset="-128"/>
                </a:defRPr>
              </a:lvl1pPr>
              <a:lvl2pPr marL="742950" indent="-285750" eaLnBrk="0" hangingPunct="0">
                <a:defRPr kumimoji="1">
                  <a:solidFill>
                    <a:srgbClr val="000000"/>
                  </a:solidFill>
                  <a:latin typeface="Arial" charset="0"/>
                  <a:ea typeface="HG創英角ｺﾞｼｯｸUB" pitchFamily="49" charset="-128"/>
                </a:defRPr>
              </a:lvl2pPr>
              <a:lvl3pPr marL="1143000" indent="-228600" eaLnBrk="0" hangingPunct="0">
                <a:defRPr kumimoji="1">
                  <a:solidFill>
                    <a:srgbClr val="000000"/>
                  </a:solidFill>
                  <a:latin typeface="Arial" charset="0"/>
                  <a:ea typeface="HG創英角ｺﾞｼｯｸUB" pitchFamily="49" charset="-128"/>
                </a:defRPr>
              </a:lvl3pPr>
              <a:lvl4pPr marL="1600200" indent="-228600" eaLnBrk="0" hangingPunct="0">
                <a:defRPr kumimoji="1">
                  <a:solidFill>
                    <a:srgbClr val="000000"/>
                  </a:solidFill>
                  <a:latin typeface="Arial" charset="0"/>
                  <a:ea typeface="HG創英角ｺﾞｼｯｸUB" pitchFamily="49" charset="-128"/>
                </a:defRPr>
              </a:lvl4pPr>
              <a:lvl5pPr marL="2057400" indent="-228600" eaLnBrk="0" hangingPunct="0">
                <a:defRPr kumimoji="1">
                  <a:solidFill>
                    <a:srgbClr val="000000"/>
                  </a:solidFill>
                  <a:latin typeface="Arial" charset="0"/>
                  <a:ea typeface="HG創英角ｺﾞｼｯｸUB" pitchFamily="49" charset="-128"/>
                </a:defRPr>
              </a:lvl5pPr>
              <a:lvl6pPr marL="2514600" indent="-228600" eaLnBrk="0" fontAlgn="base" hangingPunct="0">
                <a:spcBef>
                  <a:spcPct val="0"/>
                </a:spcBef>
                <a:spcAft>
                  <a:spcPct val="0"/>
                </a:spcAft>
                <a:defRPr kumimoji="1">
                  <a:solidFill>
                    <a:srgbClr val="000000"/>
                  </a:solidFill>
                  <a:latin typeface="Arial" charset="0"/>
                  <a:ea typeface="HG創英角ｺﾞｼｯｸUB" pitchFamily="49" charset="-128"/>
                </a:defRPr>
              </a:lvl6pPr>
              <a:lvl7pPr marL="2971800" indent="-228600" eaLnBrk="0" fontAlgn="base" hangingPunct="0">
                <a:spcBef>
                  <a:spcPct val="0"/>
                </a:spcBef>
                <a:spcAft>
                  <a:spcPct val="0"/>
                </a:spcAft>
                <a:defRPr kumimoji="1">
                  <a:solidFill>
                    <a:srgbClr val="000000"/>
                  </a:solidFill>
                  <a:latin typeface="Arial" charset="0"/>
                  <a:ea typeface="HG創英角ｺﾞｼｯｸUB" pitchFamily="49" charset="-128"/>
                </a:defRPr>
              </a:lvl7pPr>
              <a:lvl8pPr marL="3429000" indent="-228600" eaLnBrk="0" fontAlgn="base" hangingPunct="0">
                <a:spcBef>
                  <a:spcPct val="0"/>
                </a:spcBef>
                <a:spcAft>
                  <a:spcPct val="0"/>
                </a:spcAft>
                <a:defRPr kumimoji="1">
                  <a:solidFill>
                    <a:srgbClr val="000000"/>
                  </a:solidFill>
                  <a:latin typeface="Arial" charset="0"/>
                  <a:ea typeface="HG創英角ｺﾞｼｯｸUB" pitchFamily="49" charset="-128"/>
                </a:defRPr>
              </a:lvl8pPr>
              <a:lvl9pPr marL="3886200" indent="-228600" eaLnBrk="0" fontAlgn="base" hangingPunct="0">
                <a:spcBef>
                  <a:spcPct val="0"/>
                </a:spcBef>
                <a:spcAft>
                  <a:spcPct val="0"/>
                </a:spcAft>
                <a:defRPr kumimoji="1">
                  <a:solidFill>
                    <a:srgbClr val="000000"/>
                  </a:solidFill>
                  <a:latin typeface="Arial" charset="0"/>
                  <a:ea typeface="HG創英角ｺﾞｼｯｸUB" pitchFamily="49" charset="-128"/>
                </a:defRPr>
              </a:lvl9pPr>
            </a:lstStyle>
            <a:p>
              <a:pPr algn="dist" eaLnBrk="1" hangingPunct="1">
                <a:spcBef>
                  <a:spcPct val="50000"/>
                </a:spcBef>
              </a:pPr>
              <a:r>
                <a:rPr lang="ja-JP" altLang="en-US" sz="1200">
                  <a:solidFill>
                    <a:srgbClr val="292929"/>
                  </a:solidFill>
                  <a:ea typeface="A-OTF 新ゴ Pro B" pitchFamily="34" charset="-128"/>
                </a:rPr>
                <a:t>税理士法人アカウンタックス</a:t>
              </a:r>
            </a:p>
          </p:txBody>
        </p:sp>
      </p:grpSp>
      <p:graphicFrame>
        <p:nvGraphicFramePr>
          <p:cNvPr id="2" name="表 1">
            <a:extLst>
              <a:ext uri="{FF2B5EF4-FFF2-40B4-BE49-F238E27FC236}">
                <a16:creationId xmlns:a16="http://schemas.microsoft.com/office/drawing/2014/main" id="{5D2877D7-4370-4BB3-9304-CD603222CEBB}"/>
              </a:ext>
            </a:extLst>
          </p:cNvPr>
          <p:cNvGraphicFramePr>
            <a:graphicFrameLocks noGrp="1"/>
          </p:cNvGraphicFramePr>
          <p:nvPr>
            <p:extLst>
              <p:ext uri="{D42A27DB-BD31-4B8C-83A1-F6EECF244321}">
                <p14:modId xmlns:p14="http://schemas.microsoft.com/office/powerpoint/2010/main" val="4147453406"/>
              </p:ext>
            </p:extLst>
          </p:nvPr>
        </p:nvGraphicFramePr>
        <p:xfrm>
          <a:off x="683568" y="3715856"/>
          <a:ext cx="3960440" cy="2377440"/>
        </p:xfrm>
        <a:graphic>
          <a:graphicData uri="http://schemas.openxmlformats.org/drawingml/2006/table">
            <a:tbl>
              <a:tblPr firstRow="1" bandRow="1">
                <a:tableStyleId>{5C22544A-7EE6-4342-B048-85BDC9FD1C3A}</a:tableStyleId>
              </a:tblPr>
              <a:tblGrid>
                <a:gridCol w="701731">
                  <a:extLst>
                    <a:ext uri="{9D8B030D-6E8A-4147-A177-3AD203B41FA5}">
                      <a16:colId xmlns:a16="http://schemas.microsoft.com/office/drawing/2014/main" val="4211605038"/>
                    </a:ext>
                  </a:extLst>
                </a:gridCol>
                <a:gridCol w="3258709">
                  <a:extLst>
                    <a:ext uri="{9D8B030D-6E8A-4147-A177-3AD203B41FA5}">
                      <a16:colId xmlns:a16="http://schemas.microsoft.com/office/drawing/2014/main" val="1038438257"/>
                    </a:ext>
                  </a:extLst>
                </a:gridCol>
              </a:tblGrid>
              <a:tr h="231250">
                <a:tc>
                  <a:txBody>
                    <a:bodyPr/>
                    <a:lstStyle/>
                    <a:p>
                      <a:r>
                        <a:rPr kumimoji="1" lang="ja-JP" altLang="en-US"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rPr>
                        <a:t>会社名</a:t>
                      </a:r>
                    </a:p>
                  </a:txBody>
                  <a:tcPr>
                    <a:lnL w="12700" cmpd="sng">
                      <a:noFill/>
                    </a:lnL>
                    <a:lnR w="12700" cap="flat" cmpd="sng" algn="ctr">
                      <a:solidFill>
                        <a:schemeClr val="bg2">
                          <a:lumMod val="50000"/>
                          <a:lumOff val="50000"/>
                        </a:schemeClr>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r>
                        <a:rPr kumimoji="1" lang="ja-JP" altLang="en-US"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rPr>
                        <a:t>株式会社アカウンタックス</a:t>
                      </a:r>
                    </a:p>
                  </a:txBody>
                  <a:tcPr>
                    <a:lnL w="12700" cap="flat" cmpd="sng" algn="ctr">
                      <a:solidFill>
                        <a:schemeClr val="bg2">
                          <a:lumMod val="50000"/>
                          <a:lumOff val="50000"/>
                        </a:schemeClr>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24229638"/>
                  </a:ext>
                </a:extLst>
              </a:tr>
              <a:tr h="231250">
                <a:tc>
                  <a:txBody>
                    <a:bodyPr/>
                    <a:lstStyle/>
                    <a:p>
                      <a:r>
                        <a:rPr kumimoji="1" lang="ja-JP" altLang="en-US"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rPr>
                        <a:t>設立</a:t>
                      </a:r>
                    </a:p>
                  </a:txBody>
                  <a:tcPr>
                    <a:lnL w="12700" cmpd="sng">
                      <a:noFill/>
                    </a:lnL>
                    <a:lnR w="12700" cap="flat" cmpd="sng" algn="ctr">
                      <a:solidFill>
                        <a:schemeClr val="bg2">
                          <a:lumMod val="50000"/>
                          <a:lumOff val="50000"/>
                        </a:schemeClr>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r>
                        <a:rPr kumimoji="1" lang="en-US" altLang="ja-JP"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rPr>
                        <a:t>2004</a:t>
                      </a:r>
                      <a:r>
                        <a:rPr kumimoji="1" lang="ja-JP" altLang="en-US"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rPr>
                        <a:t>年</a:t>
                      </a:r>
                      <a:r>
                        <a:rPr kumimoji="1" lang="en-US" altLang="ja-JP"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rPr>
                        <a:t>4</a:t>
                      </a:r>
                      <a:r>
                        <a:rPr kumimoji="1" lang="ja-JP" altLang="en-US"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rPr>
                        <a:t>月</a:t>
                      </a:r>
                      <a:r>
                        <a:rPr kumimoji="1" lang="en-US" altLang="ja-JP"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rPr>
                        <a:t>1</a:t>
                      </a:r>
                      <a:r>
                        <a:rPr kumimoji="1" lang="ja-JP" altLang="en-US"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rPr>
                        <a:t>日</a:t>
                      </a:r>
                    </a:p>
                  </a:txBody>
                  <a:tcPr>
                    <a:lnL w="12700" cap="flat" cmpd="sng" algn="ctr">
                      <a:solidFill>
                        <a:schemeClr val="bg2">
                          <a:lumMod val="50000"/>
                          <a:lumOff val="50000"/>
                        </a:schemeClr>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039794325"/>
                  </a:ext>
                </a:extLst>
              </a:tr>
              <a:tr h="231250">
                <a:tc>
                  <a:txBody>
                    <a:bodyPr/>
                    <a:lstStyle/>
                    <a:p>
                      <a:r>
                        <a:rPr kumimoji="1" lang="ja-JP" altLang="en-US"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rPr>
                        <a:t>資本金</a:t>
                      </a:r>
                    </a:p>
                  </a:txBody>
                  <a:tcPr>
                    <a:lnL w="12700" cmpd="sng">
                      <a:noFill/>
                    </a:lnL>
                    <a:lnR w="12700" cap="flat" cmpd="sng" algn="ctr">
                      <a:solidFill>
                        <a:schemeClr val="bg2">
                          <a:lumMod val="50000"/>
                          <a:lumOff val="50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r>
                        <a:rPr kumimoji="1" lang="en-US" altLang="ja-JP"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rPr>
                        <a:t>1,000</a:t>
                      </a:r>
                      <a:r>
                        <a:rPr kumimoji="1" lang="ja-JP" altLang="en-US"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rPr>
                        <a:t>万円</a:t>
                      </a:r>
                    </a:p>
                  </a:txBody>
                  <a:tcPr>
                    <a:lnL w="12700" cap="flat" cmpd="sng" algn="ctr">
                      <a:solidFill>
                        <a:schemeClr val="bg2">
                          <a:lumMod val="50000"/>
                          <a:lumOff val="5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53750339"/>
                  </a:ext>
                </a:extLst>
              </a:tr>
              <a:tr h="360983">
                <a:tc>
                  <a:txBody>
                    <a:bodyPr/>
                    <a:lstStyle/>
                    <a:p>
                      <a:r>
                        <a:rPr kumimoji="1" lang="ja-JP" altLang="en-US"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rPr>
                        <a:t>所在値</a:t>
                      </a:r>
                    </a:p>
                  </a:txBody>
                  <a:tcPr>
                    <a:lnL w="12700" cmpd="sng">
                      <a:noFill/>
                    </a:lnL>
                    <a:lnR w="12700" cap="flat" cmpd="sng" algn="ctr">
                      <a:solidFill>
                        <a:schemeClr val="bg2">
                          <a:lumMod val="50000"/>
                          <a:lumOff val="50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r>
                        <a:rPr kumimoji="1" lang="ja-JP" altLang="en-US"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rPr>
                        <a:t>東京都千代田区平河町二丁目１１番２号</a:t>
                      </a:r>
                      <a:endParaRPr kumimoji="1" lang="en-US" altLang="ja-JP"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endParaRPr>
                    </a:p>
                    <a:p>
                      <a:r>
                        <a:rPr kumimoji="1" lang="ja-JP" altLang="en-US"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rPr>
                        <a:t>平河町グラスゲート２階</a:t>
                      </a:r>
                    </a:p>
                  </a:txBody>
                  <a:tcPr>
                    <a:lnL w="12700" cap="flat" cmpd="sng" algn="ctr">
                      <a:solidFill>
                        <a:schemeClr val="bg2">
                          <a:lumMod val="50000"/>
                          <a:lumOff val="5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552805200"/>
                  </a:ext>
                </a:extLst>
              </a:tr>
              <a:tr h="231250">
                <a:tc>
                  <a:txBody>
                    <a:bodyPr/>
                    <a:lstStyle/>
                    <a:p>
                      <a:r>
                        <a:rPr kumimoji="1" lang="ja-JP" altLang="en-US"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rPr>
                        <a:t>電話</a:t>
                      </a:r>
                    </a:p>
                  </a:txBody>
                  <a:tcPr>
                    <a:lnL w="12700" cmpd="sng">
                      <a:noFill/>
                    </a:lnL>
                    <a:lnR w="12700" cap="flat" cmpd="sng" algn="ctr">
                      <a:solidFill>
                        <a:schemeClr val="bg2">
                          <a:lumMod val="50000"/>
                          <a:lumOff val="50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r>
                        <a:rPr kumimoji="1" lang="en-US" altLang="ja-JP"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rPr>
                        <a:t>03-3237-1311</a:t>
                      </a:r>
                      <a:endParaRPr kumimoji="1" lang="ja-JP" altLang="en-US"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endParaRPr>
                    </a:p>
                  </a:txBody>
                  <a:tcPr>
                    <a:lnL w="12700" cap="flat" cmpd="sng" algn="ctr">
                      <a:solidFill>
                        <a:schemeClr val="bg2">
                          <a:lumMod val="50000"/>
                          <a:lumOff val="5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174164027"/>
                  </a:ext>
                </a:extLst>
              </a:tr>
              <a:tr h="231250">
                <a:tc>
                  <a:txBody>
                    <a:bodyPr/>
                    <a:lstStyle/>
                    <a:p>
                      <a:r>
                        <a:rPr kumimoji="1" lang="en-US" altLang="ja-JP"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rPr>
                        <a:t>FAX</a:t>
                      </a:r>
                      <a:endParaRPr kumimoji="1" lang="ja-JP" altLang="en-US"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endParaRPr>
                    </a:p>
                  </a:txBody>
                  <a:tcPr>
                    <a:lnL w="12700" cmpd="sng">
                      <a:noFill/>
                    </a:lnL>
                    <a:lnR w="12700" cap="flat" cmpd="sng" algn="ctr">
                      <a:solidFill>
                        <a:schemeClr val="bg2">
                          <a:lumMod val="50000"/>
                          <a:lumOff val="50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r>
                        <a:rPr kumimoji="1" lang="en-US" altLang="ja-JP"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rPr>
                        <a:t>03-3237-1331</a:t>
                      </a:r>
                      <a:endParaRPr kumimoji="1" lang="ja-JP" altLang="en-US"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endParaRPr>
                    </a:p>
                  </a:txBody>
                  <a:tcPr>
                    <a:lnL w="12700" cap="flat" cmpd="sng" algn="ctr">
                      <a:solidFill>
                        <a:schemeClr val="bg2">
                          <a:lumMod val="50000"/>
                          <a:lumOff val="5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86611228"/>
                  </a:ext>
                </a:extLst>
              </a:tr>
              <a:tr h="231250">
                <a:tc>
                  <a:txBody>
                    <a:bodyPr/>
                    <a:lstStyle/>
                    <a:p>
                      <a:r>
                        <a:rPr kumimoji="1" lang="en-US" altLang="ja-JP"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rPr>
                        <a:t>Mail</a:t>
                      </a:r>
                      <a:endParaRPr kumimoji="1" lang="ja-JP" altLang="en-US"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endParaRPr>
                    </a:p>
                  </a:txBody>
                  <a:tcPr>
                    <a:lnL w="12700" cmpd="sng">
                      <a:noFill/>
                    </a:lnL>
                    <a:lnR w="12700" cap="flat" cmpd="sng" algn="ctr">
                      <a:solidFill>
                        <a:schemeClr val="bg2">
                          <a:lumMod val="50000"/>
                          <a:lumOff val="50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r>
                        <a:rPr kumimoji="1" lang="en-US" altLang="ja-JP"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rPr>
                        <a:t>info@accountax.co.jp</a:t>
                      </a:r>
                      <a:endParaRPr kumimoji="1" lang="ja-JP" altLang="en-US"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endParaRPr>
                    </a:p>
                  </a:txBody>
                  <a:tcPr>
                    <a:lnL w="12700" cap="flat" cmpd="sng" algn="ctr">
                      <a:solidFill>
                        <a:schemeClr val="bg2">
                          <a:lumMod val="50000"/>
                          <a:lumOff val="5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181511862"/>
                  </a:ext>
                </a:extLst>
              </a:tr>
              <a:tr h="231250">
                <a:tc>
                  <a:txBody>
                    <a:bodyPr/>
                    <a:lstStyle/>
                    <a:p>
                      <a:r>
                        <a:rPr kumimoji="1" lang="ja-JP" altLang="en-US"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rPr>
                        <a:t>ＵＲＬ</a:t>
                      </a:r>
                    </a:p>
                  </a:txBody>
                  <a:tcPr>
                    <a:lnL w="12700" cmpd="sng">
                      <a:noFill/>
                    </a:lnL>
                    <a:lnR w="12700" cap="flat" cmpd="sng" algn="ctr">
                      <a:solidFill>
                        <a:schemeClr val="bg2">
                          <a:lumMod val="50000"/>
                          <a:lumOff val="50000"/>
                        </a:schemeClr>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r>
                        <a:rPr kumimoji="1" lang="en-US" altLang="ja-JP"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rPr>
                        <a:t>www.accountax.jp</a:t>
                      </a:r>
                      <a:endParaRPr kumimoji="1" lang="ja-JP" altLang="en-US" sz="1200" dirty="0">
                        <a:solidFill>
                          <a:schemeClr val="bg2">
                            <a:lumMod val="65000"/>
                            <a:lumOff val="35000"/>
                          </a:schemeClr>
                        </a:solidFill>
                        <a:latin typeface="HG丸ｺﾞｼｯｸM-PRO" panose="020F0600000000000000" pitchFamily="50" charset="-128"/>
                        <a:ea typeface="HG丸ｺﾞｼｯｸM-PRO" panose="020F0600000000000000" pitchFamily="50" charset="-128"/>
                      </a:endParaRPr>
                    </a:p>
                  </a:txBody>
                  <a:tcPr>
                    <a:lnL w="12700" cap="flat" cmpd="sng" algn="ctr">
                      <a:solidFill>
                        <a:schemeClr val="bg2">
                          <a:lumMod val="50000"/>
                          <a:lumOff val="50000"/>
                        </a:schemeClr>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23432236"/>
                  </a:ext>
                </a:extLst>
              </a:tr>
            </a:tbl>
          </a:graphicData>
        </a:graphic>
      </p:graphicFrame>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EA2800-FBC9-4E4A-A12C-A680659B3904}"/>
              </a:ext>
            </a:extLst>
          </p:cNvPr>
          <p:cNvSpPr>
            <a:spLocks noGrp="1"/>
          </p:cNvSpPr>
          <p:nvPr>
            <p:ph type="title"/>
          </p:nvPr>
        </p:nvSpPr>
        <p:spPr>
          <a:xfrm>
            <a:off x="468313" y="188913"/>
            <a:ext cx="7128023" cy="1143000"/>
          </a:xfrm>
        </p:spPr>
        <p:txBody>
          <a:bodyPr/>
          <a:lstStyle/>
          <a:p>
            <a:r>
              <a:rPr kumimoji="1" lang="ja-JP" altLang="en-US" dirty="0"/>
              <a:t>メルマガ登録をお願いします。</a:t>
            </a:r>
          </a:p>
        </p:txBody>
      </p:sp>
      <p:pic>
        <p:nvPicPr>
          <p:cNvPr id="6" name="コンテンツ プレースホルダー 5" descr="室内 が含まれている画像&#10;&#10;非常に高い精度で生成された説明">
            <a:extLst>
              <a:ext uri="{FF2B5EF4-FFF2-40B4-BE49-F238E27FC236}">
                <a16:creationId xmlns:a16="http://schemas.microsoft.com/office/drawing/2014/main" id="{6B5C7C9B-A590-48D9-95A4-1A87E2D6761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31840" y="1788138"/>
            <a:ext cx="2321112" cy="2321112"/>
          </a:xfrm>
        </p:spPr>
      </p:pic>
      <p:sp>
        <p:nvSpPr>
          <p:cNvPr id="4" name="スライド番号プレースホルダー 3">
            <a:extLst>
              <a:ext uri="{FF2B5EF4-FFF2-40B4-BE49-F238E27FC236}">
                <a16:creationId xmlns:a16="http://schemas.microsoft.com/office/drawing/2014/main" id="{CDE75919-9ACC-41DF-8636-E5348AE134AA}"/>
              </a:ext>
            </a:extLst>
          </p:cNvPr>
          <p:cNvSpPr>
            <a:spLocks noGrp="1"/>
          </p:cNvSpPr>
          <p:nvPr>
            <p:ph type="sldNum" sz="quarter" idx="4"/>
          </p:nvPr>
        </p:nvSpPr>
        <p:spPr>
          <a:xfrm>
            <a:off x="7720634" y="5877272"/>
            <a:ext cx="946112" cy="321397"/>
          </a:xfrm>
        </p:spPr>
        <p:txBody>
          <a:bodyPr/>
          <a:lstStyle/>
          <a:p>
            <a:pPr>
              <a:defRPr/>
            </a:pPr>
            <a:fld id="{85191FB8-4F62-47EF-9F3F-3C0A94BC7DC8}" type="slidenum">
              <a:rPr lang="en-US" altLang="ja-JP" smtClean="0"/>
              <a:pPr>
                <a:defRPr/>
              </a:pPr>
              <a:t>114</a:t>
            </a:fld>
            <a:endParaRPr lang="en-US" altLang="ja-JP" dirty="0"/>
          </a:p>
        </p:txBody>
      </p:sp>
      <p:sp>
        <p:nvSpPr>
          <p:cNvPr id="7" name="テキスト ボックス 6">
            <a:extLst>
              <a:ext uri="{FF2B5EF4-FFF2-40B4-BE49-F238E27FC236}">
                <a16:creationId xmlns:a16="http://schemas.microsoft.com/office/drawing/2014/main" id="{DCD08D16-A332-4103-8F61-1496BA34D08A}"/>
              </a:ext>
            </a:extLst>
          </p:cNvPr>
          <p:cNvSpPr txBox="1"/>
          <p:nvPr/>
        </p:nvSpPr>
        <p:spPr>
          <a:xfrm>
            <a:off x="2114658" y="4015689"/>
            <a:ext cx="5262979" cy="646331"/>
          </a:xfrm>
          <a:prstGeom prst="rect">
            <a:avLst/>
          </a:prstGeom>
          <a:noFill/>
        </p:spPr>
        <p:txBody>
          <a:bodyPr wrap="none" rtlCol="0">
            <a:spAutoFit/>
          </a:bodyPr>
          <a:lstStyle/>
          <a:p>
            <a:r>
              <a:rPr kumimoji="1" lang="en-US" altLang="ja-JP" dirty="0"/>
              <a:t>※</a:t>
            </a:r>
            <a:r>
              <a:rPr kumimoji="1" lang="ja-JP" altLang="en-US" dirty="0"/>
              <a:t>同一メールアドレスの登録は出来ませんので、</a:t>
            </a:r>
            <a:endParaRPr kumimoji="1" lang="en-US" altLang="ja-JP" dirty="0"/>
          </a:p>
          <a:p>
            <a:r>
              <a:rPr kumimoji="1" lang="ja-JP" altLang="en-US" dirty="0"/>
              <a:t>　登録出来なかった方は既に登録済みです。</a:t>
            </a:r>
          </a:p>
        </p:txBody>
      </p:sp>
      <p:sp>
        <p:nvSpPr>
          <p:cNvPr id="8" name="テキスト ボックス 7">
            <a:extLst>
              <a:ext uri="{FF2B5EF4-FFF2-40B4-BE49-F238E27FC236}">
                <a16:creationId xmlns:a16="http://schemas.microsoft.com/office/drawing/2014/main" id="{24D92B0C-3734-4552-B605-19B7DCA3C04F}"/>
              </a:ext>
            </a:extLst>
          </p:cNvPr>
          <p:cNvSpPr txBox="1"/>
          <p:nvPr/>
        </p:nvSpPr>
        <p:spPr>
          <a:xfrm>
            <a:off x="683568" y="1558533"/>
            <a:ext cx="8289449" cy="369332"/>
          </a:xfrm>
          <a:prstGeom prst="rect">
            <a:avLst/>
          </a:prstGeom>
          <a:noFill/>
        </p:spPr>
        <p:txBody>
          <a:bodyPr wrap="none" rtlCol="0">
            <a:spAutoFit/>
          </a:bodyPr>
          <a:lstStyle/>
          <a:p>
            <a:r>
              <a:rPr kumimoji="1" lang="en-US" altLang="ja-JP" dirty="0"/>
              <a:t>※</a:t>
            </a:r>
            <a:r>
              <a:rPr kumimoji="1" lang="ja-JP" altLang="en-US" dirty="0"/>
              <a:t>毎週</a:t>
            </a:r>
            <a:r>
              <a:rPr kumimoji="1" lang="en-US" altLang="ja-JP" dirty="0"/>
              <a:t>1</a:t>
            </a:r>
            <a:r>
              <a:rPr kumimoji="1" lang="ja-JP" altLang="en-US" dirty="0"/>
              <a:t>～</a:t>
            </a:r>
            <a:r>
              <a:rPr kumimoji="1" lang="en-US" altLang="ja-JP" dirty="0"/>
              <a:t>2</a:t>
            </a:r>
            <a:r>
              <a:rPr kumimoji="1" lang="ja-JP" altLang="en-US" dirty="0"/>
              <a:t>通のペースで過払い税金や経営に関する情報をお伝えしています。</a:t>
            </a:r>
          </a:p>
        </p:txBody>
      </p:sp>
      <p:grpSp>
        <p:nvGrpSpPr>
          <p:cNvPr id="9" name="グループ化 8">
            <a:extLst>
              <a:ext uri="{FF2B5EF4-FFF2-40B4-BE49-F238E27FC236}">
                <a16:creationId xmlns:a16="http://schemas.microsoft.com/office/drawing/2014/main" id="{56ED1DF3-4C92-4C29-A8A0-418A0647DEC4}"/>
              </a:ext>
            </a:extLst>
          </p:cNvPr>
          <p:cNvGrpSpPr/>
          <p:nvPr/>
        </p:nvGrpSpPr>
        <p:grpSpPr>
          <a:xfrm>
            <a:off x="2969028" y="5013176"/>
            <a:ext cx="1101455" cy="1238138"/>
            <a:chOff x="2969028" y="5013176"/>
            <a:chExt cx="1101455" cy="1238138"/>
          </a:xfrm>
        </p:grpSpPr>
        <p:pic>
          <p:nvPicPr>
            <p:cNvPr id="10" name="図 9" descr="QR コード&#10;&#10;自動的に生成された説明">
              <a:extLst>
                <a:ext uri="{FF2B5EF4-FFF2-40B4-BE49-F238E27FC236}">
                  <a16:creationId xmlns:a16="http://schemas.microsoft.com/office/drawing/2014/main" id="{2FD86623-F985-4FCD-98D6-BF2CA27D384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80707" y="5373216"/>
              <a:ext cx="878098" cy="878098"/>
            </a:xfrm>
            <a:prstGeom prst="rect">
              <a:avLst/>
            </a:prstGeom>
          </p:spPr>
        </p:pic>
        <p:sp>
          <p:nvSpPr>
            <p:cNvPr id="11" name="テキスト ボックス 10">
              <a:extLst>
                <a:ext uri="{FF2B5EF4-FFF2-40B4-BE49-F238E27FC236}">
                  <a16:creationId xmlns:a16="http://schemas.microsoft.com/office/drawing/2014/main" id="{796DBFFF-8B27-40C5-A194-B95653AC74D0}"/>
                </a:ext>
              </a:extLst>
            </p:cNvPr>
            <p:cNvSpPr txBox="1"/>
            <p:nvPr/>
          </p:nvSpPr>
          <p:spPr>
            <a:xfrm>
              <a:off x="2969028" y="5013176"/>
              <a:ext cx="1101455" cy="369332"/>
            </a:xfrm>
            <a:prstGeom prst="rect">
              <a:avLst/>
            </a:prstGeom>
            <a:noFill/>
          </p:spPr>
          <p:txBody>
            <a:bodyPr wrap="none" rtlCol="0">
              <a:spAutoFit/>
            </a:bodyPr>
            <a:lstStyle/>
            <a:p>
              <a:r>
                <a:rPr kumimoji="1" lang="en-US" altLang="ja-JP" dirty="0" err="1">
                  <a:latin typeface="Meiryo UI" panose="020B0604030504040204" pitchFamily="50" charset="-128"/>
                  <a:ea typeface="Meiryo UI" panose="020B0604030504040204" pitchFamily="50" charset="-128"/>
                </a:rPr>
                <a:t>Youtube</a:t>
              </a:r>
              <a:endParaRPr kumimoji="1" lang="ja-JP" altLang="en-US" dirty="0">
                <a:latin typeface="Meiryo UI" panose="020B0604030504040204" pitchFamily="50" charset="-128"/>
                <a:ea typeface="Meiryo UI" panose="020B0604030504040204" pitchFamily="50" charset="-128"/>
              </a:endParaRPr>
            </a:p>
          </p:txBody>
        </p:sp>
      </p:grpSp>
      <p:grpSp>
        <p:nvGrpSpPr>
          <p:cNvPr id="12" name="グループ化 11">
            <a:extLst>
              <a:ext uri="{FF2B5EF4-FFF2-40B4-BE49-F238E27FC236}">
                <a16:creationId xmlns:a16="http://schemas.microsoft.com/office/drawing/2014/main" id="{24224BE8-E633-4E30-82C7-5F2E0EF6295F}"/>
              </a:ext>
            </a:extLst>
          </p:cNvPr>
          <p:cNvGrpSpPr/>
          <p:nvPr/>
        </p:nvGrpSpPr>
        <p:grpSpPr>
          <a:xfrm>
            <a:off x="4634469" y="5013176"/>
            <a:ext cx="1189749" cy="1247430"/>
            <a:chOff x="4634469" y="5013176"/>
            <a:chExt cx="1189749" cy="1247430"/>
          </a:xfrm>
        </p:grpSpPr>
        <p:pic>
          <p:nvPicPr>
            <p:cNvPr id="13" name="図 12" descr="QR コード&#10;&#10;自動的に生成された説明">
              <a:extLst>
                <a:ext uri="{FF2B5EF4-FFF2-40B4-BE49-F238E27FC236}">
                  <a16:creationId xmlns:a16="http://schemas.microsoft.com/office/drawing/2014/main" id="{EDCF09D8-F87D-4172-9D3B-440F81471E8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46148" y="5382508"/>
              <a:ext cx="878098" cy="878098"/>
            </a:xfrm>
            <a:prstGeom prst="rect">
              <a:avLst/>
            </a:prstGeom>
          </p:spPr>
        </p:pic>
        <p:sp>
          <p:nvSpPr>
            <p:cNvPr id="14" name="テキスト ボックス 13">
              <a:extLst>
                <a:ext uri="{FF2B5EF4-FFF2-40B4-BE49-F238E27FC236}">
                  <a16:creationId xmlns:a16="http://schemas.microsoft.com/office/drawing/2014/main" id="{B5D4A9C4-3049-4B26-8243-8315A586FCFD}"/>
                </a:ext>
              </a:extLst>
            </p:cNvPr>
            <p:cNvSpPr txBox="1"/>
            <p:nvPr/>
          </p:nvSpPr>
          <p:spPr>
            <a:xfrm>
              <a:off x="4634469" y="5013176"/>
              <a:ext cx="1189749" cy="369332"/>
            </a:xfrm>
            <a:prstGeom prst="rect">
              <a:avLst/>
            </a:prstGeom>
            <a:noFill/>
          </p:spPr>
          <p:txBody>
            <a:bodyPr wrap="none" rtlCol="0">
              <a:spAutoFit/>
            </a:bodyPr>
            <a:lstStyle/>
            <a:p>
              <a:r>
                <a:rPr kumimoji="1" lang="en-US" altLang="ja-JP" dirty="0" err="1">
                  <a:latin typeface="Meiryo UI" panose="020B0604030504040204" pitchFamily="50" charset="-128"/>
                  <a:ea typeface="Meiryo UI" panose="020B0604030504040204" pitchFamily="50" charset="-128"/>
                </a:rPr>
                <a:t>facebook</a:t>
              </a:r>
              <a:endParaRPr kumimoji="1" lang="ja-JP" altLang="en-US" dirty="0">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27328832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EBB84B-C6EB-754D-9387-C009330D42E1}"/>
              </a:ext>
            </a:extLst>
          </p:cNvPr>
          <p:cNvSpPr>
            <a:spLocks noGrp="1"/>
          </p:cNvSpPr>
          <p:nvPr>
            <p:ph type="title"/>
          </p:nvPr>
        </p:nvSpPr>
        <p:spPr>
          <a:xfrm>
            <a:off x="468313" y="188913"/>
            <a:ext cx="7252321" cy="1143000"/>
          </a:xfrm>
        </p:spPr>
        <p:txBody>
          <a:bodyPr/>
          <a:lstStyle/>
          <a:p>
            <a:r>
              <a:rPr kumimoji="1" lang="ja-JP" altLang="en-US"/>
              <a:t>セッション</a:t>
            </a:r>
          </a:p>
        </p:txBody>
      </p:sp>
      <p:sp>
        <p:nvSpPr>
          <p:cNvPr id="3" name="コンテンツ プレースホルダー 2">
            <a:extLst>
              <a:ext uri="{FF2B5EF4-FFF2-40B4-BE49-F238E27FC236}">
                <a16:creationId xmlns:a16="http://schemas.microsoft.com/office/drawing/2014/main" id="{6327022C-E51D-DE4E-8828-DA6B2BEF178A}"/>
              </a:ext>
            </a:extLst>
          </p:cNvPr>
          <p:cNvSpPr>
            <a:spLocks noGrp="1"/>
          </p:cNvSpPr>
          <p:nvPr>
            <p:ph idx="1"/>
          </p:nvPr>
        </p:nvSpPr>
        <p:spPr>
          <a:xfrm>
            <a:off x="457200" y="1484313"/>
            <a:ext cx="8686800" cy="4525962"/>
          </a:xfrm>
        </p:spPr>
        <p:txBody>
          <a:bodyPr/>
          <a:lstStyle/>
          <a:p>
            <a:pPr marL="0" indent="0">
              <a:buNone/>
            </a:pPr>
            <a:r>
              <a:rPr lang="ja-JP" altLang="en-US"/>
              <a:t>簡単な自己紹介を皆さんから。</a:t>
            </a:r>
            <a:endParaRPr lang="en-US" altLang="ja-JP" dirty="0"/>
          </a:p>
          <a:p>
            <a:pPr marL="0" indent="0">
              <a:buNone/>
            </a:pPr>
            <a:endParaRPr lang="en-US" altLang="ja-JP" dirty="0"/>
          </a:p>
          <a:p>
            <a:pPr marL="0" indent="0">
              <a:buNone/>
            </a:pPr>
            <a:r>
              <a:rPr lang="ja-JP" altLang="en-US"/>
              <a:t>今日は、どんな目的・期待で、ご参加頂きましたか？</a:t>
            </a:r>
            <a:endParaRPr lang="en-US" altLang="ja-JP" dirty="0"/>
          </a:p>
          <a:p>
            <a:pPr marL="0" indent="0">
              <a:buNone/>
            </a:pPr>
            <a:endParaRPr lang="en-US" altLang="ja-JP" dirty="0"/>
          </a:p>
          <a:p>
            <a:pPr marL="0" indent="0">
              <a:buNone/>
            </a:pPr>
            <a:r>
              <a:rPr lang="ja-JP" altLang="en-US"/>
              <a:t>マイクのミュートを解除して、</a:t>
            </a:r>
            <a:endParaRPr lang="en-US" altLang="ja-JP" dirty="0"/>
          </a:p>
          <a:p>
            <a:pPr marL="0" indent="0">
              <a:buNone/>
            </a:pPr>
            <a:r>
              <a:rPr lang="ja-JP" altLang="en-US"/>
              <a:t>思いつきでどんどん発言ください</a:t>
            </a:r>
            <a:endParaRPr lang="en-US" altLang="ja-JP" dirty="0"/>
          </a:p>
        </p:txBody>
      </p:sp>
      <p:sp>
        <p:nvSpPr>
          <p:cNvPr id="4" name="スライド番号プレースホルダー 3">
            <a:extLst>
              <a:ext uri="{FF2B5EF4-FFF2-40B4-BE49-F238E27FC236}">
                <a16:creationId xmlns:a16="http://schemas.microsoft.com/office/drawing/2014/main" id="{48219CBD-6F0D-5E49-9729-69D77A188F6B}"/>
              </a:ext>
            </a:extLst>
          </p:cNvPr>
          <p:cNvSpPr>
            <a:spLocks noGrp="1"/>
          </p:cNvSpPr>
          <p:nvPr>
            <p:ph type="sldNum" sz="quarter" idx="4"/>
          </p:nvPr>
        </p:nvSpPr>
        <p:spPr>
          <a:xfrm>
            <a:off x="7720634" y="6491979"/>
            <a:ext cx="946112" cy="321397"/>
          </a:xfrm>
        </p:spPr>
        <p:txBody>
          <a:bodyPr/>
          <a:lstStyle/>
          <a:p>
            <a:pPr>
              <a:defRPr/>
            </a:pPr>
            <a:fld id="{85191FB8-4F62-47EF-9F3F-3C0A94BC7DC8}" type="slidenum">
              <a:rPr lang="en-US" altLang="ja-JP" smtClean="0"/>
              <a:pPr>
                <a:defRPr/>
              </a:pPr>
              <a:t>12</a:t>
            </a:fld>
            <a:endParaRPr lang="en-US" altLang="ja-JP"/>
          </a:p>
        </p:txBody>
      </p:sp>
    </p:spTree>
    <p:extLst>
      <p:ext uri="{BB962C8B-B14F-4D97-AF65-F5344CB8AC3E}">
        <p14:creationId xmlns:p14="http://schemas.microsoft.com/office/powerpoint/2010/main" val="9805529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EBB84B-C6EB-754D-9387-C009330D42E1}"/>
              </a:ext>
            </a:extLst>
          </p:cNvPr>
          <p:cNvSpPr>
            <a:spLocks noGrp="1"/>
          </p:cNvSpPr>
          <p:nvPr>
            <p:ph type="title"/>
          </p:nvPr>
        </p:nvSpPr>
        <p:spPr>
          <a:xfrm>
            <a:off x="468313" y="188913"/>
            <a:ext cx="7252321" cy="1143000"/>
          </a:xfrm>
        </p:spPr>
        <p:txBody>
          <a:bodyPr/>
          <a:lstStyle/>
          <a:p>
            <a:r>
              <a:rPr kumimoji="1" lang="ja-JP" altLang="en-US" dirty="0"/>
              <a:t>弊社と接点を持つ背景・理由</a:t>
            </a:r>
          </a:p>
        </p:txBody>
      </p:sp>
      <p:sp>
        <p:nvSpPr>
          <p:cNvPr id="4" name="スライド番号プレースホルダー 3">
            <a:extLst>
              <a:ext uri="{FF2B5EF4-FFF2-40B4-BE49-F238E27FC236}">
                <a16:creationId xmlns:a16="http://schemas.microsoft.com/office/drawing/2014/main" id="{48219CBD-6F0D-5E49-9729-69D77A188F6B}"/>
              </a:ext>
            </a:extLst>
          </p:cNvPr>
          <p:cNvSpPr>
            <a:spLocks noGrp="1"/>
          </p:cNvSpPr>
          <p:nvPr>
            <p:ph type="sldNum" sz="quarter" idx="4"/>
          </p:nvPr>
        </p:nvSpPr>
        <p:spPr>
          <a:xfrm>
            <a:off x="7720634" y="6491979"/>
            <a:ext cx="946112" cy="321397"/>
          </a:xfrm>
        </p:spPr>
        <p:txBody>
          <a:bodyPr/>
          <a:lstStyle/>
          <a:p>
            <a:pPr>
              <a:defRPr/>
            </a:pPr>
            <a:fld id="{85191FB8-4F62-47EF-9F3F-3C0A94BC7DC8}" type="slidenum">
              <a:rPr lang="en-US" altLang="ja-JP" smtClean="0"/>
              <a:pPr>
                <a:defRPr/>
              </a:pPr>
              <a:t>13</a:t>
            </a:fld>
            <a:endParaRPr lang="en-US" altLang="ja-JP" dirty="0"/>
          </a:p>
        </p:txBody>
      </p:sp>
      <p:sp>
        <p:nvSpPr>
          <p:cNvPr id="5" name="正方形/長方形 4">
            <a:extLst>
              <a:ext uri="{FF2B5EF4-FFF2-40B4-BE49-F238E27FC236}">
                <a16:creationId xmlns:a16="http://schemas.microsoft.com/office/drawing/2014/main" id="{08E1FDC7-6FAC-30E7-5108-50A6974C47A0}"/>
              </a:ext>
            </a:extLst>
          </p:cNvPr>
          <p:cNvSpPr/>
          <p:nvPr/>
        </p:nvSpPr>
        <p:spPr bwMode="auto">
          <a:xfrm>
            <a:off x="890649" y="1772816"/>
            <a:ext cx="3528392" cy="1152128"/>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r>
              <a:rPr kumimoji="1" lang="ja-JP" altLang="en-US">
                <a:latin typeface="Meiryo UI" panose="020B0604030504040204" pitchFamily="34" charset="-128"/>
                <a:ea typeface="Meiryo UI" panose="020B0604030504040204" pitchFamily="34" charset="-128"/>
              </a:rPr>
              <a:t>情報収集しているが、</a:t>
            </a:r>
            <a:endParaRPr kumimoji="1" lang="en-US" altLang="ja-JP" dirty="0">
              <a:latin typeface="Meiryo UI" panose="020B0604030504040204" pitchFamily="34" charset="-128"/>
              <a:ea typeface="Meiryo UI" panose="020B0604030504040204" pitchFamily="34" charset="-128"/>
            </a:endParaRPr>
          </a:p>
          <a:p>
            <a:pPr algn="l"/>
            <a:r>
              <a:rPr lang="ja-JP" altLang="en-US">
                <a:latin typeface="Meiryo UI" panose="020B0604030504040204" pitchFamily="34" charset="-128"/>
                <a:ea typeface="Meiryo UI" panose="020B0604030504040204" pitchFamily="34" charset="-128"/>
              </a:rPr>
              <a:t>いい節税アイデア、節税案件が</a:t>
            </a:r>
            <a:endParaRPr lang="en-US" altLang="ja-JP" dirty="0">
              <a:latin typeface="Meiryo UI" panose="020B0604030504040204" pitchFamily="34" charset="-128"/>
              <a:ea typeface="Meiryo UI" panose="020B0604030504040204" pitchFamily="34" charset="-128"/>
            </a:endParaRPr>
          </a:p>
          <a:p>
            <a:pPr algn="l"/>
            <a:r>
              <a:rPr lang="ja-JP" altLang="en-US">
                <a:latin typeface="Meiryo UI" panose="020B0604030504040204" pitchFamily="34" charset="-128"/>
                <a:ea typeface="Meiryo UI" panose="020B0604030504040204" pitchFamily="34" charset="-128"/>
              </a:rPr>
              <a:t>見つからない</a:t>
            </a:r>
            <a:endParaRPr kumimoji="1" lang="ja-JP" altLang="en-US">
              <a:latin typeface="Meiryo UI" panose="020B0604030504040204" pitchFamily="34" charset="-128"/>
              <a:ea typeface="Meiryo UI" panose="020B0604030504040204" pitchFamily="34" charset="-128"/>
            </a:endParaRPr>
          </a:p>
        </p:txBody>
      </p:sp>
      <p:sp>
        <p:nvSpPr>
          <p:cNvPr id="6" name="正方形/長方形 5">
            <a:extLst>
              <a:ext uri="{FF2B5EF4-FFF2-40B4-BE49-F238E27FC236}">
                <a16:creationId xmlns:a16="http://schemas.microsoft.com/office/drawing/2014/main" id="{1673B1FE-66BC-B512-01C7-EBD3092F005F}"/>
              </a:ext>
            </a:extLst>
          </p:cNvPr>
          <p:cNvSpPr/>
          <p:nvPr/>
        </p:nvSpPr>
        <p:spPr bwMode="auto">
          <a:xfrm>
            <a:off x="890649" y="3102852"/>
            <a:ext cx="3528392" cy="1152128"/>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r>
              <a:rPr kumimoji="1" lang="ja-JP" altLang="en-US">
                <a:latin typeface="Meiryo UI" panose="020B0604030504040204" pitchFamily="34" charset="-128"/>
                <a:ea typeface="Meiryo UI" panose="020B0604030504040204" pitchFamily="34" charset="-128"/>
              </a:rPr>
              <a:t>節税対策に興味はあるが、</a:t>
            </a:r>
            <a:endParaRPr kumimoji="1" lang="en-US" altLang="ja-JP" dirty="0">
              <a:latin typeface="Meiryo UI" panose="020B0604030504040204" pitchFamily="34" charset="-128"/>
              <a:ea typeface="Meiryo UI" panose="020B0604030504040204" pitchFamily="34" charset="-128"/>
            </a:endParaRPr>
          </a:p>
          <a:p>
            <a:pPr algn="l"/>
            <a:r>
              <a:rPr lang="ja-JP" altLang="en-US">
                <a:latin typeface="Meiryo UI" panose="020B0604030504040204" pitchFamily="34" charset="-128"/>
                <a:ea typeface="Meiryo UI" panose="020B0604030504040204" pitchFamily="34" charset="-128"/>
              </a:rPr>
              <a:t>結局、何から始めていいか分からない</a:t>
            </a:r>
            <a:endParaRPr kumimoji="1" lang="ja-JP" altLang="en-US">
              <a:latin typeface="Meiryo UI" panose="020B0604030504040204" pitchFamily="34" charset="-128"/>
              <a:ea typeface="Meiryo UI" panose="020B0604030504040204" pitchFamily="34" charset="-128"/>
            </a:endParaRPr>
          </a:p>
        </p:txBody>
      </p:sp>
      <p:sp>
        <p:nvSpPr>
          <p:cNvPr id="7" name="正方形/長方形 6">
            <a:extLst>
              <a:ext uri="{FF2B5EF4-FFF2-40B4-BE49-F238E27FC236}">
                <a16:creationId xmlns:a16="http://schemas.microsoft.com/office/drawing/2014/main" id="{F872DAD1-7E55-7C46-43A7-071A3730EFA0}"/>
              </a:ext>
            </a:extLst>
          </p:cNvPr>
          <p:cNvSpPr/>
          <p:nvPr/>
        </p:nvSpPr>
        <p:spPr bwMode="auto">
          <a:xfrm>
            <a:off x="890649" y="4409138"/>
            <a:ext cx="3528392" cy="1152128"/>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r>
              <a:rPr kumimoji="1" lang="ja-JP" altLang="en-US">
                <a:latin typeface="Meiryo UI" panose="020B0604030504040204" pitchFamily="34" charset="-128"/>
                <a:ea typeface="Meiryo UI" panose="020B0604030504040204" pitchFamily="34" charset="-128"/>
              </a:rPr>
              <a:t>節税アイデアはあるものの、</a:t>
            </a:r>
            <a:endParaRPr kumimoji="1" lang="en-US" altLang="ja-JP" dirty="0">
              <a:latin typeface="Meiryo UI" panose="020B0604030504040204" pitchFamily="34" charset="-128"/>
              <a:ea typeface="Meiryo UI" panose="020B0604030504040204" pitchFamily="34" charset="-128"/>
            </a:endParaRPr>
          </a:p>
          <a:p>
            <a:pPr algn="l"/>
            <a:r>
              <a:rPr kumimoji="1" lang="ja-JP" altLang="en-US">
                <a:latin typeface="Meiryo UI" panose="020B0604030504040204" pitchFamily="34" charset="-128"/>
                <a:ea typeface="Meiryo UI" panose="020B0604030504040204" pitchFamily="34" charset="-128"/>
              </a:rPr>
              <a:t>税理士、経理担当、銀行など</a:t>
            </a:r>
            <a:endParaRPr kumimoji="1" lang="en-US" altLang="ja-JP" dirty="0">
              <a:latin typeface="Meiryo UI" panose="020B0604030504040204" pitchFamily="34" charset="-128"/>
              <a:ea typeface="Meiryo UI" panose="020B0604030504040204" pitchFamily="34" charset="-128"/>
            </a:endParaRPr>
          </a:p>
          <a:p>
            <a:pPr algn="l"/>
            <a:r>
              <a:rPr kumimoji="1" lang="ja-JP" altLang="en-US">
                <a:latin typeface="Meiryo UI" panose="020B0604030504040204" pitchFamily="34" charset="-128"/>
                <a:ea typeface="Meiryo UI" panose="020B0604030504040204" pitchFamily="34" charset="-128"/>
              </a:rPr>
              <a:t>関係者を動かせず実践できない</a:t>
            </a:r>
          </a:p>
        </p:txBody>
      </p:sp>
      <p:sp>
        <p:nvSpPr>
          <p:cNvPr id="9" name="正方形/長方形 8">
            <a:extLst>
              <a:ext uri="{FF2B5EF4-FFF2-40B4-BE49-F238E27FC236}">
                <a16:creationId xmlns:a16="http://schemas.microsoft.com/office/drawing/2014/main" id="{8517D1D3-62A8-015E-D741-3C5BAB20C1F4}"/>
              </a:ext>
            </a:extLst>
          </p:cNvPr>
          <p:cNvSpPr/>
          <p:nvPr/>
        </p:nvSpPr>
        <p:spPr bwMode="auto">
          <a:xfrm>
            <a:off x="4572000" y="1772816"/>
            <a:ext cx="3528392" cy="1152128"/>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r>
              <a:rPr kumimoji="1" lang="ja-JP" altLang="en-US">
                <a:latin typeface="Meiryo UI" panose="020B0604030504040204" pitchFamily="34" charset="-128"/>
                <a:ea typeface="Meiryo UI" panose="020B0604030504040204" pitchFamily="34" charset="-128"/>
              </a:rPr>
              <a:t>節税対策に興味はあるが、</a:t>
            </a:r>
            <a:endParaRPr kumimoji="1" lang="en-US" altLang="ja-JP" dirty="0">
              <a:latin typeface="Meiryo UI" panose="020B0604030504040204" pitchFamily="34" charset="-128"/>
              <a:ea typeface="Meiryo UI" panose="020B0604030504040204" pitchFamily="34" charset="-128"/>
            </a:endParaRPr>
          </a:p>
          <a:p>
            <a:pPr algn="l"/>
            <a:r>
              <a:rPr lang="ja-JP" altLang="en-US">
                <a:latin typeface="Meiryo UI" panose="020B0604030504040204" pitchFamily="34" charset="-128"/>
                <a:ea typeface="Meiryo UI" panose="020B0604030504040204" pitchFamily="34" charset="-128"/>
              </a:rPr>
              <a:t>結局、会社の現金が減るだけの現実に違和感を感じる</a:t>
            </a:r>
            <a:endParaRPr kumimoji="1" lang="ja-JP" altLang="en-US">
              <a:latin typeface="Meiryo UI" panose="020B0604030504040204" pitchFamily="34" charset="-128"/>
              <a:ea typeface="Meiryo UI" panose="020B0604030504040204" pitchFamily="34" charset="-128"/>
            </a:endParaRPr>
          </a:p>
        </p:txBody>
      </p:sp>
      <p:sp>
        <p:nvSpPr>
          <p:cNvPr id="10" name="正方形/長方形 9">
            <a:extLst>
              <a:ext uri="{FF2B5EF4-FFF2-40B4-BE49-F238E27FC236}">
                <a16:creationId xmlns:a16="http://schemas.microsoft.com/office/drawing/2014/main" id="{D70CCB88-B9DA-3B9A-31ED-7937725130CB}"/>
              </a:ext>
            </a:extLst>
          </p:cNvPr>
          <p:cNvSpPr/>
          <p:nvPr/>
        </p:nvSpPr>
        <p:spPr bwMode="auto">
          <a:xfrm>
            <a:off x="4572000" y="3102852"/>
            <a:ext cx="3528392" cy="1152128"/>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r>
              <a:rPr kumimoji="1" lang="ja-JP" altLang="en-US" dirty="0">
                <a:latin typeface="Meiryo UI" panose="020B0604030504040204" pitchFamily="34" charset="-128"/>
                <a:ea typeface="Meiryo UI" panose="020B0604030504040204" pitchFamily="34" charset="-128"/>
              </a:rPr>
              <a:t>節税対策をしているものの、</a:t>
            </a:r>
            <a:endParaRPr kumimoji="1" lang="en-US" altLang="ja-JP" dirty="0">
              <a:latin typeface="Meiryo UI" panose="020B0604030504040204" pitchFamily="34" charset="-128"/>
              <a:ea typeface="Meiryo UI" panose="020B0604030504040204" pitchFamily="34" charset="-128"/>
            </a:endParaRPr>
          </a:p>
          <a:p>
            <a:pPr algn="l"/>
            <a:r>
              <a:rPr lang="ja-JP" altLang="en-US" dirty="0">
                <a:latin typeface="Meiryo UI" panose="020B0604030504040204" pitchFamily="34" charset="-128"/>
                <a:ea typeface="Meiryo UI" panose="020B0604030504040204" pitchFamily="34" charset="-128"/>
              </a:rPr>
              <a:t>結局、自分の使えるお金が増える</a:t>
            </a:r>
            <a:endParaRPr lang="en-US" altLang="ja-JP" dirty="0">
              <a:latin typeface="Meiryo UI" panose="020B0604030504040204" pitchFamily="34" charset="-128"/>
              <a:ea typeface="Meiryo UI" panose="020B0604030504040204" pitchFamily="34" charset="-128"/>
            </a:endParaRPr>
          </a:p>
          <a:p>
            <a:pPr algn="l"/>
            <a:r>
              <a:rPr lang="ja-JP" altLang="en-US" dirty="0">
                <a:latin typeface="Meiryo UI" panose="020B0604030504040204" pitchFamily="34" charset="-128"/>
                <a:ea typeface="Meiryo UI" panose="020B0604030504040204" pitchFamily="34" charset="-128"/>
              </a:rPr>
              <a:t>実感がなく違和感を感じる</a:t>
            </a:r>
            <a:endParaRPr kumimoji="1" lang="ja-JP" altLang="en-US" dirty="0">
              <a:latin typeface="Meiryo UI" panose="020B0604030504040204" pitchFamily="34" charset="-128"/>
              <a:ea typeface="Meiryo UI" panose="020B0604030504040204" pitchFamily="34" charset="-128"/>
            </a:endParaRPr>
          </a:p>
        </p:txBody>
      </p:sp>
      <p:sp>
        <p:nvSpPr>
          <p:cNvPr id="11" name="正方形/長方形 10">
            <a:extLst>
              <a:ext uri="{FF2B5EF4-FFF2-40B4-BE49-F238E27FC236}">
                <a16:creationId xmlns:a16="http://schemas.microsoft.com/office/drawing/2014/main" id="{8A41C091-57AE-D435-1EAF-C06739F29B3F}"/>
              </a:ext>
            </a:extLst>
          </p:cNvPr>
          <p:cNvSpPr/>
          <p:nvPr/>
        </p:nvSpPr>
        <p:spPr bwMode="auto">
          <a:xfrm>
            <a:off x="4572000" y="4409138"/>
            <a:ext cx="3528392" cy="1152128"/>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r>
              <a:rPr kumimoji="1" lang="ja-JP" altLang="en-US">
                <a:latin typeface="Meiryo UI" panose="020B0604030504040204" pitchFamily="34" charset="-128"/>
                <a:ea typeface="Meiryo UI" panose="020B0604030504040204" pitchFamily="34" charset="-128"/>
              </a:rPr>
              <a:t>脱税リスクや経理担当者の離職リスクなしで、最大限まで無駄な納税を減らしたい</a:t>
            </a:r>
          </a:p>
        </p:txBody>
      </p:sp>
    </p:spTree>
    <p:extLst>
      <p:ext uri="{BB962C8B-B14F-4D97-AF65-F5344CB8AC3E}">
        <p14:creationId xmlns:p14="http://schemas.microsoft.com/office/powerpoint/2010/main" val="1140630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0FEFEC08-88C1-4C6C-AA0D-050B2A598C94}"/>
              </a:ext>
            </a:extLst>
          </p:cNvPr>
          <p:cNvSpPr>
            <a:spLocks noGrp="1"/>
          </p:cNvSpPr>
          <p:nvPr>
            <p:ph idx="1"/>
          </p:nvPr>
        </p:nvSpPr>
        <p:spPr>
          <a:xfrm>
            <a:off x="457200" y="764704"/>
            <a:ext cx="8229600" cy="5245571"/>
          </a:xfrm>
        </p:spPr>
        <p:txBody>
          <a:bodyPr anchor="ctr"/>
          <a:lstStyle/>
          <a:p>
            <a:pPr marL="0" indent="0" algn="ctr">
              <a:buNone/>
            </a:pPr>
            <a:r>
              <a:rPr kumimoji="1" lang="ja-JP" altLang="en-US" sz="4000" dirty="0">
                <a:solidFill>
                  <a:schemeClr val="tx1"/>
                </a:solidFill>
              </a:rPr>
              <a:t>ここから本編のはじまりです。</a:t>
            </a:r>
          </a:p>
        </p:txBody>
      </p:sp>
      <p:sp>
        <p:nvSpPr>
          <p:cNvPr id="4" name="スライド番号プレースホルダー 3">
            <a:extLst>
              <a:ext uri="{FF2B5EF4-FFF2-40B4-BE49-F238E27FC236}">
                <a16:creationId xmlns:a16="http://schemas.microsoft.com/office/drawing/2014/main" id="{137950A6-7150-47C1-8788-8FB503CEE260}"/>
              </a:ext>
            </a:extLst>
          </p:cNvPr>
          <p:cNvSpPr>
            <a:spLocks noGrp="1"/>
          </p:cNvSpPr>
          <p:nvPr>
            <p:ph type="sldNum" sz="quarter" idx="4"/>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85191FB8-4F62-47EF-9F3F-3C0A94BC7DC8}" type="slidenum">
              <a:rPr kumimoji="1" lang="en-US" altLang="ja-JP" sz="1200" b="0" i="0" u="none" strike="noStrike" kern="1200" cap="none" spc="0" normalizeH="0" baseline="0" noProof="0" smtClean="0">
                <a:ln>
                  <a:noFill/>
                </a:ln>
                <a:solidFill>
                  <a:srgbClr val="000000"/>
                </a:solidFill>
                <a:effectLst/>
                <a:uLnTx/>
                <a:uFillTx/>
                <a:latin typeface="Meiryo UI" panose="020B0604030504040204" pitchFamily="50" charset="-128"/>
                <a:ea typeface="Meiryo UI" panose="020B0604030504040204" pitchFamily="50" charset="-128"/>
                <a:cs typeface="+mn-cs"/>
              </a:rPr>
              <a:pPr marL="0" marR="0" lvl="0" indent="0" algn="ctr" defTabSz="914400" rtl="0" eaLnBrk="1" fontAlgn="base" latinLnBrk="0" hangingPunct="1">
                <a:lnSpc>
                  <a:spcPct val="100000"/>
                </a:lnSpc>
                <a:spcBef>
                  <a:spcPct val="0"/>
                </a:spcBef>
                <a:spcAft>
                  <a:spcPct val="0"/>
                </a:spcAft>
                <a:buClrTx/>
                <a:buSzTx/>
                <a:buFontTx/>
                <a:buNone/>
                <a:tabLst/>
                <a:defRPr/>
              </a:pPr>
              <a:t>14</a:t>
            </a:fld>
            <a:endParaRPr kumimoji="1"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25515125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EBB84B-C6EB-754D-9387-C009330D42E1}"/>
              </a:ext>
            </a:extLst>
          </p:cNvPr>
          <p:cNvSpPr>
            <a:spLocks noGrp="1"/>
          </p:cNvSpPr>
          <p:nvPr>
            <p:ph type="title"/>
          </p:nvPr>
        </p:nvSpPr>
        <p:spPr>
          <a:xfrm>
            <a:off x="323528" y="188913"/>
            <a:ext cx="7488063" cy="1143000"/>
          </a:xfrm>
        </p:spPr>
        <p:txBody>
          <a:bodyPr/>
          <a:lstStyle/>
          <a:p>
            <a:r>
              <a:rPr lang="ja-JP" altLang="en-US"/>
              <a:t>「社長の手取り」</a:t>
            </a:r>
            <a:r>
              <a:rPr lang="en-US" altLang="ja-JP" dirty="0"/>
              <a:t>×</a:t>
            </a:r>
            <a:r>
              <a:rPr lang="ja-JP" altLang="en-US"/>
              <a:t>「実践」に主軸を置く理由</a:t>
            </a:r>
            <a:endParaRPr kumimoji="1" lang="ja-JP" altLang="en-US"/>
          </a:p>
        </p:txBody>
      </p:sp>
      <p:sp>
        <p:nvSpPr>
          <p:cNvPr id="4" name="スライド番号プレースホルダー 3">
            <a:extLst>
              <a:ext uri="{FF2B5EF4-FFF2-40B4-BE49-F238E27FC236}">
                <a16:creationId xmlns:a16="http://schemas.microsoft.com/office/drawing/2014/main" id="{48219CBD-6F0D-5E49-9729-69D77A188F6B}"/>
              </a:ext>
            </a:extLst>
          </p:cNvPr>
          <p:cNvSpPr>
            <a:spLocks noGrp="1"/>
          </p:cNvSpPr>
          <p:nvPr>
            <p:ph type="sldNum" sz="quarter" idx="4"/>
          </p:nvPr>
        </p:nvSpPr>
        <p:spPr>
          <a:xfrm>
            <a:off x="7720634" y="6491979"/>
            <a:ext cx="946112" cy="321397"/>
          </a:xfrm>
        </p:spPr>
        <p:txBody>
          <a:bodyPr/>
          <a:lstStyle/>
          <a:p>
            <a:pPr>
              <a:defRPr/>
            </a:pPr>
            <a:fld id="{85191FB8-4F62-47EF-9F3F-3C0A94BC7DC8}" type="slidenum">
              <a:rPr lang="en-US" altLang="ja-JP" smtClean="0"/>
              <a:pPr>
                <a:defRPr/>
              </a:pPr>
              <a:t>15</a:t>
            </a:fld>
            <a:endParaRPr lang="en-US" altLang="ja-JP" dirty="0"/>
          </a:p>
        </p:txBody>
      </p:sp>
      <p:sp>
        <p:nvSpPr>
          <p:cNvPr id="11" name="テキスト ボックス 5">
            <a:extLst>
              <a:ext uri="{FF2B5EF4-FFF2-40B4-BE49-F238E27FC236}">
                <a16:creationId xmlns:a16="http://schemas.microsoft.com/office/drawing/2014/main" id="{D7F6124A-171A-05F6-3E66-645F4F1B6443}"/>
              </a:ext>
            </a:extLst>
          </p:cNvPr>
          <p:cNvSpPr txBox="1">
            <a:spLocks noChangeArrowheads="1"/>
          </p:cNvSpPr>
          <p:nvPr/>
        </p:nvSpPr>
        <p:spPr bwMode="auto">
          <a:xfrm>
            <a:off x="33338" y="1332724"/>
            <a:ext cx="30241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ja-JP" altLang="en-US" sz="4000">
                <a:solidFill>
                  <a:srgbClr val="000000"/>
                </a:solidFill>
                <a:latin typeface="Meiryo UI" panose="020B0604030504040204" pitchFamily="34" charset="-128"/>
                <a:ea typeface="Meiryo UI" panose="020B0604030504040204" pitchFamily="34" charset="-128"/>
              </a:rPr>
              <a:t>施策</a:t>
            </a:r>
            <a:endParaRPr lang="en-US" altLang="ja-JP" sz="4000" dirty="0">
              <a:solidFill>
                <a:srgbClr val="000000"/>
              </a:solidFill>
              <a:latin typeface="Meiryo UI" panose="020B0604030504040204" pitchFamily="34" charset="-128"/>
              <a:ea typeface="Meiryo UI" panose="020B0604030504040204" pitchFamily="34" charset="-128"/>
            </a:endParaRPr>
          </a:p>
        </p:txBody>
      </p:sp>
      <p:sp>
        <p:nvSpPr>
          <p:cNvPr id="12" name="テキスト ボックス 5">
            <a:extLst>
              <a:ext uri="{FF2B5EF4-FFF2-40B4-BE49-F238E27FC236}">
                <a16:creationId xmlns:a16="http://schemas.microsoft.com/office/drawing/2014/main" id="{418A2655-A769-A2DC-0722-F99102DB18AB}"/>
              </a:ext>
            </a:extLst>
          </p:cNvPr>
          <p:cNvSpPr txBox="1">
            <a:spLocks noChangeArrowheads="1"/>
          </p:cNvSpPr>
          <p:nvPr/>
        </p:nvSpPr>
        <p:spPr bwMode="auto">
          <a:xfrm>
            <a:off x="3563938" y="1332724"/>
            <a:ext cx="30241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ja-JP" altLang="en-US" sz="4000">
                <a:solidFill>
                  <a:srgbClr val="000000"/>
                </a:solidFill>
                <a:latin typeface="Meiryo UI" panose="020B0604030504040204" pitchFamily="34" charset="-128"/>
                <a:ea typeface="Meiryo UI" panose="020B0604030504040204" pitchFamily="34" charset="-128"/>
              </a:rPr>
              <a:t>実践</a:t>
            </a:r>
            <a:endParaRPr lang="en-US" altLang="ja-JP" sz="4000" dirty="0">
              <a:solidFill>
                <a:srgbClr val="000000"/>
              </a:solidFill>
              <a:latin typeface="Meiryo UI" panose="020B0604030504040204" pitchFamily="34" charset="-128"/>
              <a:ea typeface="Meiryo UI" panose="020B0604030504040204" pitchFamily="34" charset="-128"/>
            </a:endParaRPr>
          </a:p>
        </p:txBody>
      </p:sp>
      <p:sp>
        <p:nvSpPr>
          <p:cNvPr id="13" name="テキスト ボックス 5">
            <a:extLst>
              <a:ext uri="{FF2B5EF4-FFF2-40B4-BE49-F238E27FC236}">
                <a16:creationId xmlns:a16="http://schemas.microsoft.com/office/drawing/2014/main" id="{4E9CA92F-02BF-BA9C-0555-95DC972002F5}"/>
              </a:ext>
            </a:extLst>
          </p:cNvPr>
          <p:cNvSpPr txBox="1">
            <a:spLocks noChangeArrowheads="1"/>
          </p:cNvSpPr>
          <p:nvPr/>
        </p:nvSpPr>
        <p:spPr bwMode="auto">
          <a:xfrm>
            <a:off x="6804025" y="1334312"/>
            <a:ext cx="23399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ja-JP" altLang="en-US" sz="4000">
                <a:solidFill>
                  <a:srgbClr val="000000"/>
                </a:solidFill>
                <a:latin typeface="Meiryo UI" panose="020B0604030504040204" pitchFamily="34" charset="-128"/>
                <a:ea typeface="Meiryo UI" panose="020B0604030504040204" pitchFamily="34" charset="-128"/>
              </a:rPr>
              <a:t>結果</a:t>
            </a:r>
            <a:endParaRPr lang="en-US" altLang="ja-JP" sz="4000" dirty="0">
              <a:solidFill>
                <a:srgbClr val="000000"/>
              </a:solidFill>
              <a:latin typeface="Meiryo UI" panose="020B0604030504040204" pitchFamily="34" charset="-128"/>
              <a:ea typeface="Meiryo UI" panose="020B0604030504040204" pitchFamily="34" charset="-128"/>
            </a:endParaRPr>
          </a:p>
        </p:txBody>
      </p:sp>
      <p:sp>
        <p:nvSpPr>
          <p:cNvPr id="14" name="テキスト ボックス 5">
            <a:extLst>
              <a:ext uri="{FF2B5EF4-FFF2-40B4-BE49-F238E27FC236}">
                <a16:creationId xmlns:a16="http://schemas.microsoft.com/office/drawing/2014/main" id="{97E9C995-C6DD-FB53-7B6F-EFF456CA8E70}"/>
              </a:ext>
            </a:extLst>
          </p:cNvPr>
          <p:cNvSpPr txBox="1">
            <a:spLocks noChangeArrowheads="1"/>
          </p:cNvSpPr>
          <p:nvPr/>
        </p:nvSpPr>
        <p:spPr bwMode="auto">
          <a:xfrm>
            <a:off x="2195513" y="1334312"/>
            <a:ext cx="23399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ja-JP" sz="4000">
                <a:solidFill>
                  <a:srgbClr val="000000"/>
                </a:solidFill>
                <a:latin typeface="Meiryo UI" panose="020B0604030504040204" pitchFamily="34" charset="-128"/>
                <a:ea typeface="Meiryo UI" panose="020B0604030504040204" pitchFamily="34" charset="-128"/>
              </a:rPr>
              <a:t>×</a:t>
            </a:r>
          </a:p>
        </p:txBody>
      </p:sp>
      <p:sp>
        <p:nvSpPr>
          <p:cNvPr id="15" name="テキスト ボックス 6">
            <a:extLst>
              <a:ext uri="{FF2B5EF4-FFF2-40B4-BE49-F238E27FC236}">
                <a16:creationId xmlns:a16="http://schemas.microsoft.com/office/drawing/2014/main" id="{41984AD2-C66C-7D30-FACC-38966BE4B530}"/>
              </a:ext>
            </a:extLst>
          </p:cNvPr>
          <p:cNvSpPr txBox="1">
            <a:spLocks noChangeArrowheads="1"/>
          </p:cNvSpPr>
          <p:nvPr/>
        </p:nvSpPr>
        <p:spPr bwMode="auto">
          <a:xfrm>
            <a:off x="5292725" y="1334312"/>
            <a:ext cx="23383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ja-JP" altLang="en-US" sz="4000">
                <a:solidFill>
                  <a:srgbClr val="000000"/>
                </a:solidFill>
                <a:latin typeface="Meiryo UI" panose="020B0604030504040204" pitchFamily="34" charset="-128"/>
                <a:ea typeface="Meiryo UI" panose="020B0604030504040204" pitchFamily="34" charset="-128"/>
              </a:rPr>
              <a:t>＝</a:t>
            </a:r>
            <a:endParaRPr lang="en-US" altLang="ja-JP" sz="4000">
              <a:solidFill>
                <a:srgbClr val="000000"/>
              </a:solidFill>
              <a:latin typeface="Meiryo UI" panose="020B0604030504040204" pitchFamily="34" charset="-128"/>
              <a:ea typeface="Meiryo UI" panose="020B0604030504040204" pitchFamily="34" charset="-128"/>
            </a:endParaRPr>
          </a:p>
        </p:txBody>
      </p:sp>
      <p:sp>
        <p:nvSpPr>
          <p:cNvPr id="16" name="テキスト ボックス 5">
            <a:extLst>
              <a:ext uri="{FF2B5EF4-FFF2-40B4-BE49-F238E27FC236}">
                <a16:creationId xmlns:a16="http://schemas.microsoft.com/office/drawing/2014/main" id="{E7D9BDF4-119E-237F-FB69-9ECE8280186F}"/>
              </a:ext>
            </a:extLst>
          </p:cNvPr>
          <p:cNvSpPr txBox="1">
            <a:spLocks noChangeArrowheads="1"/>
          </p:cNvSpPr>
          <p:nvPr/>
        </p:nvSpPr>
        <p:spPr bwMode="auto">
          <a:xfrm>
            <a:off x="33338" y="2485249"/>
            <a:ext cx="30241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ja-JP" sz="4000">
                <a:solidFill>
                  <a:srgbClr val="000000"/>
                </a:solidFill>
                <a:latin typeface="Meiryo UI" panose="020B0604030504040204" pitchFamily="34" charset="-128"/>
                <a:ea typeface="Meiryo UI" panose="020B0604030504040204" pitchFamily="34" charset="-128"/>
              </a:rPr>
              <a:t>○</a:t>
            </a:r>
          </a:p>
        </p:txBody>
      </p:sp>
      <p:sp>
        <p:nvSpPr>
          <p:cNvPr id="17" name="テキスト ボックス 5">
            <a:extLst>
              <a:ext uri="{FF2B5EF4-FFF2-40B4-BE49-F238E27FC236}">
                <a16:creationId xmlns:a16="http://schemas.microsoft.com/office/drawing/2014/main" id="{61C43E0D-E467-4C28-3503-0A4719FAD8AE}"/>
              </a:ext>
            </a:extLst>
          </p:cNvPr>
          <p:cNvSpPr txBox="1">
            <a:spLocks noChangeArrowheads="1"/>
          </p:cNvSpPr>
          <p:nvPr/>
        </p:nvSpPr>
        <p:spPr bwMode="auto">
          <a:xfrm>
            <a:off x="3563938" y="2485249"/>
            <a:ext cx="30241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ja-JP" sz="4000">
                <a:solidFill>
                  <a:srgbClr val="000000"/>
                </a:solidFill>
                <a:latin typeface="Meiryo UI" panose="020B0604030504040204" pitchFamily="34" charset="-128"/>
                <a:ea typeface="Meiryo UI" panose="020B0604030504040204" pitchFamily="34" charset="-128"/>
              </a:rPr>
              <a:t>○</a:t>
            </a:r>
          </a:p>
        </p:txBody>
      </p:sp>
      <p:sp>
        <p:nvSpPr>
          <p:cNvPr id="18" name="テキスト ボックス 5">
            <a:extLst>
              <a:ext uri="{FF2B5EF4-FFF2-40B4-BE49-F238E27FC236}">
                <a16:creationId xmlns:a16="http://schemas.microsoft.com/office/drawing/2014/main" id="{8072F753-6548-3D6E-5187-156E02CC6BEE}"/>
              </a:ext>
            </a:extLst>
          </p:cNvPr>
          <p:cNvSpPr txBox="1">
            <a:spLocks noChangeArrowheads="1"/>
          </p:cNvSpPr>
          <p:nvPr/>
        </p:nvSpPr>
        <p:spPr bwMode="auto">
          <a:xfrm>
            <a:off x="6804025" y="2486837"/>
            <a:ext cx="23399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ja-JP" sz="4000">
                <a:solidFill>
                  <a:srgbClr val="000000"/>
                </a:solidFill>
                <a:latin typeface="Meiryo UI" panose="020B0604030504040204" pitchFamily="34" charset="-128"/>
                <a:ea typeface="Meiryo UI" panose="020B0604030504040204" pitchFamily="34" charset="-128"/>
              </a:rPr>
              <a:t>○</a:t>
            </a:r>
          </a:p>
        </p:txBody>
      </p:sp>
      <p:sp>
        <p:nvSpPr>
          <p:cNvPr id="19" name="テキスト ボックス 5">
            <a:extLst>
              <a:ext uri="{FF2B5EF4-FFF2-40B4-BE49-F238E27FC236}">
                <a16:creationId xmlns:a16="http://schemas.microsoft.com/office/drawing/2014/main" id="{C93DD9F3-4A08-3E26-5CE0-7B378A1940FA}"/>
              </a:ext>
            </a:extLst>
          </p:cNvPr>
          <p:cNvSpPr txBox="1">
            <a:spLocks noChangeArrowheads="1"/>
          </p:cNvSpPr>
          <p:nvPr/>
        </p:nvSpPr>
        <p:spPr bwMode="auto">
          <a:xfrm>
            <a:off x="33338" y="3421874"/>
            <a:ext cx="30241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ja-JP" sz="4000">
                <a:solidFill>
                  <a:srgbClr val="000000"/>
                </a:solidFill>
                <a:latin typeface="Meiryo UI" panose="020B0604030504040204" pitchFamily="34" charset="-128"/>
                <a:ea typeface="Meiryo UI" panose="020B0604030504040204" pitchFamily="34" charset="-128"/>
              </a:rPr>
              <a:t>×</a:t>
            </a:r>
          </a:p>
        </p:txBody>
      </p:sp>
      <p:sp>
        <p:nvSpPr>
          <p:cNvPr id="20" name="テキスト ボックス 5">
            <a:extLst>
              <a:ext uri="{FF2B5EF4-FFF2-40B4-BE49-F238E27FC236}">
                <a16:creationId xmlns:a16="http://schemas.microsoft.com/office/drawing/2014/main" id="{1ACED0A4-7BCE-53E3-E30E-A5F925D2579A}"/>
              </a:ext>
            </a:extLst>
          </p:cNvPr>
          <p:cNvSpPr txBox="1">
            <a:spLocks noChangeArrowheads="1"/>
          </p:cNvSpPr>
          <p:nvPr/>
        </p:nvSpPr>
        <p:spPr bwMode="auto">
          <a:xfrm>
            <a:off x="3563938" y="3421874"/>
            <a:ext cx="30241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ja-JP" sz="4000">
                <a:solidFill>
                  <a:srgbClr val="000000"/>
                </a:solidFill>
                <a:latin typeface="Meiryo UI" panose="020B0604030504040204" pitchFamily="34" charset="-128"/>
                <a:ea typeface="Meiryo UI" panose="020B0604030504040204" pitchFamily="34" charset="-128"/>
              </a:rPr>
              <a:t>○</a:t>
            </a:r>
          </a:p>
        </p:txBody>
      </p:sp>
      <p:sp>
        <p:nvSpPr>
          <p:cNvPr id="21" name="テキスト ボックス 5">
            <a:extLst>
              <a:ext uri="{FF2B5EF4-FFF2-40B4-BE49-F238E27FC236}">
                <a16:creationId xmlns:a16="http://schemas.microsoft.com/office/drawing/2014/main" id="{AF76A709-D7F1-079C-6B77-538FBE66F842}"/>
              </a:ext>
            </a:extLst>
          </p:cNvPr>
          <p:cNvSpPr txBox="1">
            <a:spLocks noChangeArrowheads="1"/>
          </p:cNvSpPr>
          <p:nvPr/>
        </p:nvSpPr>
        <p:spPr bwMode="auto">
          <a:xfrm>
            <a:off x="6804025" y="3423462"/>
            <a:ext cx="23399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ja-JP" sz="4000">
                <a:solidFill>
                  <a:srgbClr val="000000"/>
                </a:solidFill>
                <a:latin typeface="Meiryo UI" panose="020B0604030504040204" pitchFamily="34" charset="-128"/>
                <a:ea typeface="Meiryo UI" panose="020B0604030504040204" pitchFamily="34" charset="-128"/>
              </a:rPr>
              <a:t>×</a:t>
            </a:r>
          </a:p>
        </p:txBody>
      </p:sp>
      <p:sp>
        <p:nvSpPr>
          <p:cNvPr id="26" name="テキスト ボックス 5">
            <a:extLst>
              <a:ext uri="{FF2B5EF4-FFF2-40B4-BE49-F238E27FC236}">
                <a16:creationId xmlns:a16="http://schemas.microsoft.com/office/drawing/2014/main" id="{B0E14C73-376A-595D-C24E-00FF0312D00E}"/>
              </a:ext>
            </a:extLst>
          </p:cNvPr>
          <p:cNvSpPr txBox="1">
            <a:spLocks noChangeArrowheads="1"/>
          </p:cNvSpPr>
          <p:nvPr/>
        </p:nvSpPr>
        <p:spPr bwMode="auto">
          <a:xfrm>
            <a:off x="33338" y="4501374"/>
            <a:ext cx="30241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ja-JP" altLang="en-US" sz="4000">
                <a:solidFill>
                  <a:srgbClr val="000000"/>
                </a:solidFill>
                <a:latin typeface="Meiryo UI" panose="020B0604030504040204" pitchFamily="34" charset="-128"/>
                <a:ea typeface="Meiryo UI" panose="020B0604030504040204" pitchFamily="34" charset="-128"/>
              </a:rPr>
              <a:t>◯</a:t>
            </a:r>
            <a:endParaRPr lang="en-US" altLang="ja-JP" sz="4000" dirty="0">
              <a:solidFill>
                <a:srgbClr val="000000"/>
              </a:solidFill>
              <a:latin typeface="Meiryo UI" panose="020B0604030504040204" pitchFamily="34" charset="-128"/>
              <a:ea typeface="Meiryo UI" panose="020B0604030504040204" pitchFamily="34" charset="-128"/>
            </a:endParaRPr>
          </a:p>
        </p:txBody>
      </p:sp>
      <p:sp>
        <p:nvSpPr>
          <p:cNvPr id="27" name="テキスト ボックス 5">
            <a:extLst>
              <a:ext uri="{FF2B5EF4-FFF2-40B4-BE49-F238E27FC236}">
                <a16:creationId xmlns:a16="http://schemas.microsoft.com/office/drawing/2014/main" id="{F7C19050-74FE-BBBB-10CC-F0D5D5F78482}"/>
              </a:ext>
            </a:extLst>
          </p:cNvPr>
          <p:cNvSpPr txBox="1">
            <a:spLocks noChangeArrowheads="1"/>
          </p:cNvSpPr>
          <p:nvPr/>
        </p:nvSpPr>
        <p:spPr bwMode="auto">
          <a:xfrm>
            <a:off x="3563938" y="4501374"/>
            <a:ext cx="30241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ja-JP" sz="4000" dirty="0">
                <a:solidFill>
                  <a:srgbClr val="000000"/>
                </a:solidFill>
                <a:latin typeface="Meiryo UI" panose="020B0604030504040204" pitchFamily="34" charset="-128"/>
                <a:ea typeface="Meiryo UI" panose="020B0604030504040204" pitchFamily="34" charset="-128"/>
              </a:rPr>
              <a:t>×</a:t>
            </a:r>
          </a:p>
        </p:txBody>
      </p:sp>
      <p:sp>
        <p:nvSpPr>
          <p:cNvPr id="31" name="テキスト ボックス 5">
            <a:extLst>
              <a:ext uri="{FF2B5EF4-FFF2-40B4-BE49-F238E27FC236}">
                <a16:creationId xmlns:a16="http://schemas.microsoft.com/office/drawing/2014/main" id="{2E893C0D-3CA7-0E5B-C448-5748CE0D6736}"/>
              </a:ext>
            </a:extLst>
          </p:cNvPr>
          <p:cNvSpPr txBox="1">
            <a:spLocks noChangeArrowheads="1"/>
          </p:cNvSpPr>
          <p:nvPr/>
        </p:nvSpPr>
        <p:spPr bwMode="auto">
          <a:xfrm>
            <a:off x="6804025" y="4502962"/>
            <a:ext cx="23399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ja-JP" sz="4000">
                <a:solidFill>
                  <a:srgbClr val="000000"/>
                </a:solidFill>
                <a:latin typeface="Meiryo UI" panose="020B0604030504040204" pitchFamily="34" charset="-128"/>
                <a:ea typeface="Meiryo UI" panose="020B0604030504040204" pitchFamily="34" charset="-128"/>
              </a:rPr>
              <a:t>×</a:t>
            </a:r>
          </a:p>
        </p:txBody>
      </p:sp>
      <p:sp>
        <p:nvSpPr>
          <p:cNvPr id="37" name="タイトル 1">
            <a:extLst>
              <a:ext uri="{FF2B5EF4-FFF2-40B4-BE49-F238E27FC236}">
                <a16:creationId xmlns:a16="http://schemas.microsoft.com/office/drawing/2014/main" id="{98C73C9B-CCEB-E7C4-A8B8-7FEF4666BE4F}"/>
              </a:ext>
            </a:extLst>
          </p:cNvPr>
          <p:cNvSpPr txBox="1">
            <a:spLocks/>
          </p:cNvSpPr>
          <p:nvPr/>
        </p:nvSpPr>
        <p:spPr bwMode="auto">
          <a:xfrm>
            <a:off x="1670615" y="5257650"/>
            <a:ext cx="74880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3200" b="1">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2pPr>
            <a:lvl3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3pPr>
            <a:lvl4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4pPr>
            <a:lvl5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5pPr>
            <a:lvl6pPr marL="4572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6pPr>
            <a:lvl7pPr marL="9144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7pPr>
            <a:lvl8pPr marL="13716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8pPr>
            <a:lvl9pPr marL="18288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9pPr>
          </a:lstStyle>
          <a:p>
            <a:r>
              <a:rPr lang="ja-JP" altLang="en-US" sz="2800" b="0" kern="0"/>
              <a:t>目的にズレがない施策の設計と</a:t>
            </a:r>
            <a:endParaRPr lang="en-US" altLang="ja-JP" sz="2800" b="0" kern="0" dirty="0"/>
          </a:p>
          <a:p>
            <a:r>
              <a:rPr lang="ja-JP" altLang="en-US" sz="2800" b="0" kern="0"/>
              <a:t>目的に沿った実践の両立が現実には難しい</a:t>
            </a:r>
          </a:p>
        </p:txBody>
      </p:sp>
      <p:sp>
        <p:nvSpPr>
          <p:cNvPr id="3" name="正方形/長方形 2">
            <a:extLst>
              <a:ext uri="{FF2B5EF4-FFF2-40B4-BE49-F238E27FC236}">
                <a16:creationId xmlns:a16="http://schemas.microsoft.com/office/drawing/2014/main" id="{D2CCF9AB-8179-0CDE-A6BA-700EAC899344}"/>
              </a:ext>
            </a:extLst>
          </p:cNvPr>
          <p:cNvSpPr/>
          <p:nvPr/>
        </p:nvSpPr>
        <p:spPr bwMode="auto">
          <a:xfrm>
            <a:off x="755576" y="2276872"/>
            <a:ext cx="7911170" cy="1145002"/>
          </a:xfrm>
          <a:prstGeom prst="rect">
            <a:avLst/>
          </a:prstGeom>
          <a:noFill/>
          <a:ln w="38100" cap="flat" cmpd="sng" algn="ctr">
            <a:solidFill>
              <a:srgbClr val="FF0000"/>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endParaRPr kumimoji="1" lang="ja-JP" altLang="en-US">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1498130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6" grpId="0"/>
      <p:bldP spid="27" grpId="0"/>
      <p:bldP spid="31" grpId="0"/>
      <p:bldP spid="37" grpId="0"/>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55AA58F-18CC-4BCF-9A47-6F702CC2E3ED}"/>
              </a:ext>
            </a:extLst>
          </p:cNvPr>
          <p:cNvSpPr/>
          <p:nvPr/>
        </p:nvSpPr>
        <p:spPr bwMode="auto">
          <a:xfrm>
            <a:off x="0" y="0"/>
            <a:ext cx="9144000" cy="6489700"/>
          </a:xfrm>
          <a:prstGeom prst="rect">
            <a:avLst/>
          </a:prstGeom>
          <a:gradFill flip="none" rotWithShape="1">
            <a:gsLst>
              <a:gs pos="100000">
                <a:schemeClr val="tx1">
                  <a:lumMod val="75000"/>
                </a:schemeClr>
              </a:gs>
              <a:gs pos="41000">
                <a:schemeClr val="tx1"/>
              </a:gs>
            </a:gsLst>
            <a:path path="circle">
              <a:fillToRect r="100000" b="100000"/>
            </a:path>
            <a:tileRect l="-100000" t="-100000"/>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6" name="Rectangle 6">
            <a:extLst>
              <a:ext uri="{FF2B5EF4-FFF2-40B4-BE49-F238E27FC236}">
                <a16:creationId xmlns:a16="http://schemas.microsoft.com/office/drawing/2014/main" id="{C7EB2BC4-B2AC-4E2F-BEFA-413355777517}"/>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16</a:t>
            </a:fld>
            <a:endParaRPr lang="en-US" altLang="ja-JP" sz="1200" dirty="0"/>
          </a:p>
        </p:txBody>
      </p:sp>
      <p:pic>
        <p:nvPicPr>
          <p:cNvPr id="8" name="図 7">
            <a:extLst>
              <a:ext uri="{FF2B5EF4-FFF2-40B4-BE49-F238E27FC236}">
                <a16:creationId xmlns:a16="http://schemas.microsoft.com/office/drawing/2014/main" id="{6A8FABB5-5DE5-4D80-BF82-C03C1D00FB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8212" y="404813"/>
            <a:ext cx="1067475" cy="425507"/>
          </a:xfrm>
          <a:prstGeom prst="rect">
            <a:avLst/>
          </a:prstGeom>
        </p:spPr>
      </p:pic>
      <p:sp>
        <p:nvSpPr>
          <p:cNvPr id="7" name="タイトル 1">
            <a:extLst>
              <a:ext uri="{FF2B5EF4-FFF2-40B4-BE49-F238E27FC236}">
                <a16:creationId xmlns:a16="http://schemas.microsoft.com/office/drawing/2014/main" id="{9FF9AE13-6C0A-62A1-78C3-D761FCAFFE03}"/>
              </a:ext>
            </a:extLst>
          </p:cNvPr>
          <p:cNvSpPr txBox="1">
            <a:spLocks/>
          </p:cNvSpPr>
          <p:nvPr/>
        </p:nvSpPr>
        <p:spPr bwMode="auto">
          <a:xfrm>
            <a:off x="468313" y="188913"/>
            <a:ext cx="777557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3200" b="1">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2pPr>
            <a:lvl3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3pPr>
            <a:lvl4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4pPr>
            <a:lvl5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5pPr>
            <a:lvl6pPr marL="4572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6pPr>
            <a:lvl7pPr marL="9144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7pPr>
            <a:lvl8pPr marL="13716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8pPr>
            <a:lvl9pPr marL="18288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9pPr>
          </a:lstStyle>
          <a:p>
            <a:r>
              <a:rPr lang="ja-JP" altLang="en-US" kern="0"/>
              <a:t>本日のアジェンダ</a:t>
            </a:r>
            <a:endParaRPr lang="ja-JP" altLang="en-US" kern="0" dirty="0"/>
          </a:p>
        </p:txBody>
      </p:sp>
      <p:sp>
        <p:nvSpPr>
          <p:cNvPr id="9" name="コンテンツ プレースホルダー 2">
            <a:extLst>
              <a:ext uri="{FF2B5EF4-FFF2-40B4-BE49-F238E27FC236}">
                <a16:creationId xmlns:a16="http://schemas.microsoft.com/office/drawing/2014/main" id="{C2826B51-464F-CF73-2A21-F159202923D1}"/>
              </a:ext>
            </a:extLst>
          </p:cNvPr>
          <p:cNvSpPr txBox="1">
            <a:spLocks/>
          </p:cNvSpPr>
          <p:nvPr/>
        </p:nvSpPr>
        <p:spPr bwMode="auto">
          <a:xfrm>
            <a:off x="457200" y="170080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kumimoji="1" sz="32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marL="457200" indent="0" algn="ctr" rtl="0" eaLnBrk="0" fontAlgn="base" hangingPunct="0">
              <a:spcBef>
                <a:spcPct val="20000"/>
              </a:spcBef>
              <a:spcAft>
                <a:spcPct val="0"/>
              </a:spcAft>
              <a:buNone/>
              <a:defRPr kumimoji="1" sz="28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2pPr>
            <a:lvl3pPr marL="914400" indent="0" algn="ctr" rtl="0" eaLnBrk="0" fontAlgn="base" hangingPunct="0">
              <a:spcBef>
                <a:spcPct val="20000"/>
              </a:spcBef>
              <a:spcAft>
                <a:spcPct val="0"/>
              </a:spcAft>
              <a:buNone/>
              <a:defRPr kumimoji="1" sz="24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3pPr>
            <a:lvl4pPr marL="1371600" indent="0" algn="ctr" rtl="0" eaLnBrk="0" fontAlgn="base" hangingPunct="0">
              <a:spcBef>
                <a:spcPct val="20000"/>
              </a:spcBef>
              <a:spcAft>
                <a:spcPct val="0"/>
              </a:spcAft>
              <a:buNone/>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4pPr>
            <a:lvl5pPr marL="1828800" indent="0" algn="ctr" rtl="0" eaLnBrk="0" fontAlgn="base" hangingPunct="0">
              <a:spcBef>
                <a:spcPct val="20000"/>
              </a:spcBef>
              <a:spcAft>
                <a:spcPct val="0"/>
              </a:spcAft>
              <a:buNone/>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5pPr>
            <a:lvl6pPr marL="22860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6pPr>
            <a:lvl7pPr marL="27432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7pPr>
            <a:lvl8pPr marL="32004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8pPr>
            <a:lvl9pPr marL="36576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9pPr>
          </a:lstStyle>
          <a:p>
            <a:pPr algn="l"/>
            <a:r>
              <a:rPr lang="ja-JP" altLang="en-US" sz="2800" kern="0" dirty="0"/>
              <a:t>１：節税対策</a:t>
            </a:r>
            <a:r>
              <a:rPr lang="en-US" altLang="ja-JP" sz="2800" kern="0" dirty="0"/>
              <a:t>(</a:t>
            </a:r>
            <a:r>
              <a:rPr lang="ja-JP" altLang="en-US" sz="2800" kern="0" dirty="0"/>
              <a:t>社長の手取り</a:t>
            </a:r>
            <a:r>
              <a:rPr lang="en-US" altLang="ja-JP" sz="2800" kern="0" dirty="0"/>
              <a:t>UP)</a:t>
            </a:r>
            <a:r>
              <a:rPr lang="ja-JP" altLang="en-US" sz="2800" kern="0" dirty="0"/>
              <a:t>のメリットとリスクとは？</a:t>
            </a:r>
            <a:endParaRPr lang="en-US" altLang="ja-JP" sz="2800" kern="0" dirty="0"/>
          </a:p>
          <a:p>
            <a:pPr algn="l"/>
            <a:r>
              <a:rPr lang="ja-JP" altLang="en-US" sz="2800" kern="0" dirty="0"/>
              <a:t>２：「社長の手取り</a:t>
            </a:r>
            <a:r>
              <a:rPr lang="en-US" altLang="ja-JP" sz="2800" kern="0" dirty="0"/>
              <a:t>UP</a:t>
            </a:r>
            <a:r>
              <a:rPr lang="ja-JP" altLang="en-US" sz="2800" kern="0" dirty="0"/>
              <a:t>」と「法人税節税」の違いとは？</a:t>
            </a:r>
            <a:endParaRPr lang="en-US" altLang="ja-JP" sz="2800" kern="0" dirty="0"/>
          </a:p>
          <a:p>
            <a:pPr algn="l"/>
            <a:r>
              <a:rPr lang="ja-JP" altLang="en-US" sz="2800" kern="0" dirty="0"/>
              <a:t>３：なぜ、役員報酬</a:t>
            </a:r>
            <a:r>
              <a:rPr lang="en-US" altLang="ja-JP" sz="2800" kern="0" dirty="0"/>
              <a:t>3,900</a:t>
            </a:r>
            <a:r>
              <a:rPr lang="ja-JP" altLang="en-US" sz="2800" kern="0" dirty="0"/>
              <a:t>万円で所得税</a:t>
            </a:r>
            <a:r>
              <a:rPr lang="en-US" altLang="ja-JP" sz="2800" kern="0" dirty="0"/>
              <a:t>9</a:t>
            </a:r>
            <a:r>
              <a:rPr lang="ja-JP" altLang="en-US" sz="2800" kern="0" dirty="0"/>
              <a:t>万円に？</a:t>
            </a:r>
            <a:endParaRPr lang="en-US" altLang="ja-JP" sz="2800" kern="0" dirty="0"/>
          </a:p>
          <a:p>
            <a:pPr algn="l"/>
            <a:r>
              <a:rPr lang="ja-JP" altLang="en-US" sz="2800" kern="0" dirty="0"/>
              <a:t>４：社長の手取りを増やす</a:t>
            </a:r>
            <a:r>
              <a:rPr lang="en-US" altLang="ja-JP" sz="2800" kern="0" dirty="0"/>
              <a:t>3</a:t>
            </a:r>
            <a:r>
              <a:rPr lang="ja-JP" altLang="en-US" sz="2800" kern="0" dirty="0"/>
              <a:t>ステップとは？</a:t>
            </a:r>
            <a:endParaRPr lang="en-US" altLang="ja-JP" sz="2800" kern="0" dirty="0"/>
          </a:p>
          <a:p>
            <a:pPr algn="l"/>
            <a:r>
              <a:rPr lang="ja-JP" altLang="en-US" sz="2800" kern="0" dirty="0"/>
              <a:t>５：社長の手取りを増やす実践の壁とは？</a:t>
            </a:r>
            <a:endParaRPr lang="en-US" altLang="ja-JP" sz="2800" kern="0" dirty="0"/>
          </a:p>
          <a:p>
            <a:pPr algn="l"/>
            <a:r>
              <a:rPr lang="ja-JP" altLang="en-US" sz="2800" kern="0" dirty="0"/>
              <a:t>６：サービス概要・料金・スケジュールなど</a:t>
            </a:r>
          </a:p>
        </p:txBody>
      </p:sp>
    </p:spTree>
    <p:extLst>
      <p:ext uri="{BB962C8B-B14F-4D97-AF65-F5344CB8AC3E}">
        <p14:creationId xmlns:p14="http://schemas.microsoft.com/office/powerpoint/2010/main" val="7943808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55AA58F-18CC-4BCF-9A47-6F702CC2E3ED}"/>
              </a:ext>
            </a:extLst>
          </p:cNvPr>
          <p:cNvSpPr/>
          <p:nvPr/>
        </p:nvSpPr>
        <p:spPr bwMode="auto">
          <a:xfrm>
            <a:off x="0" y="0"/>
            <a:ext cx="9144000" cy="6489700"/>
          </a:xfrm>
          <a:prstGeom prst="rect">
            <a:avLst/>
          </a:prstGeom>
          <a:gradFill flip="none" rotWithShape="1">
            <a:gsLst>
              <a:gs pos="100000">
                <a:schemeClr val="tx1">
                  <a:lumMod val="75000"/>
                </a:schemeClr>
              </a:gs>
              <a:gs pos="41000">
                <a:schemeClr val="tx1"/>
              </a:gs>
            </a:gsLst>
            <a:path path="circle">
              <a:fillToRect r="100000" b="100000"/>
            </a:path>
            <a:tileRect l="-100000" t="-100000"/>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6" name="Rectangle 6">
            <a:extLst>
              <a:ext uri="{FF2B5EF4-FFF2-40B4-BE49-F238E27FC236}">
                <a16:creationId xmlns:a16="http://schemas.microsoft.com/office/drawing/2014/main" id="{C7EB2BC4-B2AC-4E2F-BEFA-413355777517}"/>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17</a:t>
            </a:fld>
            <a:endParaRPr lang="en-US" altLang="ja-JP" sz="1200" dirty="0"/>
          </a:p>
        </p:txBody>
      </p:sp>
      <p:pic>
        <p:nvPicPr>
          <p:cNvPr id="8" name="図 7">
            <a:extLst>
              <a:ext uri="{FF2B5EF4-FFF2-40B4-BE49-F238E27FC236}">
                <a16:creationId xmlns:a16="http://schemas.microsoft.com/office/drawing/2014/main" id="{6A8FABB5-5DE5-4D80-BF82-C03C1D00FB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8212" y="404813"/>
            <a:ext cx="1067475" cy="425507"/>
          </a:xfrm>
          <a:prstGeom prst="rect">
            <a:avLst/>
          </a:prstGeom>
        </p:spPr>
      </p:pic>
      <p:sp>
        <p:nvSpPr>
          <p:cNvPr id="7" name="タイトル 1">
            <a:extLst>
              <a:ext uri="{FF2B5EF4-FFF2-40B4-BE49-F238E27FC236}">
                <a16:creationId xmlns:a16="http://schemas.microsoft.com/office/drawing/2014/main" id="{9FF9AE13-6C0A-62A1-78C3-D761FCAFFE03}"/>
              </a:ext>
            </a:extLst>
          </p:cNvPr>
          <p:cNvSpPr txBox="1">
            <a:spLocks/>
          </p:cNvSpPr>
          <p:nvPr/>
        </p:nvSpPr>
        <p:spPr bwMode="auto">
          <a:xfrm>
            <a:off x="468313" y="188913"/>
            <a:ext cx="777557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3200" b="1">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2pPr>
            <a:lvl3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3pPr>
            <a:lvl4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4pPr>
            <a:lvl5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5pPr>
            <a:lvl6pPr marL="4572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6pPr>
            <a:lvl7pPr marL="9144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7pPr>
            <a:lvl8pPr marL="13716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8pPr>
            <a:lvl9pPr marL="18288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9pPr>
          </a:lstStyle>
          <a:p>
            <a:r>
              <a:rPr lang="ja-JP" altLang="en-US" kern="0"/>
              <a:t>本日のアジェンダ</a:t>
            </a:r>
            <a:endParaRPr lang="ja-JP" altLang="en-US" kern="0" dirty="0"/>
          </a:p>
        </p:txBody>
      </p:sp>
      <p:sp>
        <p:nvSpPr>
          <p:cNvPr id="3" name="正方形/長方形 2">
            <a:extLst>
              <a:ext uri="{FF2B5EF4-FFF2-40B4-BE49-F238E27FC236}">
                <a16:creationId xmlns:a16="http://schemas.microsoft.com/office/drawing/2014/main" id="{803A0F0C-A082-5874-6561-44BCD4F44F7D}"/>
              </a:ext>
            </a:extLst>
          </p:cNvPr>
          <p:cNvSpPr/>
          <p:nvPr/>
        </p:nvSpPr>
        <p:spPr bwMode="auto">
          <a:xfrm>
            <a:off x="457200" y="1700808"/>
            <a:ext cx="8363272" cy="576064"/>
          </a:xfrm>
          <a:prstGeom prst="rect">
            <a:avLst/>
          </a:prstGeom>
          <a:solidFill>
            <a:schemeClr val="accent6">
              <a:lumMod val="20000"/>
              <a:lumOff val="80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endParaRPr kumimoji="1" lang="ja-JP" altLang="en-US">
              <a:latin typeface="Meiryo UI" panose="020B0604030504040204" pitchFamily="34" charset="-128"/>
              <a:ea typeface="Meiryo UI" panose="020B0604030504040204" pitchFamily="34" charset="-128"/>
            </a:endParaRPr>
          </a:p>
        </p:txBody>
      </p:sp>
      <p:sp>
        <p:nvSpPr>
          <p:cNvPr id="9" name="コンテンツ プレースホルダー 2">
            <a:extLst>
              <a:ext uri="{FF2B5EF4-FFF2-40B4-BE49-F238E27FC236}">
                <a16:creationId xmlns:a16="http://schemas.microsoft.com/office/drawing/2014/main" id="{C2826B51-464F-CF73-2A21-F159202923D1}"/>
              </a:ext>
            </a:extLst>
          </p:cNvPr>
          <p:cNvSpPr txBox="1">
            <a:spLocks/>
          </p:cNvSpPr>
          <p:nvPr/>
        </p:nvSpPr>
        <p:spPr bwMode="auto">
          <a:xfrm>
            <a:off x="457200" y="170080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kumimoji="1" sz="32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marL="457200" indent="0" algn="ctr" rtl="0" eaLnBrk="0" fontAlgn="base" hangingPunct="0">
              <a:spcBef>
                <a:spcPct val="20000"/>
              </a:spcBef>
              <a:spcAft>
                <a:spcPct val="0"/>
              </a:spcAft>
              <a:buNone/>
              <a:defRPr kumimoji="1" sz="28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2pPr>
            <a:lvl3pPr marL="914400" indent="0" algn="ctr" rtl="0" eaLnBrk="0" fontAlgn="base" hangingPunct="0">
              <a:spcBef>
                <a:spcPct val="20000"/>
              </a:spcBef>
              <a:spcAft>
                <a:spcPct val="0"/>
              </a:spcAft>
              <a:buNone/>
              <a:defRPr kumimoji="1" sz="24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3pPr>
            <a:lvl4pPr marL="1371600" indent="0" algn="ctr" rtl="0" eaLnBrk="0" fontAlgn="base" hangingPunct="0">
              <a:spcBef>
                <a:spcPct val="20000"/>
              </a:spcBef>
              <a:spcAft>
                <a:spcPct val="0"/>
              </a:spcAft>
              <a:buNone/>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4pPr>
            <a:lvl5pPr marL="1828800" indent="0" algn="ctr" rtl="0" eaLnBrk="0" fontAlgn="base" hangingPunct="0">
              <a:spcBef>
                <a:spcPct val="20000"/>
              </a:spcBef>
              <a:spcAft>
                <a:spcPct val="0"/>
              </a:spcAft>
              <a:buNone/>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5pPr>
            <a:lvl6pPr marL="22860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6pPr>
            <a:lvl7pPr marL="27432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7pPr>
            <a:lvl8pPr marL="32004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8pPr>
            <a:lvl9pPr marL="36576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9pPr>
          </a:lstStyle>
          <a:p>
            <a:pPr algn="l"/>
            <a:r>
              <a:rPr lang="ja-JP" altLang="en-US" sz="2800" kern="0" dirty="0"/>
              <a:t>１：節税対策</a:t>
            </a:r>
            <a:r>
              <a:rPr lang="en-US" altLang="ja-JP" sz="2800" kern="0" dirty="0"/>
              <a:t>(</a:t>
            </a:r>
            <a:r>
              <a:rPr lang="ja-JP" altLang="en-US" sz="2800" kern="0" dirty="0"/>
              <a:t>社長の手取り</a:t>
            </a:r>
            <a:r>
              <a:rPr lang="en-US" altLang="ja-JP" sz="2800" kern="0" dirty="0"/>
              <a:t>UP)</a:t>
            </a:r>
            <a:r>
              <a:rPr lang="ja-JP" altLang="en-US" sz="2800" kern="0" dirty="0"/>
              <a:t>のメリットとデメリット</a:t>
            </a:r>
            <a:endParaRPr lang="en-US" altLang="ja-JP" sz="2800" kern="0" dirty="0"/>
          </a:p>
          <a:p>
            <a:pPr algn="l"/>
            <a:r>
              <a:rPr lang="ja-JP" altLang="en-US" sz="2800" kern="0" dirty="0"/>
              <a:t>２：「社長の手取り</a:t>
            </a:r>
            <a:r>
              <a:rPr lang="en-US" altLang="ja-JP" sz="2800" kern="0" dirty="0"/>
              <a:t>UP</a:t>
            </a:r>
            <a:r>
              <a:rPr lang="ja-JP" altLang="en-US" sz="2800" kern="0" dirty="0"/>
              <a:t>」と「法人税節税」の違いとは？</a:t>
            </a:r>
            <a:endParaRPr lang="en-US" altLang="ja-JP" sz="2800" kern="0" dirty="0"/>
          </a:p>
          <a:p>
            <a:pPr algn="l"/>
            <a:r>
              <a:rPr lang="ja-JP" altLang="en-US" sz="2800" kern="0" dirty="0"/>
              <a:t>３：なぜ、役員報酬</a:t>
            </a:r>
            <a:r>
              <a:rPr lang="en-US" altLang="ja-JP" sz="2800" kern="0" dirty="0"/>
              <a:t>3,900</a:t>
            </a:r>
            <a:r>
              <a:rPr lang="ja-JP" altLang="en-US" sz="2800" kern="0" dirty="0"/>
              <a:t>万円で所得税</a:t>
            </a:r>
            <a:r>
              <a:rPr lang="en-US" altLang="ja-JP" sz="2800" kern="0" dirty="0"/>
              <a:t>9</a:t>
            </a:r>
            <a:r>
              <a:rPr lang="ja-JP" altLang="en-US" sz="2800" kern="0" dirty="0"/>
              <a:t>万円に？</a:t>
            </a:r>
            <a:endParaRPr lang="en-US" altLang="ja-JP" sz="2800" kern="0" dirty="0"/>
          </a:p>
          <a:p>
            <a:pPr algn="l"/>
            <a:r>
              <a:rPr lang="ja-JP" altLang="en-US" sz="2800" kern="0" dirty="0"/>
              <a:t>４：社長の手取りを増やす</a:t>
            </a:r>
            <a:r>
              <a:rPr lang="en-US" altLang="ja-JP" sz="2800" kern="0" dirty="0"/>
              <a:t>3</a:t>
            </a:r>
            <a:r>
              <a:rPr lang="ja-JP" altLang="en-US" sz="2800" kern="0" dirty="0"/>
              <a:t>ステップとは？</a:t>
            </a:r>
            <a:endParaRPr lang="en-US" altLang="ja-JP" sz="2800" kern="0" dirty="0"/>
          </a:p>
          <a:p>
            <a:pPr algn="l"/>
            <a:r>
              <a:rPr lang="ja-JP" altLang="en-US" sz="2800" kern="0" dirty="0"/>
              <a:t>５：社長の手取りを増やす実践の壁とは？</a:t>
            </a:r>
            <a:endParaRPr lang="en-US" altLang="ja-JP" sz="2800" kern="0" dirty="0"/>
          </a:p>
          <a:p>
            <a:pPr algn="l"/>
            <a:r>
              <a:rPr lang="ja-JP" altLang="en-US" sz="2800" kern="0" dirty="0"/>
              <a:t>６：サービス概要・料金・スケジュールなど</a:t>
            </a:r>
          </a:p>
        </p:txBody>
      </p:sp>
    </p:spTree>
    <p:extLst>
      <p:ext uri="{BB962C8B-B14F-4D97-AF65-F5344CB8AC3E}">
        <p14:creationId xmlns:p14="http://schemas.microsoft.com/office/powerpoint/2010/main" val="21103291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55AA58F-18CC-4BCF-9A47-6F702CC2E3ED}"/>
              </a:ext>
            </a:extLst>
          </p:cNvPr>
          <p:cNvSpPr/>
          <p:nvPr/>
        </p:nvSpPr>
        <p:spPr bwMode="auto">
          <a:xfrm>
            <a:off x="0" y="0"/>
            <a:ext cx="9144000" cy="6489700"/>
          </a:xfrm>
          <a:prstGeom prst="rect">
            <a:avLst/>
          </a:prstGeom>
          <a:gradFill flip="none" rotWithShape="1">
            <a:gsLst>
              <a:gs pos="100000">
                <a:schemeClr val="tx1">
                  <a:lumMod val="75000"/>
                </a:schemeClr>
              </a:gs>
              <a:gs pos="41000">
                <a:schemeClr val="tx1"/>
              </a:gs>
            </a:gsLst>
            <a:path path="circle">
              <a:fillToRect r="100000" b="100000"/>
            </a:path>
            <a:tileRect l="-100000" t="-100000"/>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6" name="Rectangle 6">
            <a:extLst>
              <a:ext uri="{FF2B5EF4-FFF2-40B4-BE49-F238E27FC236}">
                <a16:creationId xmlns:a16="http://schemas.microsoft.com/office/drawing/2014/main" id="{C7EB2BC4-B2AC-4E2F-BEFA-413355777517}"/>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18</a:t>
            </a:fld>
            <a:endParaRPr lang="en-US" altLang="ja-JP" sz="1200" dirty="0"/>
          </a:p>
        </p:txBody>
      </p:sp>
      <p:pic>
        <p:nvPicPr>
          <p:cNvPr id="8" name="図 7">
            <a:extLst>
              <a:ext uri="{FF2B5EF4-FFF2-40B4-BE49-F238E27FC236}">
                <a16:creationId xmlns:a16="http://schemas.microsoft.com/office/drawing/2014/main" id="{6A8FABB5-5DE5-4D80-BF82-C03C1D00FB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8212" y="404813"/>
            <a:ext cx="1067475" cy="425507"/>
          </a:xfrm>
          <a:prstGeom prst="rect">
            <a:avLst/>
          </a:prstGeom>
        </p:spPr>
      </p:pic>
      <p:sp>
        <p:nvSpPr>
          <p:cNvPr id="7" name="タイトル 1">
            <a:extLst>
              <a:ext uri="{FF2B5EF4-FFF2-40B4-BE49-F238E27FC236}">
                <a16:creationId xmlns:a16="http://schemas.microsoft.com/office/drawing/2014/main" id="{9FF9AE13-6C0A-62A1-78C3-D761FCAFFE03}"/>
              </a:ext>
            </a:extLst>
          </p:cNvPr>
          <p:cNvSpPr txBox="1">
            <a:spLocks/>
          </p:cNvSpPr>
          <p:nvPr/>
        </p:nvSpPr>
        <p:spPr bwMode="auto">
          <a:xfrm>
            <a:off x="468313" y="188913"/>
            <a:ext cx="777557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3200" b="1">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2pPr>
            <a:lvl3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3pPr>
            <a:lvl4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4pPr>
            <a:lvl5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5pPr>
            <a:lvl6pPr marL="4572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6pPr>
            <a:lvl7pPr marL="9144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7pPr>
            <a:lvl8pPr marL="13716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8pPr>
            <a:lvl9pPr marL="18288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9pPr>
          </a:lstStyle>
          <a:p>
            <a:r>
              <a:rPr lang="ja-JP" altLang="en-US" kern="0" dirty="0"/>
              <a:t>１：社長の手取りを引き上げる</a:t>
            </a:r>
            <a:endParaRPr lang="en-US" altLang="ja-JP" kern="0" dirty="0"/>
          </a:p>
          <a:p>
            <a:r>
              <a:rPr lang="ja-JP" altLang="en-US" kern="0" dirty="0"/>
              <a:t>　節税対策の必要性とリスクとは？</a:t>
            </a:r>
            <a:endParaRPr lang="en-US" altLang="ja-JP" kern="0" dirty="0"/>
          </a:p>
        </p:txBody>
      </p:sp>
      <p:sp>
        <p:nvSpPr>
          <p:cNvPr id="9" name="コンテンツ プレースホルダー 2">
            <a:extLst>
              <a:ext uri="{FF2B5EF4-FFF2-40B4-BE49-F238E27FC236}">
                <a16:creationId xmlns:a16="http://schemas.microsoft.com/office/drawing/2014/main" id="{C2826B51-464F-CF73-2A21-F159202923D1}"/>
              </a:ext>
            </a:extLst>
          </p:cNvPr>
          <p:cNvSpPr txBox="1">
            <a:spLocks/>
          </p:cNvSpPr>
          <p:nvPr/>
        </p:nvSpPr>
        <p:spPr bwMode="auto">
          <a:xfrm>
            <a:off x="457200" y="1700808"/>
            <a:ext cx="8579296"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kumimoji="1" sz="32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marL="457200" indent="0" algn="ctr" rtl="0" eaLnBrk="0" fontAlgn="base" hangingPunct="0">
              <a:spcBef>
                <a:spcPct val="20000"/>
              </a:spcBef>
              <a:spcAft>
                <a:spcPct val="0"/>
              </a:spcAft>
              <a:buNone/>
              <a:defRPr kumimoji="1" sz="28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2pPr>
            <a:lvl3pPr marL="914400" indent="0" algn="ctr" rtl="0" eaLnBrk="0" fontAlgn="base" hangingPunct="0">
              <a:spcBef>
                <a:spcPct val="20000"/>
              </a:spcBef>
              <a:spcAft>
                <a:spcPct val="0"/>
              </a:spcAft>
              <a:buNone/>
              <a:defRPr kumimoji="1" sz="24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3pPr>
            <a:lvl4pPr marL="1371600" indent="0" algn="ctr" rtl="0" eaLnBrk="0" fontAlgn="base" hangingPunct="0">
              <a:spcBef>
                <a:spcPct val="20000"/>
              </a:spcBef>
              <a:spcAft>
                <a:spcPct val="0"/>
              </a:spcAft>
              <a:buNone/>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4pPr>
            <a:lvl5pPr marL="1828800" indent="0" algn="ctr" rtl="0" eaLnBrk="0" fontAlgn="base" hangingPunct="0">
              <a:spcBef>
                <a:spcPct val="20000"/>
              </a:spcBef>
              <a:spcAft>
                <a:spcPct val="0"/>
              </a:spcAft>
              <a:buNone/>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5pPr>
            <a:lvl6pPr marL="22860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6pPr>
            <a:lvl7pPr marL="27432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7pPr>
            <a:lvl8pPr marL="32004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8pPr>
            <a:lvl9pPr marL="36576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9pPr>
          </a:lstStyle>
          <a:p>
            <a:pPr algn="l"/>
            <a:r>
              <a:rPr lang="ja-JP" altLang="en-US" sz="2800" kern="0" dirty="0"/>
              <a:t>メリット１：初志（節税）貫徹</a:t>
            </a:r>
            <a:endParaRPr lang="en-US" altLang="ja-JP" sz="2800" kern="0" dirty="0"/>
          </a:p>
          <a:p>
            <a:pPr algn="l"/>
            <a:r>
              <a:rPr lang="ja-JP" altLang="en-US" sz="2800" kern="0" dirty="0"/>
              <a:t>メリット２：社長の個人債務保証対策</a:t>
            </a:r>
            <a:endParaRPr lang="en-US" altLang="ja-JP" sz="2800" kern="0" dirty="0"/>
          </a:p>
          <a:p>
            <a:pPr algn="l"/>
            <a:endParaRPr lang="en-US" altLang="ja-JP" sz="2800" kern="0" dirty="0"/>
          </a:p>
          <a:p>
            <a:pPr algn="l"/>
            <a:r>
              <a:rPr lang="ja-JP" altLang="en-US" sz="2800" kern="0" dirty="0"/>
              <a:t>デメリット１：節税すると融資獲得の難易度が上がる？</a:t>
            </a:r>
            <a:endParaRPr lang="en-US" altLang="ja-JP" sz="2800" kern="0" dirty="0"/>
          </a:p>
          <a:p>
            <a:pPr algn="l"/>
            <a:r>
              <a:rPr lang="ja-JP" altLang="en-US" sz="2800" kern="0" dirty="0"/>
              <a:t>デメリット２：会社の利益が小さいと会社の評価がさがる？</a:t>
            </a:r>
            <a:endParaRPr lang="en-US" altLang="ja-JP" sz="2800" kern="0" dirty="0"/>
          </a:p>
          <a:p>
            <a:pPr algn="l"/>
            <a:r>
              <a:rPr lang="ja-JP" altLang="en-US" sz="2800" kern="0" dirty="0"/>
              <a:t>デメリット３：法人に利益を残した方が、節税になる？</a:t>
            </a:r>
            <a:endParaRPr lang="en-US" altLang="ja-JP" sz="2800" kern="0" dirty="0"/>
          </a:p>
        </p:txBody>
      </p:sp>
    </p:spTree>
    <p:extLst>
      <p:ext uri="{BB962C8B-B14F-4D97-AF65-F5344CB8AC3E}">
        <p14:creationId xmlns:p14="http://schemas.microsoft.com/office/powerpoint/2010/main" val="1737055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55AA58F-18CC-4BCF-9A47-6F702CC2E3ED}"/>
              </a:ext>
            </a:extLst>
          </p:cNvPr>
          <p:cNvSpPr/>
          <p:nvPr/>
        </p:nvSpPr>
        <p:spPr bwMode="auto">
          <a:xfrm>
            <a:off x="0" y="0"/>
            <a:ext cx="9144000" cy="6489700"/>
          </a:xfrm>
          <a:prstGeom prst="rect">
            <a:avLst/>
          </a:prstGeom>
          <a:gradFill flip="none" rotWithShape="1">
            <a:gsLst>
              <a:gs pos="100000">
                <a:schemeClr val="tx1">
                  <a:lumMod val="75000"/>
                </a:schemeClr>
              </a:gs>
              <a:gs pos="41000">
                <a:schemeClr val="tx1"/>
              </a:gs>
            </a:gsLst>
            <a:path path="circle">
              <a:fillToRect r="100000" b="100000"/>
            </a:path>
            <a:tileRect l="-100000" t="-100000"/>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6" name="Rectangle 6">
            <a:extLst>
              <a:ext uri="{FF2B5EF4-FFF2-40B4-BE49-F238E27FC236}">
                <a16:creationId xmlns:a16="http://schemas.microsoft.com/office/drawing/2014/main" id="{C7EB2BC4-B2AC-4E2F-BEFA-413355777517}"/>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19</a:t>
            </a:fld>
            <a:endParaRPr lang="en-US" altLang="ja-JP" sz="1200" dirty="0"/>
          </a:p>
        </p:txBody>
      </p:sp>
      <p:pic>
        <p:nvPicPr>
          <p:cNvPr id="8" name="図 7">
            <a:extLst>
              <a:ext uri="{FF2B5EF4-FFF2-40B4-BE49-F238E27FC236}">
                <a16:creationId xmlns:a16="http://schemas.microsoft.com/office/drawing/2014/main" id="{6A8FABB5-5DE5-4D80-BF82-C03C1D00FB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8212" y="404813"/>
            <a:ext cx="1067475" cy="425507"/>
          </a:xfrm>
          <a:prstGeom prst="rect">
            <a:avLst/>
          </a:prstGeom>
        </p:spPr>
      </p:pic>
      <p:sp>
        <p:nvSpPr>
          <p:cNvPr id="7" name="タイトル 1">
            <a:extLst>
              <a:ext uri="{FF2B5EF4-FFF2-40B4-BE49-F238E27FC236}">
                <a16:creationId xmlns:a16="http://schemas.microsoft.com/office/drawing/2014/main" id="{9FF9AE13-6C0A-62A1-78C3-D761FCAFFE03}"/>
              </a:ext>
            </a:extLst>
          </p:cNvPr>
          <p:cNvSpPr txBox="1">
            <a:spLocks/>
          </p:cNvSpPr>
          <p:nvPr/>
        </p:nvSpPr>
        <p:spPr bwMode="auto">
          <a:xfrm>
            <a:off x="468313" y="188913"/>
            <a:ext cx="777557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3200" b="1">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2pPr>
            <a:lvl3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3pPr>
            <a:lvl4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4pPr>
            <a:lvl5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5pPr>
            <a:lvl6pPr marL="4572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6pPr>
            <a:lvl7pPr marL="9144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7pPr>
            <a:lvl8pPr marL="13716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8pPr>
            <a:lvl9pPr marL="18288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9pPr>
          </a:lstStyle>
          <a:p>
            <a:r>
              <a:rPr lang="ja-JP" altLang="en-US" kern="0" dirty="0"/>
              <a:t>１：社長の手取りを引き上げる</a:t>
            </a:r>
            <a:endParaRPr lang="en-US" altLang="ja-JP" kern="0" dirty="0"/>
          </a:p>
          <a:p>
            <a:r>
              <a:rPr lang="ja-JP" altLang="en-US" kern="0" dirty="0"/>
              <a:t>　節税対策の必要性とリスクとは？</a:t>
            </a:r>
            <a:endParaRPr lang="en-US" altLang="ja-JP" kern="0" dirty="0"/>
          </a:p>
        </p:txBody>
      </p:sp>
      <p:sp>
        <p:nvSpPr>
          <p:cNvPr id="3" name="正方形/長方形 2">
            <a:extLst>
              <a:ext uri="{FF2B5EF4-FFF2-40B4-BE49-F238E27FC236}">
                <a16:creationId xmlns:a16="http://schemas.microsoft.com/office/drawing/2014/main" id="{803A0F0C-A082-5874-6561-44BCD4F44F7D}"/>
              </a:ext>
            </a:extLst>
          </p:cNvPr>
          <p:cNvSpPr/>
          <p:nvPr/>
        </p:nvSpPr>
        <p:spPr bwMode="auto">
          <a:xfrm>
            <a:off x="457200" y="1700808"/>
            <a:ext cx="8363272" cy="576064"/>
          </a:xfrm>
          <a:prstGeom prst="rect">
            <a:avLst/>
          </a:prstGeom>
          <a:solidFill>
            <a:schemeClr val="accent6">
              <a:lumMod val="20000"/>
              <a:lumOff val="80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endParaRPr kumimoji="1" lang="ja-JP" altLang="en-US">
              <a:latin typeface="Meiryo UI" panose="020B0604030504040204" pitchFamily="34" charset="-128"/>
              <a:ea typeface="Meiryo UI" panose="020B0604030504040204" pitchFamily="34" charset="-128"/>
            </a:endParaRPr>
          </a:p>
        </p:txBody>
      </p:sp>
      <p:sp>
        <p:nvSpPr>
          <p:cNvPr id="9" name="コンテンツ プレースホルダー 2">
            <a:extLst>
              <a:ext uri="{FF2B5EF4-FFF2-40B4-BE49-F238E27FC236}">
                <a16:creationId xmlns:a16="http://schemas.microsoft.com/office/drawing/2014/main" id="{C2826B51-464F-CF73-2A21-F159202923D1}"/>
              </a:ext>
            </a:extLst>
          </p:cNvPr>
          <p:cNvSpPr txBox="1">
            <a:spLocks/>
          </p:cNvSpPr>
          <p:nvPr/>
        </p:nvSpPr>
        <p:spPr bwMode="auto">
          <a:xfrm>
            <a:off x="457200" y="1700808"/>
            <a:ext cx="8579296"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kumimoji="1" sz="32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marL="457200" indent="0" algn="ctr" rtl="0" eaLnBrk="0" fontAlgn="base" hangingPunct="0">
              <a:spcBef>
                <a:spcPct val="20000"/>
              </a:spcBef>
              <a:spcAft>
                <a:spcPct val="0"/>
              </a:spcAft>
              <a:buNone/>
              <a:defRPr kumimoji="1" sz="28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2pPr>
            <a:lvl3pPr marL="914400" indent="0" algn="ctr" rtl="0" eaLnBrk="0" fontAlgn="base" hangingPunct="0">
              <a:spcBef>
                <a:spcPct val="20000"/>
              </a:spcBef>
              <a:spcAft>
                <a:spcPct val="0"/>
              </a:spcAft>
              <a:buNone/>
              <a:defRPr kumimoji="1" sz="24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3pPr>
            <a:lvl4pPr marL="1371600" indent="0" algn="ctr" rtl="0" eaLnBrk="0" fontAlgn="base" hangingPunct="0">
              <a:spcBef>
                <a:spcPct val="20000"/>
              </a:spcBef>
              <a:spcAft>
                <a:spcPct val="0"/>
              </a:spcAft>
              <a:buNone/>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4pPr>
            <a:lvl5pPr marL="1828800" indent="0" algn="ctr" rtl="0" eaLnBrk="0" fontAlgn="base" hangingPunct="0">
              <a:spcBef>
                <a:spcPct val="20000"/>
              </a:spcBef>
              <a:spcAft>
                <a:spcPct val="0"/>
              </a:spcAft>
              <a:buNone/>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5pPr>
            <a:lvl6pPr marL="22860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6pPr>
            <a:lvl7pPr marL="27432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7pPr>
            <a:lvl8pPr marL="32004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8pPr>
            <a:lvl9pPr marL="36576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9pPr>
          </a:lstStyle>
          <a:p>
            <a:pPr algn="l"/>
            <a:r>
              <a:rPr lang="ja-JP" altLang="en-US" sz="2800" kern="0" dirty="0"/>
              <a:t>メリット１：初志（節税）貫徹</a:t>
            </a:r>
            <a:endParaRPr lang="en-US" altLang="ja-JP" sz="2800" kern="0" dirty="0"/>
          </a:p>
          <a:p>
            <a:pPr algn="l"/>
            <a:r>
              <a:rPr lang="ja-JP" altLang="en-US" sz="2800" kern="0" dirty="0"/>
              <a:t>メリット２：社長の個人債務保証対策</a:t>
            </a:r>
            <a:endParaRPr lang="en-US" altLang="ja-JP" sz="2800" kern="0" dirty="0"/>
          </a:p>
          <a:p>
            <a:pPr algn="l"/>
            <a:endParaRPr lang="en-US" altLang="ja-JP" sz="2800" kern="0" dirty="0"/>
          </a:p>
          <a:p>
            <a:pPr algn="l"/>
            <a:r>
              <a:rPr lang="ja-JP" altLang="en-US" sz="2800" kern="0" dirty="0"/>
              <a:t>デメリット１：節税すると融資獲得の難易度が上がる？</a:t>
            </a:r>
            <a:endParaRPr lang="en-US" altLang="ja-JP" sz="2800" kern="0" dirty="0"/>
          </a:p>
          <a:p>
            <a:pPr algn="l"/>
            <a:r>
              <a:rPr lang="ja-JP" altLang="en-US" sz="2800" kern="0" dirty="0"/>
              <a:t>デメリット２：会社の利益が小さいと会社の評価がさがる？</a:t>
            </a:r>
            <a:endParaRPr lang="en-US" altLang="ja-JP" sz="2800" kern="0" dirty="0"/>
          </a:p>
          <a:p>
            <a:pPr algn="l"/>
            <a:r>
              <a:rPr lang="ja-JP" altLang="en-US" sz="2800" kern="0" dirty="0"/>
              <a:t>デメリット３：法人に利益を残した方が、節税になる？</a:t>
            </a:r>
            <a:endParaRPr lang="en-US" altLang="ja-JP" sz="2800" kern="0" dirty="0"/>
          </a:p>
        </p:txBody>
      </p:sp>
    </p:spTree>
    <p:extLst>
      <p:ext uri="{BB962C8B-B14F-4D97-AF65-F5344CB8AC3E}">
        <p14:creationId xmlns:p14="http://schemas.microsoft.com/office/powerpoint/2010/main" val="29213371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D7605CE9-4D53-46B2-9A92-C0B9FF07062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0"/>
            <a:ext cx="9144000" cy="6844706"/>
          </a:xfrm>
          <a:prstGeom prst="rect">
            <a:avLst/>
          </a:prstGeom>
        </p:spPr>
      </p:pic>
      <p:sp>
        <p:nvSpPr>
          <p:cNvPr id="6" name="正方形/長方形 5">
            <a:extLst>
              <a:ext uri="{FF2B5EF4-FFF2-40B4-BE49-F238E27FC236}">
                <a16:creationId xmlns:a16="http://schemas.microsoft.com/office/drawing/2014/main" id="{12170C7A-CA07-4810-8B97-5BDF0CF95775}"/>
              </a:ext>
            </a:extLst>
          </p:cNvPr>
          <p:cNvSpPr/>
          <p:nvPr/>
        </p:nvSpPr>
        <p:spPr bwMode="auto">
          <a:xfrm>
            <a:off x="0" y="0"/>
            <a:ext cx="9144000" cy="6858000"/>
          </a:xfrm>
          <a:prstGeom prst="rect">
            <a:avLst/>
          </a:prstGeom>
          <a:solidFill>
            <a:schemeClr val="bg2">
              <a:alpha val="63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2050" name="Rectangle 2"/>
          <p:cNvSpPr>
            <a:spLocks noGrp="1" noChangeArrowheads="1"/>
          </p:cNvSpPr>
          <p:nvPr>
            <p:ph type="ctrTitle"/>
          </p:nvPr>
        </p:nvSpPr>
        <p:spPr>
          <a:xfrm>
            <a:off x="428625" y="1595850"/>
            <a:ext cx="8247831" cy="3529558"/>
          </a:xfrm>
        </p:spPr>
        <p:txBody>
          <a:bodyPr/>
          <a:lstStyle/>
          <a:p>
            <a:pPr eaLnBrk="1" hangingPunct="1"/>
            <a:r>
              <a:rPr lang="ja-JP" altLang="en-US" u="sng" dirty="0">
                <a:solidFill>
                  <a:schemeClr val="tx1"/>
                </a:solidFill>
              </a:rPr>
              <a:t>「社長の手取り」を最大化</a:t>
            </a:r>
            <a:r>
              <a:rPr lang="ja-JP" altLang="en-US" dirty="0">
                <a:solidFill>
                  <a:schemeClr val="tx1"/>
                </a:solidFill>
              </a:rPr>
              <a:t>する</a:t>
            </a:r>
            <a:br>
              <a:rPr lang="en-US" altLang="ja-JP" sz="2400" dirty="0">
                <a:solidFill>
                  <a:schemeClr val="tx1"/>
                </a:solidFill>
              </a:rPr>
            </a:br>
            <a:r>
              <a:rPr lang="ja-JP" altLang="en-US" sz="4400" dirty="0">
                <a:solidFill>
                  <a:schemeClr val="tx1"/>
                </a:solidFill>
              </a:rPr>
              <a:t>節税対策の裏側とは？</a:t>
            </a:r>
            <a:br>
              <a:rPr lang="en-US" altLang="ja-JP" sz="4400" dirty="0">
                <a:solidFill>
                  <a:schemeClr val="tx1"/>
                </a:solidFill>
              </a:rPr>
            </a:br>
            <a:r>
              <a:rPr lang="ja-JP" altLang="en-US" sz="4400" dirty="0">
                <a:solidFill>
                  <a:schemeClr val="tx1"/>
                </a:solidFill>
              </a:rPr>
              <a:t>その理論と実践方法を全公開！</a:t>
            </a:r>
            <a:br>
              <a:rPr lang="en-US" altLang="ja-JP" sz="2400" dirty="0">
                <a:solidFill>
                  <a:schemeClr val="tx1"/>
                </a:solidFill>
              </a:rPr>
            </a:br>
            <a:r>
              <a:rPr lang="en-US" altLang="ja-JP" sz="2400" dirty="0">
                <a:solidFill>
                  <a:schemeClr val="tx1"/>
                </a:solidFill>
              </a:rPr>
              <a:t>〜</a:t>
            </a:r>
            <a:r>
              <a:rPr lang="ja-JP" altLang="en-US" sz="2400" dirty="0">
                <a:solidFill>
                  <a:schemeClr val="tx1"/>
                </a:solidFill>
              </a:rPr>
              <a:t>役員報酬</a:t>
            </a:r>
            <a:r>
              <a:rPr lang="en-US" altLang="ja-JP" sz="2400" dirty="0">
                <a:solidFill>
                  <a:schemeClr val="tx1"/>
                </a:solidFill>
              </a:rPr>
              <a:t>3,900</a:t>
            </a:r>
            <a:r>
              <a:rPr lang="ja-JP" altLang="en-US" sz="2400" dirty="0">
                <a:solidFill>
                  <a:schemeClr val="tx1"/>
                </a:solidFill>
              </a:rPr>
              <a:t>万円の社長が、所得税</a:t>
            </a:r>
            <a:r>
              <a:rPr lang="en-US" altLang="ja-JP" sz="2400" dirty="0">
                <a:solidFill>
                  <a:schemeClr val="tx1"/>
                </a:solidFill>
              </a:rPr>
              <a:t>9</a:t>
            </a:r>
            <a:r>
              <a:rPr lang="ja-JP" altLang="en-US" sz="2400" dirty="0">
                <a:solidFill>
                  <a:schemeClr val="tx1"/>
                </a:solidFill>
              </a:rPr>
              <a:t>万円に</a:t>
            </a:r>
            <a:r>
              <a:rPr lang="en-US" altLang="ja-JP" sz="2400" dirty="0">
                <a:solidFill>
                  <a:schemeClr val="tx1"/>
                </a:solidFill>
              </a:rPr>
              <a:t>〜</a:t>
            </a:r>
            <a:br>
              <a:rPr lang="en-US" altLang="ja-JP" sz="2400" dirty="0">
                <a:solidFill>
                  <a:schemeClr val="tx1"/>
                </a:solidFill>
              </a:rPr>
            </a:br>
            <a:br>
              <a:rPr lang="ja-JP" altLang="en-US" sz="3200" dirty="0">
                <a:solidFill>
                  <a:schemeClr val="tx1"/>
                </a:solidFill>
              </a:rPr>
            </a:br>
            <a:r>
              <a:rPr lang="ja-JP" altLang="en-US" sz="2000" dirty="0">
                <a:solidFill>
                  <a:schemeClr val="tx1"/>
                </a:solidFill>
              </a:rPr>
              <a:t>税理士法人アカウンタックス</a:t>
            </a:r>
            <a:br>
              <a:rPr lang="en-US" altLang="ja-JP" sz="2000" dirty="0">
                <a:solidFill>
                  <a:schemeClr val="tx1"/>
                </a:solidFill>
              </a:rPr>
            </a:br>
            <a:r>
              <a:rPr lang="ja-JP" altLang="en-US" sz="3600" dirty="0">
                <a:solidFill>
                  <a:schemeClr val="tx1"/>
                </a:solidFill>
              </a:rPr>
              <a:t>山口　真導</a:t>
            </a:r>
            <a:endParaRPr lang="ja-JP" altLang="en-US" sz="3200" dirty="0">
              <a:solidFill>
                <a:schemeClr val="tx1"/>
              </a:solidFill>
            </a:endParaRPr>
          </a:p>
        </p:txBody>
      </p:sp>
      <p:sp>
        <p:nvSpPr>
          <p:cNvPr id="2054" name="Rectangle 24"/>
          <p:cNvSpPr>
            <a:spLocks noChangeArrowheads="1"/>
          </p:cNvSpPr>
          <p:nvPr/>
        </p:nvSpPr>
        <p:spPr bwMode="auto">
          <a:xfrm>
            <a:off x="428625" y="642938"/>
            <a:ext cx="7192963"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20000"/>
              </a:spcBef>
            </a:pPr>
            <a:endParaRPr lang="ja-JP" altLang="en-US" sz="2400" dirty="0">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04EF73A9-0F24-4842-97A7-AE45C2A5F8F6}"/>
              </a:ext>
            </a:extLst>
          </p:cNvPr>
          <p:cNvSpPr txBox="1"/>
          <p:nvPr userDrawn="1"/>
        </p:nvSpPr>
        <p:spPr>
          <a:xfrm>
            <a:off x="428625" y="6453336"/>
            <a:ext cx="2832827" cy="200055"/>
          </a:xfrm>
          <a:prstGeom prst="rect">
            <a:avLst/>
          </a:prstGeom>
          <a:noFill/>
        </p:spPr>
        <p:txBody>
          <a:bodyPr wrap="none" rtlCol="0">
            <a:spAutoFit/>
          </a:bodyPr>
          <a:lstStyle/>
          <a:p>
            <a:r>
              <a:rPr kumimoji="1" lang="en-US" altLang="ja-JP" sz="700" b="0" dirty="0">
                <a:solidFill>
                  <a:schemeClr val="tx1"/>
                </a:solidFill>
                <a:latin typeface="Meiryo UI" panose="020B0604030504040204" pitchFamily="50" charset="-128"/>
                <a:ea typeface="Meiryo UI" panose="020B0604030504040204" pitchFamily="50" charset="-128"/>
              </a:rPr>
              <a:t>Copyright(c)2020 ACCOUNTAX </a:t>
            </a:r>
            <a:r>
              <a:rPr kumimoji="1" lang="en-US" altLang="ja-JP" sz="700" b="0" dirty="0" err="1">
                <a:solidFill>
                  <a:schemeClr val="tx1"/>
                </a:solidFill>
                <a:latin typeface="Meiryo UI" panose="020B0604030504040204" pitchFamily="50" charset="-128"/>
                <a:ea typeface="Meiryo UI" panose="020B0604030504040204" pitchFamily="50" charset="-128"/>
              </a:rPr>
              <a:t>Co.,Ltd</a:t>
            </a:r>
            <a:r>
              <a:rPr kumimoji="1" lang="en-US" altLang="ja-JP" sz="700" b="0" dirty="0">
                <a:solidFill>
                  <a:schemeClr val="tx1"/>
                </a:solidFill>
                <a:latin typeface="Meiryo UI" panose="020B0604030504040204" pitchFamily="50" charset="-128"/>
                <a:ea typeface="Meiryo UI" panose="020B0604030504040204" pitchFamily="50" charset="-128"/>
              </a:rPr>
              <a:t>. All Rights Reserved.</a:t>
            </a:r>
            <a:endParaRPr kumimoji="1" lang="ja-JP" altLang="en-US" sz="700" b="0" dirty="0">
              <a:solidFill>
                <a:schemeClr val="tx1"/>
              </a:solidFill>
              <a:latin typeface="Meiryo UI" panose="020B0604030504040204" pitchFamily="50" charset="-128"/>
              <a:ea typeface="Meiryo UI" panose="020B0604030504040204" pitchFamily="50" charset="-128"/>
            </a:endParaRPr>
          </a:p>
        </p:txBody>
      </p:sp>
      <p:pic>
        <p:nvPicPr>
          <p:cNvPr id="11" name="図 10">
            <a:extLst>
              <a:ext uri="{FF2B5EF4-FFF2-40B4-BE49-F238E27FC236}">
                <a16:creationId xmlns:a16="http://schemas.microsoft.com/office/drawing/2014/main" id="{6D541C28-6879-4CC6-9E94-DBB165B953D3}"/>
              </a:ext>
            </a:extLst>
          </p:cNvPr>
          <p:cNvPicPr>
            <a:picLocks noChangeAspect="1"/>
          </p:cNvPicPr>
          <p:nvPr/>
        </p:nvPicPr>
        <p:blipFill>
          <a:blip r:embed="rId4" cstate="print">
            <a:biLevel thresh="25000"/>
            <a:extLst>
              <a:ext uri="{28A0092B-C50C-407E-A947-70E740481C1C}">
                <a14:useLocalDpi xmlns:a14="http://schemas.microsoft.com/office/drawing/2010/main" val="0"/>
              </a:ext>
            </a:extLst>
          </a:blip>
          <a:stretch>
            <a:fillRect/>
          </a:stretch>
        </p:blipFill>
        <p:spPr>
          <a:xfrm>
            <a:off x="7608212" y="404813"/>
            <a:ext cx="1068244" cy="425814"/>
          </a:xfrm>
          <a:prstGeom prst="rect">
            <a:avLst/>
          </a:prstGeom>
        </p:spPr>
      </p:pic>
    </p:spTree>
    <p:extLst>
      <p:ext uri="{BB962C8B-B14F-4D97-AF65-F5344CB8AC3E}">
        <p14:creationId xmlns:p14="http://schemas.microsoft.com/office/powerpoint/2010/main" val="33412191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255BBB-1378-4DFA-AE50-5F4AD19B33A5}"/>
              </a:ext>
            </a:extLst>
          </p:cNvPr>
          <p:cNvSpPr>
            <a:spLocks noGrp="1"/>
          </p:cNvSpPr>
          <p:nvPr>
            <p:ph type="title"/>
          </p:nvPr>
        </p:nvSpPr>
        <p:spPr/>
        <p:txBody>
          <a:bodyPr/>
          <a:lstStyle/>
          <a:p>
            <a:r>
              <a:rPr kumimoji="1" lang="ja-JP" altLang="en-US" dirty="0"/>
              <a:t>節税するために法人化して社長になった</a:t>
            </a:r>
          </a:p>
        </p:txBody>
      </p:sp>
      <p:sp>
        <p:nvSpPr>
          <p:cNvPr id="4" name="スライド番号プレースホルダー 3">
            <a:extLst>
              <a:ext uri="{FF2B5EF4-FFF2-40B4-BE49-F238E27FC236}">
                <a16:creationId xmlns:a16="http://schemas.microsoft.com/office/drawing/2014/main" id="{15840808-262F-4B13-8759-43D0CD096FE7}"/>
              </a:ext>
            </a:extLst>
          </p:cNvPr>
          <p:cNvSpPr>
            <a:spLocks noGrp="1"/>
          </p:cNvSpPr>
          <p:nvPr>
            <p:ph type="sldNum" sz="quarter" idx="4"/>
          </p:nvPr>
        </p:nvSpPr>
        <p:spPr/>
        <p:txBody>
          <a:bodyPr/>
          <a:lstStyle/>
          <a:p>
            <a:pPr>
              <a:defRPr/>
            </a:pPr>
            <a:fld id="{85191FB8-4F62-47EF-9F3F-3C0A94BC7DC8}" type="slidenum">
              <a:rPr lang="en-US" altLang="ja-JP" smtClean="0"/>
              <a:pPr>
                <a:defRPr/>
              </a:pPr>
              <a:t>20</a:t>
            </a:fld>
            <a:endParaRPr lang="en-US" altLang="ja-JP" sz="1200" dirty="0"/>
          </a:p>
        </p:txBody>
      </p:sp>
      <p:sp>
        <p:nvSpPr>
          <p:cNvPr id="16" name="正方形/長方形 15">
            <a:extLst>
              <a:ext uri="{FF2B5EF4-FFF2-40B4-BE49-F238E27FC236}">
                <a16:creationId xmlns:a16="http://schemas.microsoft.com/office/drawing/2014/main" id="{99B438B2-3165-E070-5AE4-D5306F2D01F5}"/>
              </a:ext>
            </a:extLst>
          </p:cNvPr>
          <p:cNvSpPr/>
          <p:nvPr/>
        </p:nvSpPr>
        <p:spPr bwMode="auto">
          <a:xfrm>
            <a:off x="1223862" y="1556792"/>
            <a:ext cx="6696276" cy="792088"/>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dirty="0">
                <a:latin typeface="Meiryo UI" panose="020B0604030504040204" pitchFamily="34" charset="-128"/>
                <a:ea typeface="Meiryo UI" panose="020B0604030504040204" pitchFamily="34" charset="-128"/>
              </a:rPr>
              <a:t>法人税は所得税より税率が低い</a:t>
            </a:r>
            <a:endParaRPr kumimoji="1" lang="ja-JP" altLang="en-US" dirty="0">
              <a:latin typeface="Meiryo UI" panose="020B0604030504040204" pitchFamily="34" charset="-128"/>
              <a:ea typeface="Meiryo UI" panose="020B0604030504040204" pitchFamily="34" charset="-128"/>
            </a:endParaRPr>
          </a:p>
        </p:txBody>
      </p:sp>
      <p:sp>
        <p:nvSpPr>
          <p:cNvPr id="17" name="正方形/長方形 16">
            <a:extLst>
              <a:ext uri="{FF2B5EF4-FFF2-40B4-BE49-F238E27FC236}">
                <a16:creationId xmlns:a16="http://schemas.microsoft.com/office/drawing/2014/main" id="{B8E8FC36-1213-AD62-28B6-36AD152586D5}"/>
              </a:ext>
            </a:extLst>
          </p:cNvPr>
          <p:cNvSpPr/>
          <p:nvPr/>
        </p:nvSpPr>
        <p:spPr bwMode="auto">
          <a:xfrm>
            <a:off x="1223862" y="2488216"/>
            <a:ext cx="6696276" cy="792088"/>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dirty="0">
                <a:latin typeface="Meiryo UI" panose="020B0604030504040204" pitchFamily="34" charset="-128"/>
                <a:ea typeface="Meiryo UI" panose="020B0604030504040204" pitchFamily="34" charset="-128"/>
              </a:rPr>
              <a:t>法人税を払った方が、所得税を払うより得</a:t>
            </a:r>
            <a:endParaRPr kumimoji="1" lang="ja-JP" altLang="en-US" dirty="0">
              <a:latin typeface="Meiryo UI" panose="020B0604030504040204" pitchFamily="34" charset="-128"/>
              <a:ea typeface="Meiryo UI" panose="020B0604030504040204" pitchFamily="34" charset="-128"/>
            </a:endParaRPr>
          </a:p>
        </p:txBody>
      </p:sp>
      <p:sp>
        <p:nvSpPr>
          <p:cNvPr id="3" name="正方形/長方形 2">
            <a:extLst>
              <a:ext uri="{FF2B5EF4-FFF2-40B4-BE49-F238E27FC236}">
                <a16:creationId xmlns:a16="http://schemas.microsoft.com/office/drawing/2014/main" id="{E0EC7986-ABE7-4726-24B4-C5AB0D72EDB6}"/>
              </a:ext>
            </a:extLst>
          </p:cNvPr>
          <p:cNvSpPr/>
          <p:nvPr/>
        </p:nvSpPr>
        <p:spPr bwMode="auto">
          <a:xfrm>
            <a:off x="1223862" y="3419640"/>
            <a:ext cx="6696276" cy="792088"/>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dirty="0">
                <a:latin typeface="Meiryo UI" panose="020B0604030504040204" pitchFamily="34" charset="-128"/>
                <a:ea typeface="Meiryo UI" panose="020B0604030504040204" pitchFamily="34" charset="-128"/>
              </a:rPr>
              <a:t>こう思う理由は、</a:t>
            </a:r>
            <a:r>
              <a:rPr lang="ja-JP" altLang="en-US" dirty="0">
                <a:solidFill>
                  <a:srgbClr val="FF0000"/>
                </a:solidFill>
                <a:latin typeface="Meiryo UI" panose="020B0604030504040204" pitchFamily="34" charset="-128"/>
                <a:ea typeface="Meiryo UI" panose="020B0604030504040204" pitchFamily="34" charset="-128"/>
              </a:rPr>
              <a:t>手取りに直結する所得税が高い</a:t>
            </a:r>
            <a:r>
              <a:rPr lang="ja-JP" altLang="en-US" dirty="0">
                <a:latin typeface="Meiryo UI" panose="020B0604030504040204" pitchFamily="34" charset="-128"/>
                <a:ea typeface="Meiryo UI" panose="020B0604030504040204" pitchFamily="34" charset="-128"/>
              </a:rPr>
              <a:t>と感じたから</a:t>
            </a:r>
            <a:endParaRPr kumimoji="1" lang="ja-JP" altLang="en-US" dirty="0">
              <a:latin typeface="Meiryo UI" panose="020B0604030504040204" pitchFamily="34" charset="-128"/>
              <a:ea typeface="Meiryo UI" panose="020B0604030504040204" pitchFamily="34" charset="-128"/>
            </a:endParaRPr>
          </a:p>
        </p:txBody>
      </p:sp>
      <p:sp>
        <p:nvSpPr>
          <p:cNvPr id="5" name="正方形/長方形 4">
            <a:extLst>
              <a:ext uri="{FF2B5EF4-FFF2-40B4-BE49-F238E27FC236}">
                <a16:creationId xmlns:a16="http://schemas.microsoft.com/office/drawing/2014/main" id="{3518D823-2F3C-33A9-81F6-45C02D6FC0B7}"/>
              </a:ext>
            </a:extLst>
          </p:cNvPr>
          <p:cNvSpPr/>
          <p:nvPr/>
        </p:nvSpPr>
        <p:spPr bwMode="auto">
          <a:xfrm>
            <a:off x="1216772" y="5301208"/>
            <a:ext cx="6696276" cy="792088"/>
          </a:xfrm>
          <a:prstGeom prst="rect">
            <a:avLst/>
          </a:prstGeom>
          <a:solidFill>
            <a:schemeClr val="tx1"/>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kumimoji="1" lang="ja-JP" altLang="en-US" dirty="0">
                <a:latin typeface="Meiryo UI" panose="020B0604030504040204" pitchFamily="34" charset="-128"/>
                <a:ea typeface="Meiryo UI" panose="020B0604030504040204" pitchFamily="34" charset="-128"/>
              </a:rPr>
              <a:t>しかし、実際には、法人化で手取りが減っていませんか？</a:t>
            </a:r>
          </a:p>
        </p:txBody>
      </p:sp>
      <p:sp>
        <p:nvSpPr>
          <p:cNvPr id="7" name="正方形/長方形 6">
            <a:extLst>
              <a:ext uri="{FF2B5EF4-FFF2-40B4-BE49-F238E27FC236}">
                <a16:creationId xmlns:a16="http://schemas.microsoft.com/office/drawing/2014/main" id="{E4110C60-A8A1-99F3-DA96-2E176BCA9785}"/>
              </a:ext>
            </a:extLst>
          </p:cNvPr>
          <p:cNvSpPr/>
          <p:nvPr/>
        </p:nvSpPr>
        <p:spPr bwMode="auto">
          <a:xfrm>
            <a:off x="1216772" y="4351064"/>
            <a:ext cx="6696276" cy="792088"/>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kumimoji="1" lang="ja-JP" altLang="en-US" dirty="0">
                <a:latin typeface="Meiryo UI" panose="020B0604030504040204" pitchFamily="34" charset="-128"/>
                <a:ea typeface="Meiryo UI" panose="020B0604030504040204" pitchFamily="34" charset="-128"/>
              </a:rPr>
              <a:t>つまり、法人化は「手取りを増やすための対策」である</a:t>
            </a:r>
          </a:p>
        </p:txBody>
      </p:sp>
    </p:spTree>
    <p:extLst>
      <p:ext uri="{BB962C8B-B14F-4D97-AF65-F5344CB8AC3E}">
        <p14:creationId xmlns:p14="http://schemas.microsoft.com/office/powerpoint/2010/main" val="784156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3" grpId="0" animBg="1"/>
      <p:bldP spid="5" grpId="0" animBg="1"/>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55AA58F-18CC-4BCF-9A47-6F702CC2E3ED}"/>
              </a:ext>
            </a:extLst>
          </p:cNvPr>
          <p:cNvSpPr/>
          <p:nvPr/>
        </p:nvSpPr>
        <p:spPr bwMode="auto">
          <a:xfrm>
            <a:off x="0" y="0"/>
            <a:ext cx="9144000" cy="6489700"/>
          </a:xfrm>
          <a:prstGeom prst="rect">
            <a:avLst/>
          </a:prstGeom>
          <a:gradFill flip="none" rotWithShape="1">
            <a:gsLst>
              <a:gs pos="100000">
                <a:schemeClr val="tx1">
                  <a:lumMod val="75000"/>
                </a:schemeClr>
              </a:gs>
              <a:gs pos="41000">
                <a:schemeClr val="tx1"/>
              </a:gs>
            </a:gsLst>
            <a:path path="circle">
              <a:fillToRect r="100000" b="100000"/>
            </a:path>
            <a:tileRect l="-100000" t="-100000"/>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6" name="Rectangle 6">
            <a:extLst>
              <a:ext uri="{FF2B5EF4-FFF2-40B4-BE49-F238E27FC236}">
                <a16:creationId xmlns:a16="http://schemas.microsoft.com/office/drawing/2014/main" id="{C7EB2BC4-B2AC-4E2F-BEFA-413355777517}"/>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21</a:t>
            </a:fld>
            <a:endParaRPr lang="en-US" altLang="ja-JP" sz="1200" dirty="0"/>
          </a:p>
        </p:txBody>
      </p:sp>
      <p:pic>
        <p:nvPicPr>
          <p:cNvPr id="8" name="図 7">
            <a:extLst>
              <a:ext uri="{FF2B5EF4-FFF2-40B4-BE49-F238E27FC236}">
                <a16:creationId xmlns:a16="http://schemas.microsoft.com/office/drawing/2014/main" id="{6A8FABB5-5DE5-4D80-BF82-C03C1D00FB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8212" y="404813"/>
            <a:ext cx="1067475" cy="425507"/>
          </a:xfrm>
          <a:prstGeom prst="rect">
            <a:avLst/>
          </a:prstGeom>
        </p:spPr>
      </p:pic>
      <p:sp>
        <p:nvSpPr>
          <p:cNvPr id="7" name="タイトル 1">
            <a:extLst>
              <a:ext uri="{FF2B5EF4-FFF2-40B4-BE49-F238E27FC236}">
                <a16:creationId xmlns:a16="http://schemas.microsoft.com/office/drawing/2014/main" id="{9FF9AE13-6C0A-62A1-78C3-D761FCAFFE03}"/>
              </a:ext>
            </a:extLst>
          </p:cNvPr>
          <p:cNvSpPr txBox="1">
            <a:spLocks/>
          </p:cNvSpPr>
          <p:nvPr/>
        </p:nvSpPr>
        <p:spPr bwMode="auto">
          <a:xfrm>
            <a:off x="468313" y="188913"/>
            <a:ext cx="777557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3200" b="1">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2pPr>
            <a:lvl3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3pPr>
            <a:lvl4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4pPr>
            <a:lvl5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5pPr>
            <a:lvl6pPr marL="4572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6pPr>
            <a:lvl7pPr marL="9144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7pPr>
            <a:lvl8pPr marL="13716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8pPr>
            <a:lvl9pPr marL="18288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9pPr>
          </a:lstStyle>
          <a:p>
            <a:r>
              <a:rPr lang="ja-JP" altLang="en-US" kern="0"/>
              <a:t>１：社長の手取りを引き上げる</a:t>
            </a:r>
            <a:endParaRPr lang="en-US" altLang="ja-JP" kern="0" dirty="0"/>
          </a:p>
          <a:p>
            <a:r>
              <a:rPr lang="ja-JP" altLang="en-US" kern="0"/>
              <a:t>　節税対策のメリットとリスクとは？</a:t>
            </a:r>
            <a:endParaRPr lang="en-US" altLang="ja-JP" kern="0" dirty="0"/>
          </a:p>
        </p:txBody>
      </p:sp>
      <p:sp>
        <p:nvSpPr>
          <p:cNvPr id="10" name="正方形/長方形 9">
            <a:extLst>
              <a:ext uri="{FF2B5EF4-FFF2-40B4-BE49-F238E27FC236}">
                <a16:creationId xmlns:a16="http://schemas.microsoft.com/office/drawing/2014/main" id="{F7C47CA1-E70C-FEDC-EA58-ABA5343FA047}"/>
              </a:ext>
            </a:extLst>
          </p:cNvPr>
          <p:cNvSpPr/>
          <p:nvPr/>
        </p:nvSpPr>
        <p:spPr bwMode="auto">
          <a:xfrm>
            <a:off x="457200" y="2204864"/>
            <a:ext cx="8363272" cy="576064"/>
          </a:xfrm>
          <a:prstGeom prst="rect">
            <a:avLst/>
          </a:prstGeom>
          <a:solidFill>
            <a:schemeClr val="accent6">
              <a:lumMod val="20000"/>
              <a:lumOff val="80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endParaRPr kumimoji="1" lang="ja-JP" altLang="en-US">
              <a:latin typeface="Meiryo UI" panose="020B0604030504040204" pitchFamily="34" charset="-128"/>
              <a:ea typeface="Meiryo UI" panose="020B0604030504040204" pitchFamily="34" charset="-128"/>
            </a:endParaRPr>
          </a:p>
        </p:txBody>
      </p:sp>
      <p:sp>
        <p:nvSpPr>
          <p:cNvPr id="9" name="コンテンツ プレースホルダー 2">
            <a:extLst>
              <a:ext uri="{FF2B5EF4-FFF2-40B4-BE49-F238E27FC236}">
                <a16:creationId xmlns:a16="http://schemas.microsoft.com/office/drawing/2014/main" id="{C2826B51-464F-CF73-2A21-F159202923D1}"/>
              </a:ext>
            </a:extLst>
          </p:cNvPr>
          <p:cNvSpPr txBox="1">
            <a:spLocks/>
          </p:cNvSpPr>
          <p:nvPr/>
        </p:nvSpPr>
        <p:spPr bwMode="auto">
          <a:xfrm>
            <a:off x="457200" y="1700808"/>
            <a:ext cx="8579296"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kumimoji="1" sz="32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marL="457200" indent="0" algn="ctr" rtl="0" eaLnBrk="0" fontAlgn="base" hangingPunct="0">
              <a:spcBef>
                <a:spcPct val="20000"/>
              </a:spcBef>
              <a:spcAft>
                <a:spcPct val="0"/>
              </a:spcAft>
              <a:buNone/>
              <a:defRPr kumimoji="1" sz="28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2pPr>
            <a:lvl3pPr marL="914400" indent="0" algn="ctr" rtl="0" eaLnBrk="0" fontAlgn="base" hangingPunct="0">
              <a:spcBef>
                <a:spcPct val="20000"/>
              </a:spcBef>
              <a:spcAft>
                <a:spcPct val="0"/>
              </a:spcAft>
              <a:buNone/>
              <a:defRPr kumimoji="1" sz="24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3pPr>
            <a:lvl4pPr marL="1371600" indent="0" algn="ctr" rtl="0" eaLnBrk="0" fontAlgn="base" hangingPunct="0">
              <a:spcBef>
                <a:spcPct val="20000"/>
              </a:spcBef>
              <a:spcAft>
                <a:spcPct val="0"/>
              </a:spcAft>
              <a:buNone/>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4pPr>
            <a:lvl5pPr marL="1828800" indent="0" algn="ctr" rtl="0" eaLnBrk="0" fontAlgn="base" hangingPunct="0">
              <a:spcBef>
                <a:spcPct val="20000"/>
              </a:spcBef>
              <a:spcAft>
                <a:spcPct val="0"/>
              </a:spcAft>
              <a:buNone/>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5pPr>
            <a:lvl6pPr marL="22860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6pPr>
            <a:lvl7pPr marL="27432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7pPr>
            <a:lvl8pPr marL="32004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8pPr>
            <a:lvl9pPr marL="36576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9pPr>
          </a:lstStyle>
          <a:p>
            <a:pPr algn="l"/>
            <a:r>
              <a:rPr lang="ja-JP" altLang="en-US" sz="2800" kern="0" dirty="0"/>
              <a:t>メリット１：初志（節税）貫徹</a:t>
            </a:r>
            <a:endParaRPr lang="en-US" altLang="ja-JP" sz="2800" kern="0" dirty="0"/>
          </a:p>
          <a:p>
            <a:pPr algn="l"/>
            <a:r>
              <a:rPr lang="ja-JP" altLang="en-US" sz="2800" kern="0" dirty="0"/>
              <a:t>メリット２：社長の個人債務保証対策</a:t>
            </a:r>
            <a:endParaRPr lang="en-US" altLang="ja-JP" sz="2800" kern="0" dirty="0"/>
          </a:p>
          <a:p>
            <a:pPr algn="l"/>
            <a:endParaRPr lang="en-US" altLang="ja-JP" sz="2800" kern="0" dirty="0"/>
          </a:p>
          <a:p>
            <a:pPr algn="l"/>
            <a:r>
              <a:rPr lang="ja-JP" altLang="en-US" sz="2800" kern="0" dirty="0"/>
              <a:t>デメリット１：節税すると融資獲得の難易度が上がる？</a:t>
            </a:r>
            <a:endParaRPr lang="en-US" altLang="ja-JP" sz="2800" kern="0" dirty="0"/>
          </a:p>
          <a:p>
            <a:pPr algn="l"/>
            <a:r>
              <a:rPr lang="ja-JP" altLang="en-US" sz="2800" kern="0" dirty="0"/>
              <a:t>デメリット２：会社の利益が小さいと会社の評価がさがる？</a:t>
            </a:r>
            <a:endParaRPr lang="en-US" altLang="ja-JP" sz="2800" kern="0" dirty="0"/>
          </a:p>
          <a:p>
            <a:pPr algn="l"/>
            <a:r>
              <a:rPr lang="ja-JP" altLang="en-US" sz="2800" kern="0" dirty="0"/>
              <a:t>デメリット３：法人に利益を残した方が、節税になる？</a:t>
            </a:r>
            <a:endParaRPr lang="en-US" altLang="ja-JP" sz="2800" kern="0" dirty="0"/>
          </a:p>
        </p:txBody>
      </p:sp>
    </p:spTree>
    <p:extLst>
      <p:ext uri="{BB962C8B-B14F-4D97-AF65-F5344CB8AC3E}">
        <p14:creationId xmlns:p14="http://schemas.microsoft.com/office/powerpoint/2010/main" val="1200777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C94767D-7946-04A4-67BA-F71D747587B1}"/>
              </a:ext>
            </a:extLst>
          </p:cNvPr>
          <p:cNvSpPr>
            <a:spLocks noGrp="1"/>
          </p:cNvSpPr>
          <p:nvPr>
            <p:ph type="title"/>
          </p:nvPr>
        </p:nvSpPr>
        <p:spPr/>
        <p:txBody>
          <a:bodyPr/>
          <a:lstStyle/>
          <a:p>
            <a:r>
              <a:rPr kumimoji="1" lang="ja-JP" altLang="en-US" dirty="0"/>
              <a:t>わたしが節税思考になった理由</a:t>
            </a:r>
          </a:p>
        </p:txBody>
      </p:sp>
      <p:sp>
        <p:nvSpPr>
          <p:cNvPr id="4" name="スライド番号プレースホルダー 3">
            <a:extLst>
              <a:ext uri="{FF2B5EF4-FFF2-40B4-BE49-F238E27FC236}">
                <a16:creationId xmlns:a16="http://schemas.microsoft.com/office/drawing/2014/main" id="{90E087A2-4EA4-DA00-7F40-BD86FA9C580D}"/>
              </a:ext>
            </a:extLst>
          </p:cNvPr>
          <p:cNvSpPr>
            <a:spLocks noGrp="1"/>
          </p:cNvSpPr>
          <p:nvPr>
            <p:ph type="sldNum" sz="quarter" idx="4"/>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85191FB8-4F62-47EF-9F3F-3C0A94BC7DC8}" type="slidenum">
              <a:rPr kumimoji="1" lang="en-US" altLang="ja-JP" sz="1200" b="0" i="0" u="none" strike="noStrike" kern="1200" cap="none" spc="0" normalizeH="0" baseline="0" noProof="0" smtClean="0">
                <a:ln>
                  <a:noFill/>
                </a:ln>
                <a:solidFill>
                  <a:srgbClr val="000000"/>
                </a:solidFill>
                <a:effectLst/>
                <a:uLnTx/>
                <a:uFillTx/>
                <a:latin typeface="Meiryo UI" panose="020B0604030504040204" pitchFamily="50" charset="-128"/>
                <a:ea typeface="Meiryo UI" panose="020B0604030504040204" pitchFamily="50" charset="-128"/>
                <a:cs typeface="+mn-cs"/>
              </a:rPr>
              <a:pPr marL="0" marR="0" lvl="0" indent="0" algn="ctr" defTabSz="914400" rtl="0" eaLnBrk="1" fontAlgn="base" latinLnBrk="0" hangingPunct="1">
                <a:lnSpc>
                  <a:spcPct val="100000"/>
                </a:lnSpc>
                <a:spcBef>
                  <a:spcPct val="0"/>
                </a:spcBef>
                <a:spcAft>
                  <a:spcPct val="0"/>
                </a:spcAft>
                <a:buClrTx/>
                <a:buSzTx/>
                <a:buFontTx/>
                <a:buNone/>
                <a:tabLst/>
                <a:defRPr/>
              </a:pPr>
              <a:t>22</a:t>
            </a:fld>
            <a:endParaRPr kumimoji="1"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cxnSp>
        <p:nvCxnSpPr>
          <p:cNvPr id="5" name="直線コネクタ 4">
            <a:extLst>
              <a:ext uri="{FF2B5EF4-FFF2-40B4-BE49-F238E27FC236}">
                <a16:creationId xmlns:a16="http://schemas.microsoft.com/office/drawing/2014/main" id="{0B26A3DB-8D4B-19BE-DA8D-7B82E4D13299}"/>
              </a:ext>
            </a:extLst>
          </p:cNvPr>
          <p:cNvCxnSpPr>
            <a:cxnSpLocks/>
          </p:cNvCxnSpPr>
          <p:nvPr/>
        </p:nvCxnSpPr>
        <p:spPr bwMode="auto">
          <a:xfrm>
            <a:off x="2555776" y="1786035"/>
            <a:ext cx="5616624" cy="0"/>
          </a:xfrm>
          <a:prstGeom prst="line">
            <a:avLst/>
          </a:prstGeom>
          <a:ln w="31750">
            <a:headEnd type="none" w="med" len="med"/>
            <a:tailEnd type="stealth" w="lg" len="lg"/>
          </a:ln>
        </p:spPr>
        <p:style>
          <a:lnRef idx="1">
            <a:schemeClr val="dk1"/>
          </a:lnRef>
          <a:fillRef idx="0">
            <a:schemeClr val="dk1"/>
          </a:fillRef>
          <a:effectRef idx="0">
            <a:schemeClr val="dk1"/>
          </a:effectRef>
          <a:fontRef idx="minor">
            <a:schemeClr val="tx1"/>
          </a:fontRef>
        </p:style>
      </p:cxnSp>
      <p:sp>
        <p:nvSpPr>
          <p:cNvPr id="7" name="正方形/長方形 6">
            <a:extLst>
              <a:ext uri="{FF2B5EF4-FFF2-40B4-BE49-F238E27FC236}">
                <a16:creationId xmlns:a16="http://schemas.microsoft.com/office/drawing/2014/main" id="{14834C09-85CB-BEEE-4DD9-76AFF44F6BC6}"/>
              </a:ext>
            </a:extLst>
          </p:cNvPr>
          <p:cNvSpPr/>
          <p:nvPr/>
        </p:nvSpPr>
        <p:spPr bwMode="auto">
          <a:xfrm>
            <a:off x="483501" y="2249345"/>
            <a:ext cx="1867036" cy="566284"/>
          </a:xfrm>
          <a:prstGeom prst="rect">
            <a:avLst/>
          </a:prstGeom>
          <a:ln w="12700">
            <a:solidFill>
              <a:schemeClr val="bg2"/>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節税スタンス</a:t>
            </a:r>
          </a:p>
        </p:txBody>
      </p:sp>
      <p:sp>
        <p:nvSpPr>
          <p:cNvPr id="13" name="正方形/長方形 12">
            <a:extLst>
              <a:ext uri="{FF2B5EF4-FFF2-40B4-BE49-F238E27FC236}">
                <a16:creationId xmlns:a16="http://schemas.microsoft.com/office/drawing/2014/main" id="{816DFC74-ADAE-A7DD-469A-16FBB66EBA7E}"/>
              </a:ext>
            </a:extLst>
          </p:cNvPr>
          <p:cNvSpPr/>
          <p:nvPr/>
        </p:nvSpPr>
        <p:spPr bwMode="auto">
          <a:xfrm>
            <a:off x="2919532" y="2249345"/>
            <a:ext cx="1867036" cy="566284"/>
          </a:xfrm>
          <a:prstGeom prst="rect">
            <a:avLst/>
          </a:prstGeom>
          <a:ln w="12700">
            <a:solidFill>
              <a:schemeClr val="bg2"/>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しない方が良い</a:t>
            </a:r>
          </a:p>
        </p:txBody>
      </p:sp>
      <p:sp>
        <p:nvSpPr>
          <p:cNvPr id="14" name="テキスト ボックス 13">
            <a:extLst>
              <a:ext uri="{FF2B5EF4-FFF2-40B4-BE49-F238E27FC236}">
                <a16:creationId xmlns:a16="http://schemas.microsoft.com/office/drawing/2014/main" id="{36134963-93DF-71E7-7B00-953BA1952367}"/>
              </a:ext>
            </a:extLst>
          </p:cNvPr>
          <p:cNvSpPr txBox="1"/>
          <p:nvPr/>
        </p:nvSpPr>
        <p:spPr>
          <a:xfrm>
            <a:off x="7677054" y="1196752"/>
            <a:ext cx="815051"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現在</a:t>
            </a:r>
          </a:p>
        </p:txBody>
      </p:sp>
      <p:sp>
        <p:nvSpPr>
          <p:cNvPr id="16" name="テキスト ボックス 15">
            <a:extLst>
              <a:ext uri="{FF2B5EF4-FFF2-40B4-BE49-F238E27FC236}">
                <a16:creationId xmlns:a16="http://schemas.microsoft.com/office/drawing/2014/main" id="{FCCAD540-9E62-DD2E-3C83-2F5F8677F076}"/>
              </a:ext>
            </a:extLst>
          </p:cNvPr>
          <p:cNvSpPr txBox="1"/>
          <p:nvPr/>
        </p:nvSpPr>
        <p:spPr>
          <a:xfrm>
            <a:off x="3169958" y="1272063"/>
            <a:ext cx="815051"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過去</a:t>
            </a:r>
          </a:p>
        </p:txBody>
      </p:sp>
      <p:sp>
        <p:nvSpPr>
          <p:cNvPr id="17" name="テキスト ボックス 16">
            <a:extLst>
              <a:ext uri="{FF2B5EF4-FFF2-40B4-BE49-F238E27FC236}">
                <a16:creationId xmlns:a16="http://schemas.microsoft.com/office/drawing/2014/main" id="{A5F45797-941C-CA56-C4D1-0815EB9BD570}"/>
              </a:ext>
            </a:extLst>
          </p:cNvPr>
          <p:cNvSpPr txBox="1"/>
          <p:nvPr/>
        </p:nvSpPr>
        <p:spPr>
          <a:xfrm>
            <a:off x="4956275" y="1280522"/>
            <a:ext cx="1127482"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2008</a:t>
            </a:r>
            <a:r>
              <a:rPr kumimoji="1" lang="ja-JP" altLang="en-US" sz="1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年</a:t>
            </a:r>
          </a:p>
        </p:txBody>
      </p:sp>
      <p:grpSp>
        <p:nvGrpSpPr>
          <p:cNvPr id="27" name="グループ化 26">
            <a:extLst>
              <a:ext uri="{FF2B5EF4-FFF2-40B4-BE49-F238E27FC236}">
                <a16:creationId xmlns:a16="http://schemas.microsoft.com/office/drawing/2014/main" id="{D93977A7-14D6-0866-75BF-EAA8B8C3B5D9}"/>
              </a:ext>
            </a:extLst>
          </p:cNvPr>
          <p:cNvGrpSpPr/>
          <p:nvPr/>
        </p:nvGrpSpPr>
        <p:grpSpPr>
          <a:xfrm>
            <a:off x="5355564" y="2249345"/>
            <a:ext cx="2652056" cy="566284"/>
            <a:chOff x="5355564" y="2524158"/>
            <a:chExt cx="2652056" cy="566284"/>
          </a:xfrm>
        </p:grpSpPr>
        <p:sp>
          <p:nvSpPr>
            <p:cNvPr id="10" name="矢印: 右 9">
              <a:extLst>
                <a:ext uri="{FF2B5EF4-FFF2-40B4-BE49-F238E27FC236}">
                  <a16:creationId xmlns:a16="http://schemas.microsoft.com/office/drawing/2014/main" id="{B28913E2-F26B-6C33-FA6F-35BCB6B86DAC}"/>
                </a:ext>
              </a:extLst>
            </p:cNvPr>
            <p:cNvSpPr/>
            <p:nvPr/>
          </p:nvSpPr>
          <p:spPr bwMode="auto">
            <a:xfrm>
              <a:off x="5355564" y="2663284"/>
              <a:ext cx="216024" cy="288032"/>
            </a:xfrm>
            <a:prstGeom prst="rightArrow">
              <a:avLst/>
            </a:prstGeom>
            <a:ln w="1270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0000"/>
                </a:solidFill>
                <a:effectLst/>
                <a:uLnTx/>
                <a:uFillTx/>
                <a:latin typeface="Arial" charset="0"/>
                <a:ea typeface="HG創英角ｺﾞｼｯｸUB" pitchFamily="49" charset="-128"/>
                <a:cs typeface="+mn-cs"/>
              </a:endParaRPr>
            </a:p>
          </p:txBody>
        </p:sp>
        <p:sp>
          <p:nvSpPr>
            <p:cNvPr id="19" name="正方形/長方形 18">
              <a:extLst>
                <a:ext uri="{FF2B5EF4-FFF2-40B4-BE49-F238E27FC236}">
                  <a16:creationId xmlns:a16="http://schemas.microsoft.com/office/drawing/2014/main" id="{C9028049-99BB-03C0-C783-491B0F70CF25}"/>
                </a:ext>
              </a:extLst>
            </p:cNvPr>
            <p:cNvSpPr/>
            <p:nvPr/>
          </p:nvSpPr>
          <p:spPr bwMode="auto">
            <a:xfrm>
              <a:off x="6140584" y="2524158"/>
              <a:ext cx="1867036" cy="566284"/>
            </a:xfrm>
            <a:prstGeom prst="rect">
              <a:avLst/>
            </a:prstGeom>
            <a:ln w="12700">
              <a:solidFill>
                <a:schemeClr val="bg2"/>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しなければならない</a:t>
              </a:r>
            </a:p>
          </p:txBody>
        </p:sp>
      </p:grpSp>
      <p:grpSp>
        <p:nvGrpSpPr>
          <p:cNvPr id="26" name="グループ化 25">
            <a:extLst>
              <a:ext uri="{FF2B5EF4-FFF2-40B4-BE49-F238E27FC236}">
                <a16:creationId xmlns:a16="http://schemas.microsoft.com/office/drawing/2014/main" id="{CC972F38-45E9-E09D-B13F-852D8FE7FEF9}"/>
              </a:ext>
            </a:extLst>
          </p:cNvPr>
          <p:cNvGrpSpPr/>
          <p:nvPr/>
        </p:nvGrpSpPr>
        <p:grpSpPr>
          <a:xfrm>
            <a:off x="2928582" y="2938163"/>
            <a:ext cx="5079037" cy="891263"/>
            <a:chOff x="2928582" y="3212976"/>
            <a:chExt cx="5079037" cy="891263"/>
          </a:xfrm>
        </p:grpSpPr>
        <p:sp>
          <p:nvSpPr>
            <p:cNvPr id="9" name="矢印: 右 8">
              <a:extLst>
                <a:ext uri="{FF2B5EF4-FFF2-40B4-BE49-F238E27FC236}">
                  <a16:creationId xmlns:a16="http://schemas.microsoft.com/office/drawing/2014/main" id="{19B7532C-F881-4BBC-138F-021241000477}"/>
                </a:ext>
              </a:extLst>
            </p:cNvPr>
            <p:cNvSpPr/>
            <p:nvPr/>
          </p:nvSpPr>
          <p:spPr bwMode="auto">
            <a:xfrm rot="5400000">
              <a:off x="5355564" y="3176972"/>
              <a:ext cx="216024" cy="288032"/>
            </a:xfrm>
            <a:prstGeom prst="rightArrow">
              <a:avLst/>
            </a:prstGeom>
            <a:ln w="1270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charset="0"/>
                <a:ea typeface="HG創英角ｺﾞｼｯｸUB" pitchFamily="49" charset="-128"/>
                <a:cs typeface="+mn-cs"/>
              </a:endParaRPr>
            </a:p>
          </p:txBody>
        </p:sp>
        <p:sp>
          <p:nvSpPr>
            <p:cNvPr id="20" name="正方形/長方形 19">
              <a:extLst>
                <a:ext uri="{FF2B5EF4-FFF2-40B4-BE49-F238E27FC236}">
                  <a16:creationId xmlns:a16="http://schemas.microsoft.com/office/drawing/2014/main" id="{36AD5247-2C3A-9385-9802-69DDC89D62A5}"/>
                </a:ext>
              </a:extLst>
            </p:cNvPr>
            <p:cNvSpPr/>
            <p:nvPr/>
          </p:nvSpPr>
          <p:spPr bwMode="auto">
            <a:xfrm>
              <a:off x="2928582" y="3537955"/>
              <a:ext cx="5079037" cy="566284"/>
            </a:xfrm>
            <a:prstGeom prst="rect">
              <a:avLst/>
            </a:prstGeom>
            <a:ln w="12700">
              <a:solidFill>
                <a:schemeClr val="bg2"/>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クラウド会計ソフトで失敗（負債</a:t>
              </a:r>
              <a:r>
                <a:rPr kumimoji="1" lang="en-US" altLang="ja-JP"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5</a:t>
              </a:r>
              <a:r>
                <a:rPr kumimoji="1" lang="ja-JP" altLang="en-US"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千万円）</a:t>
              </a:r>
            </a:p>
          </p:txBody>
        </p:sp>
      </p:grpSp>
      <p:sp>
        <p:nvSpPr>
          <p:cNvPr id="21" name="正方形/長方形 20">
            <a:extLst>
              <a:ext uri="{FF2B5EF4-FFF2-40B4-BE49-F238E27FC236}">
                <a16:creationId xmlns:a16="http://schemas.microsoft.com/office/drawing/2014/main" id="{7A4B320B-DF8F-F623-6DBF-B4C6CCB23A40}"/>
              </a:ext>
            </a:extLst>
          </p:cNvPr>
          <p:cNvSpPr/>
          <p:nvPr/>
        </p:nvSpPr>
        <p:spPr bwMode="auto">
          <a:xfrm>
            <a:off x="2938895" y="4037509"/>
            <a:ext cx="5079037" cy="566284"/>
          </a:xfrm>
          <a:prstGeom prst="rect">
            <a:avLst/>
          </a:prstGeom>
          <a:ln w="12700">
            <a:solidFill>
              <a:schemeClr val="bg2"/>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5</a:t>
            </a:r>
            <a:r>
              <a:rPr kumimoji="1" lang="ja-JP" altLang="en-US"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千万円の個人保証</a:t>
            </a:r>
          </a:p>
        </p:txBody>
      </p:sp>
      <p:sp>
        <p:nvSpPr>
          <p:cNvPr id="22" name="正方形/長方形 21">
            <a:extLst>
              <a:ext uri="{FF2B5EF4-FFF2-40B4-BE49-F238E27FC236}">
                <a16:creationId xmlns:a16="http://schemas.microsoft.com/office/drawing/2014/main" id="{ED6A4C90-4543-E214-D089-7DFE0E4AA191}"/>
              </a:ext>
            </a:extLst>
          </p:cNvPr>
          <p:cNvSpPr/>
          <p:nvPr/>
        </p:nvSpPr>
        <p:spPr bwMode="auto">
          <a:xfrm>
            <a:off x="2938895" y="4603793"/>
            <a:ext cx="2516563" cy="566284"/>
          </a:xfrm>
          <a:prstGeom prst="rect">
            <a:avLst/>
          </a:prstGeom>
          <a:ln w="12700">
            <a:solidFill>
              <a:schemeClr val="bg2"/>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自宅に自分で抵当権</a:t>
            </a:r>
          </a:p>
        </p:txBody>
      </p:sp>
      <p:sp>
        <p:nvSpPr>
          <p:cNvPr id="23" name="正方形/長方形 22">
            <a:extLst>
              <a:ext uri="{FF2B5EF4-FFF2-40B4-BE49-F238E27FC236}">
                <a16:creationId xmlns:a16="http://schemas.microsoft.com/office/drawing/2014/main" id="{5499A38C-9F91-822B-B07E-9F378934D028}"/>
              </a:ext>
            </a:extLst>
          </p:cNvPr>
          <p:cNvSpPr/>
          <p:nvPr/>
        </p:nvSpPr>
        <p:spPr bwMode="auto">
          <a:xfrm>
            <a:off x="5455459" y="4604127"/>
            <a:ext cx="2562474" cy="566284"/>
          </a:xfrm>
          <a:prstGeom prst="rect">
            <a:avLst/>
          </a:prstGeom>
          <a:ln w="12700">
            <a:solidFill>
              <a:schemeClr val="bg2"/>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3</a:t>
            </a:r>
            <a:r>
              <a:rPr kumimoji="1" lang="ja-JP" altLang="en-US"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万</a:t>
            </a:r>
            <a:r>
              <a:rPr kumimoji="1" lang="en-US" altLang="ja-JP"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5</a:t>
            </a:r>
            <a:r>
              <a:rPr kumimoji="1" lang="ja-JP" altLang="en-US" sz="18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rPr>
              <a:t>千円が落ちない</a:t>
            </a:r>
          </a:p>
        </p:txBody>
      </p:sp>
      <p:grpSp>
        <p:nvGrpSpPr>
          <p:cNvPr id="28" name="グループ化 27">
            <a:extLst>
              <a:ext uri="{FF2B5EF4-FFF2-40B4-BE49-F238E27FC236}">
                <a16:creationId xmlns:a16="http://schemas.microsoft.com/office/drawing/2014/main" id="{DD3B10B5-6105-20E8-AEC9-AEAA8CFEE667}"/>
              </a:ext>
            </a:extLst>
          </p:cNvPr>
          <p:cNvGrpSpPr/>
          <p:nvPr/>
        </p:nvGrpSpPr>
        <p:grpSpPr>
          <a:xfrm>
            <a:off x="2938895" y="5242419"/>
            <a:ext cx="5079036" cy="903948"/>
            <a:chOff x="2938895" y="5517232"/>
            <a:chExt cx="5079036" cy="903948"/>
          </a:xfrm>
        </p:grpSpPr>
        <p:sp>
          <p:nvSpPr>
            <p:cNvPr id="24" name="正方形/長方形 23">
              <a:extLst>
                <a:ext uri="{FF2B5EF4-FFF2-40B4-BE49-F238E27FC236}">
                  <a16:creationId xmlns:a16="http://schemas.microsoft.com/office/drawing/2014/main" id="{C5FC6089-2540-6AB0-E775-CADE3088C0A0}"/>
                </a:ext>
              </a:extLst>
            </p:cNvPr>
            <p:cNvSpPr/>
            <p:nvPr/>
          </p:nvSpPr>
          <p:spPr bwMode="auto">
            <a:xfrm>
              <a:off x="2938895" y="5854896"/>
              <a:ext cx="5079036" cy="566284"/>
            </a:xfrm>
            <a:prstGeom prst="rect">
              <a:avLst/>
            </a:prstGeom>
            <a:ln w="12700">
              <a:solidFill>
                <a:schemeClr val="bg2"/>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法人税を払って貯めた自己資本は</a:t>
              </a:r>
              <a:endParaRPr kumimoji="1" lang="en-US" altLang="ja-JP" sz="18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1" lang="ja-JP" altLang="en-US" sz="18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全く役に立たなかった</a:t>
              </a:r>
            </a:p>
          </p:txBody>
        </p:sp>
        <p:sp>
          <p:nvSpPr>
            <p:cNvPr id="25" name="矢印: 右 24">
              <a:extLst>
                <a:ext uri="{FF2B5EF4-FFF2-40B4-BE49-F238E27FC236}">
                  <a16:creationId xmlns:a16="http://schemas.microsoft.com/office/drawing/2014/main" id="{B3B72323-82C7-DCA7-52A6-2BE63B3055E3}"/>
                </a:ext>
              </a:extLst>
            </p:cNvPr>
            <p:cNvSpPr/>
            <p:nvPr/>
          </p:nvSpPr>
          <p:spPr bwMode="auto">
            <a:xfrm rot="5400000">
              <a:off x="5400092" y="5481228"/>
              <a:ext cx="216024" cy="288032"/>
            </a:xfrm>
            <a:prstGeom prst="rightArrow">
              <a:avLst/>
            </a:prstGeom>
            <a:ln w="12700">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FF0000"/>
                </a:solidFill>
                <a:effectLst/>
                <a:uLnTx/>
                <a:uFillTx/>
                <a:latin typeface="Arial" charset="0"/>
                <a:ea typeface="HG創英角ｺﾞｼｯｸUB" pitchFamily="49" charset="-128"/>
                <a:cs typeface="+mn-cs"/>
              </a:endParaRPr>
            </a:p>
          </p:txBody>
        </p:sp>
      </p:grpSp>
    </p:spTree>
    <p:extLst>
      <p:ext uri="{BB962C8B-B14F-4D97-AF65-F5344CB8AC3E}">
        <p14:creationId xmlns:p14="http://schemas.microsoft.com/office/powerpoint/2010/main" val="1525694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255BBB-1378-4DFA-AE50-5F4AD19B33A5}"/>
              </a:ext>
            </a:extLst>
          </p:cNvPr>
          <p:cNvSpPr>
            <a:spLocks noGrp="1"/>
          </p:cNvSpPr>
          <p:nvPr>
            <p:ph type="title"/>
          </p:nvPr>
        </p:nvSpPr>
        <p:spPr/>
        <p:txBody>
          <a:bodyPr/>
          <a:lstStyle/>
          <a:p>
            <a:r>
              <a:rPr kumimoji="1" lang="ja-JP" altLang="en-US"/>
              <a:t>こんなことが発生する構造</a:t>
            </a:r>
            <a:endParaRPr kumimoji="1" lang="ja-JP" altLang="en-US" dirty="0"/>
          </a:p>
        </p:txBody>
      </p:sp>
      <p:sp>
        <p:nvSpPr>
          <p:cNvPr id="4" name="スライド番号プレースホルダー 3">
            <a:extLst>
              <a:ext uri="{FF2B5EF4-FFF2-40B4-BE49-F238E27FC236}">
                <a16:creationId xmlns:a16="http://schemas.microsoft.com/office/drawing/2014/main" id="{15840808-262F-4B13-8759-43D0CD096FE7}"/>
              </a:ext>
            </a:extLst>
          </p:cNvPr>
          <p:cNvSpPr>
            <a:spLocks noGrp="1"/>
          </p:cNvSpPr>
          <p:nvPr>
            <p:ph type="sldNum" sz="quarter" idx="4"/>
          </p:nvPr>
        </p:nvSpPr>
        <p:spPr/>
        <p:txBody>
          <a:bodyPr/>
          <a:lstStyle/>
          <a:p>
            <a:pPr>
              <a:defRPr/>
            </a:pPr>
            <a:fld id="{85191FB8-4F62-47EF-9F3F-3C0A94BC7DC8}" type="slidenum">
              <a:rPr lang="en-US" altLang="ja-JP" smtClean="0"/>
              <a:pPr>
                <a:defRPr/>
              </a:pPr>
              <a:t>23</a:t>
            </a:fld>
            <a:endParaRPr lang="en-US" altLang="ja-JP" sz="1200" dirty="0"/>
          </a:p>
        </p:txBody>
      </p:sp>
      <p:cxnSp>
        <p:nvCxnSpPr>
          <p:cNvPr id="5" name="直線コネクタ 4">
            <a:extLst>
              <a:ext uri="{FF2B5EF4-FFF2-40B4-BE49-F238E27FC236}">
                <a16:creationId xmlns:a16="http://schemas.microsoft.com/office/drawing/2014/main" id="{C34084CC-A497-5FF0-96A6-5D77FD87B9FB}"/>
              </a:ext>
            </a:extLst>
          </p:cNvPr>
          <p:cNvCxnSpPr>
            <a:cxnSpLocks/>
          </p:cNvCxnSpPr>
          <p:nvPr/>
        </p:nvCxnSpPr>
        <p:spPr bwMode="auto">
          <a:xfrm>
            <a:off x="899592" y="1772816"/>
            <a:ext cx="3528392" cy="0"/>
          </a:xfrm>
          <a:prstGeom prst="line">
            <a:avLst/>
          </a:prstGeom>
          <a:noFill/>
          <a:ln w="9525" cap="flat" cmpd="sng" algn="ctr">
            <a:solidFill>
              <a:schemeClr val="bg2"/>
            </a:solidFill>
            <a:prstDash val="solid"/>
            <a:round/>
            <a:headEnd type="none" w="med" len="med"/>
            <a:tailEnd type="none" w="med" len="med"/>
          </a:ln>
          <a:effectLst/>
        </p:spPr>
      </p:cxnSp>
      <p:cxnSp>
        <p:nvCxnSpPr>
          <p:cNvPr id="6" name="直線コネクタ 5">
            <a:extLst>
              <a:ext uri="{FF2B5EF4-FFF2-40B4-BE49-F238E27FC236}">
                <a16:creationId xmlns:a16="http://schemas.microsoft.com/office/drawing/2014/main" id="{96A3C5C3-F88A-97EE-CA39-925E7C4C50DF}"/>
              </a:ext>
            </a:extLst>
          </p:cNvPr>
          <p:cNvCxnSpPr>
            <a:cxnSpLocks/>
          </p:cNvCxnSpPr>
          <p:nvPr/>
        </p:nvCxnSpPr>
        <p:spPr bwMode="auto">
          <a:xfrm>
            <a:off x="4657553" y="1772816"/>
            <a:ext cx="3528392" cy="0"/>
          </a:xfrm>
          <a:prstGeom prst="line">
            <a:avLst/>
          </a:prstGeom>
          <a:noFill/>
          <a:ln w="9525" cap="flat" cmpd="sng" algn="ctr">
            <a:solidFill>
              <a:schemeClr val="bg2"/>
            </a:solidFill>
            <a:prstDash val="solid"/>
            <a:round/>
            <a:headEnd type="none" w="med" len="med"/>
            <a:tailEnd type="none" w="med" len="med"/>
          </a:ln>
          <a:effectLst/>
        </p:spPr>
      </p:cxnSp>
      <p:sp>
        <p:nvSpPr>
          <p:cNvPr id="7" name="テキスト ボックス 6">
            <a:extLst>
              <a:ext uri="{FF2B5EF4-FFF2-40B4-BE49-F238E27FC236}">
                <a16:creationId xmlns:a16="http://schemas.microsoft.com/office/drawing/2014/main" id="{09A2A444-139A-3972-7C92-E2BD8D92BAA9}"/>
              </a:ext>
            </a:extLst>
          </p:cNvPr>
          <p:cNvSpPr txBox="1"/>
          <p:nvPr/>
        </p:nvSpPr>
        <p:spPr>
          <a:xfrm>
            <a:off x="1643222" y="1403484"/>
            <a:ext cx="2222083" cy="369332"/>
          </a:xfrm>
          <a:prstGeom prst="rect">
            <a:avLst/>
          </a:prstGeom>
          <a:noFill/>
        </p:spPr>
        <p:txBody>
          <a:bodyPr wrap="none" rtlCol="0">
            <a:spAutoFit/>
          </a:bodyPr>
          <a:lstStyle/>
          <a:p>
            <a:pPr algn="ctr"/>
            <a:r>
              <a:rPr kumimoji="1" lang="ja-JP" altLang="en-US">
                <a:latin typeface="Meiryo UI" panose="020B0604030504040204" pitchFamily="34" charset="-128"/>
                <a:ea typeface="Meiryo UI" panose="020B0604030504040204" pitchFamily="34" charset="-128"/>
              </a:rPr>
              <a:t>欧米</a:t>
            </a:r>
            <a:r>
              <a:rPr kumimoji="1" lang="en-US" altLang="ja-JP" dirty="0">
                <a:latin typeface="Meiryo UI" panose="020B0604030504040204" pitchFamily="34" charset="-128"/>
                <a:ea typeface="Meiryo UI" panose="020B0604030504040204" pitchFamily="34" charset="-128"/>
              </a:rPr>
              <a:t>or</a:t>
            </a:r>
            <a:r>
              <a:rPr kumimoji="1" lang="ja-JP" altLang="en-US">
                <a:latin typeface="Meiryo UI" panose="020B0604030504040204" pitchFamily="34" charset="-128"/>
                <a:ea typeface="Meiryo UI" panose="020B0604030504040204" pitchFamily="34" charset="-128"/>
              </a:rPr>
              <a:t>日本の大企業</a:t>
            </a:r>
          </a:p>
        </p:txBody>
      </p:sp>
      <p:sp>
        <p:nvSpPr>
          <p:cNvPr id="8" name="テキスト ボックス 7">
            <a:extLst>
              <a:ext uri="{FF2B5EF4-FFF2-40B4-BE49-F238E27FC236}">
                <a16:creationId xmlns:a16="http://schemas.microsoft.com/office/drawing/2014/main" id="{921A0C8F-D8AA-D1EB-EE17-2D43D7326CF0}"/>
              </a:ext>
            </a:extLst>
          </p:cNvPr>
          <p:cNvSpPr txBox="1"/>
          <p:nvPr/>
        </p:nvSpPr>
        <p:spPr>
          <a:xfrm>
            <a:off x="5524708" y="1403484"/>
            <a:ext cx="1794081" cy="369332"/>
          </a:xfrm>
          <a:prstGeom prst="rect">
            <a:avLst/>
          </a:prstGeom>
          <a:noFill/>
        </p:spPr>
        <p:txBody>
          <a:bodyPr wrap="none" rtlCol="0">
            <a:spAutoFit/>
          </a:bodyPr>
          <a:lstStyle/>
          <a:p>
            <a:pPr algn="ctr"/>
            <a:r>
              <a:rPr kumimoji="1" lang="ja-JP" altLang="en-US">
                <a:latin typeface="Meiryo UI" panose="020B0604030504040204" pitchFamily="34" charset="-128"/>
                <a:ea typeface="Meiryo UI" panose="020B0604030504040204" pitchFamily="34" charset="-128"/>
              </a:rPr>
              <a:t>日本の中小企業</a:t>
            </a:r>
          </a:p>
        </p:txBody>
      </p:sp>
      <p:sp>
        <p:nvSpPr>
          <p:cNvPr id="9" name="正方形/長方形 8">
            <a:extLst>
              <a:ext uri="{FF2B5EF4-FFF2-40B4-BE49-F238E27FC236}">
                <a16:creationId xmlns:a16="http://schemas.microsoft.com/office/drawing/2014/main" id="{725C5E41-FCD9-38B9-49BC-B9AB925D09D3}"/>
              </a:ext>
            </a:extLst>
          </p:cNvPr>
          <p:cNvSpPr/>
          <p:nvPr/>
        </p:nvSpPr>
        <p:spPr bwMode="auto">
          <a:xfrm>
            <a:off x="1043608" y="2204864"/>
            <a:ext cx="3096344"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r>
              <a:rPr kumimoji="1" lang="ja-JP" altLang="en-US">
                <a:latin typeface="Meiryo UI" panose="020B0604030504040204" pitchFamily="34" charset="-128"/>
                <a:ea typeface="Meiryo UI" panose="020B0604030504040204" pitchFamily="34" charset="-128"/>
              </a:rPr>
              <a:t>社長による債務の個人保証</a:t>
            </a:r>
            <a:endParaRPr kumimoji="1" lang="en-US" altLang="ja-JP" dirty="0">
              <a:latin typeface="Meiryo UI" panose="020B0604030504040204" pitchFamily="34" charset="-128"/>
              <a:ea typeface="Meiryo UI" panose="020B0604030504040204" pitchFamily="34" charset="-128"/>
            </a:endParaRPr>
          </a:p>
          <a:p>
            <a:pPr algn="l"/>
            <a:r>
              <a:rPr lang="ja-JP" altLang="en-US">
                <a:latin typeface="Meiryo UI" panose="020B0604030504040204" pitchFamily="34" charset="-128"/>
                <a:ea typeface="Meiryo UI" panose="020B0604030504040204" pitchFamily="34" charset="-128"/>
              </a:rPr>
              <a:t>は一切なし</a:t>
            </a:r>
            <a:endParaRPr kumimoji="1" lang="ja-JP" altLang="en-US">
              <a:latin typeface="Meiryo UI" panose="020B0604030504040204" pitchFamily="34" charset="-128"/>
              <a:ea typeface="Meiryo UI" panose="020B0604030504040204" pitchFamily="34" charset="-128"/>
            </a:endParaRPr>
          </a:p>
        </p:txBody>
      </p:sp>
      <p:sp>
        <p:nvSpPr>
          <p:cNvPr id="10" name="正方形/長方形 9">
            <a:extLst>
              <a:ext uri="{FF2B5EF4-FFF2-40B4-BE49-F238E27FC236}">
                <a16:creationId xmlns:a16="http://schemas.microsoft.com/office/drawing/2014/main" id="{C5D4982D-65C6-D583-BBC6-BAEBE9819164}"/>
              </a:ext>
            </a:extLst>
          </p:cNvPr>
          <p:cNvSpPr/>
          <p:nvPr/>
        </p:nvSpPr>
        <p:spPr bwMode="auto">
          <a:xfrm>
            <a:off x="4812720" y="2204864"/>
            <a:ext cx="3096344"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r>
              <a:rPr kumimoji="1" lang="ja-JP" altLang="en-US" b="1" u="sng">
                <a:solidFill>
                  <a:srgbClr val="FF0000"/>
                </a:solidFill>
                <a:latin typeface="Meiryo UI" panose="020B0604030504040204" pitchFamily="34" charset="-128"/>
                <a:ea typeface="Meiryo UI" panose="020B0604030504040204" pitchFamily="34" charset="-128"/>
              </a:rPr>
              <a:t>社長による債務の個人保証</a:t>
            </a:r>
            <a:endParaRPr kumimoji="1" lang="en-US" altLang="ja-JP" b="1" u="sng" dirty="0">
              <a:solidFill>
                <a:srgbClr val="FF0000"/>
              </a:solidFill>
              <a:latin typeface="Meiryo UI" panose="020B0604030504040204" pitchFamily="34" charset="-128"/>
              <a:ea typeface="Meiryo UI" panose="020B0604030504040204" pitchFamily="34" charset="-128"/>
            </a:endParaRPr>
          </a:p>
          <a:p>
            <a:pPr algn="l"/>
            <a:r>
              <a:rPr lang="ja-JP" altLang="en-US">
                <a:latin typeface="Meiryo UI" panose="020B0604030504040204" pitchFamily="34" charset="-128"/>
                <a:ea typeface="Meiryo UI" panose="020B0604030504040204" pitchFamily="34" charset="-128"/>
              </a:rPr>
              <a:t>があり</a:t>
            </a:r>
            <a:endParaRPr kumimoji="1" lang="ja-JP" altLang="en-US">
              <a:latin typeface="Meiryo UI" panose="020B0604030504040204" pitchFamily="34" charset="-128"/>
              <a:ea typeface="Meiryo UI" panose="020B0604030504040204" pitchFamily="34" charset="-128"/>
            </a:endParaRPr>
          </a:p>
        </p:txBody>
      </p:sp>
      <p:sp>
        <p:nvSpPr>
          <p:cNvPr id="12" name="正方形/長方形 11">
            <a:extLst>
              <a:ext uri="{FF2B5EF4-FFF2-40B4-BE49-F238E27FC236}">
                <a16:creationId xmlns:a16="http://schemas.microsoft.com/office/drawing/2014/main" id="{42BD83EF-DA87-5F6A-4DC9-C132265A848D}"/>
              </a:ext>
            </a:extLst>
          </p:cNvPr>
          <p:cNvSpPr/>
          <p:nvPr/>
        </p:nvSpPr>
        <p:spPr bwMode="auto">
          <a:xfrm>
            <a:off x="1043608" y="4022512"/>
            <a:ext cx="3096344"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r>
              <a:rPr kumimoji="1" lang="ja-JP" altLang="en-US">
                <a:latin typeface="Meiryo UI" panose="020B0604030504040204" pitchFamily="34" charset="-128"/>
                <a:ea typeface="Meiryo UI" panose="020B0604030504040204" pitchFamily="34" charset="-128"/>
              </a:rPr>
              <a:t>欧米から輸入された財務論に</a:t>
            </a:r>
            <a:endParaRPr kumimoji="1" lang="en-US" altLang="ja-JP" dirty="0">
              <a:latin typeface="Meiryo UI" panose="020B0604030504040204" pitchFamily="34" charset="-128"/>
              <a:ea typeface="Meiryo UI" panose="020B0604030504040204" pitchFamily="34" charset="-128"/>
            </a:endParaRPr>
          </a:p>
          <a:p>
            <a:pPr algn="l"/>
            <a:r>
              <a:rPr kumimoji="1" lang="ja-JP" altLang="en-US">
                <a:latin typeface="Meiryo UI" panose="020B0604030504040204" pitchFamily="34" charset="-128"/>
                <a:ea typeface="Meiryo UI" panose="020B0604030504040204" pitchFamily="34" charset="-128"/>
              </a:rPr>
              <a:t>基づく運用で運用が可能</a:t>
            </a:r>
          </a:p>
        </p:txBody>
      </p:sp>
      <p:sp>
        <p:nvSpPr>
          <p:cNvPr id="13" name="正方形/長方形 12">
            <a:extLst>
              <a:ext uri="{FF2B5EF4-FFF2-40B4-BE49-F238E27FC236}">
                <a16:creationId xmlns:a16="http://schemas.microsoft.com/office/drawing/2014/main" id="{47C10909-5131-8DFF-7E28-1948DAD52173}"/>
              </a:ext>
            </a:extLst>
          </p:cNvPr>
          <p:cNvSpPr/>
          <p:nvPr/>
        </p:nvSpPr>
        <p:spPr bwMode="auto">
          <a:xfrm>
            <a:off x="4812720" y="4022512"/>
            <a:ext cx="3096344"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r>
              <a:rPr kumimoji="1" lang="ja-JP" altLang="en-US" b="1" u="sng">
                <a:solidFill>
                  <a:srgbClr val="FF0000"/>
                </a:solidFill>
                <a:latin typeface="Meiryo UI" panose="020B0604030504040204" pitchFamily="34" charset="-128"/>
                <a:ea typeface="Meiryo UI" panose="020B0604030504040204" pitchFamily="34" charset="-128"/>
              </a:rPr>
              <a:t>日本の中小企業独自に最適化</a:t>
            </a:r>
            <a:endParaRPr kumimoji="1" lang="en-US" altLang="ja-JP" b="1" u="sng" dirty="0">
              <a:solidFill>
                <a:srgbClr val="FF0000"/>
              </a:solidFill>
              <a:latin typeface="Meiryo UI" panose="020B0604030504040204" pitchFamily="34" charset="-128"/>
              <a:ea typeface="Meiryo UI" panose="020B0604030504040204" pitchFamily="34" charset="-128"/>
            </a:endParaRPr>
          </a:p>
          <a:p>
            <a:pPr algn="l"/>
            <a:r>
              <a:rPr lang="ja-JP" altLang="en-US" b="1" u="sng">
                <a:solidFill>
                  <a:srgbClr val="FF0000"/>
                </a:solidFill>
                <a:latin typeface="Meiryo UI" panose="020B0604030504040204" pitchFamily="34" charset="-128"/>
                <a:ea typeface="Meiryo UI" panose="020B0604030504040204" pitchFamily="34" charset="-128"/>
              </a:rPr>
              <a:t>された財務理論が必要</a:t>
            </a:r>
            <a:endParaRPr kumimoji="1" lang="ja-JP" altLang="en-US" b="1" u="sng">
              <a:solidFill>
                <a:srgbClr val="FF0000"/>
              </a:solidFill>
              <a:latin typeface="Meiryo UI" panose="020B0604030504040204" pitchFamily="34" charset="-128"/>
              <a:ea typeface="Meiryo UI" panose="020B0604030504040204" pitchFamily="34" charset="-128"/>
            </a:endParaRPr>
          </a:p>
        </p:txBody>
      </p:sp>
      <p:sp>
        <p:nvSpPr>
          <p:cNvPr id="14" name="三角形 13">
            <a:extLst>
              <a:ext uri="{FF2B5EF4-FFF2-40B4-BE49-F238E27FC236}">
                <a16:creationId xmlns:a16="http://schemas.microsoft.com/office/drawing/2014/main" id="{5980828A-5CC7-09F2-605F-DD40B5A1FB16}"/>
              </a:ext>
            </a:extLst>
          </p:cNvPr>
          <p:cNvSpPr/>
          <p:nvPr/>
        </p:nvSpPr>
        <p:spPr bwMode="auto">
          <a:xfrm rot="10800000">
            <a:off x="1763688" y="3429000"/>
            <a:ext cx="1584176" cy="288032"/>
          </a:xfrm>
          <a:prstGeom prst="triangle">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fontScale="25000" lnSpcReduction="20000"/>
          </a:bodyPr>
          <a:lstStyle/>
          <a:p>
            <a:pPr algn="l"/>
            <a:endParaRPr kumimoji="1" lang="ja-JP" altLang="en-US">
              <a:latin typeface="Meiryo UI" panose="020B0604030504040204" pitchFamily="34" charset="-128"/>
              <a:ea typeface="Meiryo UI" panose="020B0604030504040204" pitchFamily="34" charset="-128"/>
            </a:endParaRPr>
          </a:p>
        </p:txBody>
      </p:sp>
      <p:sp>
        <p:nvSpPr>
          <p:cNvPr id="15" name="三角形 14">
            <a:extLst>
              <a:ext uri="{FF2B5EF4-FFF2-40B4-BE49-F238E27FC236}">
                <a16:creationId xmlns:a16="http://schemas.microsoft.com/office/drawing/2014/main" id="{B3559C2B-DB92-5260-81BA-632E0AC7F746}"/>
              </a:ext>
            </a:extLst>
          </p:cNvPr>
          <p:cNvSpPr/>
          <p:nvPr/>
        </p:nvSpPr>
        <p:spPr bwMode="auto">
          <a:xfrm rot="10800000">
            <a:off x="5510498" y="3429000"/>
            <a:ext cx="1584176" cy="288032"/>
          </a:xfrm>
          <a:prstGeom prst="triangle">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fontScale="25000" lnSpcReduction="20000"/>
          </a:bodyPr>
          <a:lstStyle/>
          <a:p>
            <a:pPr algn="l"/>
            <a:endParaRPr kumimoji="1" lang="ja-JP" altLang="en-US">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39367215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255BBB-1378-4DFA-AE50-5F4AD19B33A5}"/>
              </a:ext>
            </a:extLst>
          </p:cNvPr>
          <p:cNvSpPr>
            <a:spLocks noGrp="1"/>
          </p:cNvSpPr>
          <p:nvPr>
            <p:ph type="title"/>
          </p:nvPr>
        </p:nvSpPr>
        <p:spPr/>
        <p:txBody>
          <a:bodyPr/>
          <a:lstStyle/>
          <a:p>
            <a:r>
              <a:rPr kumimoji="1" lang="ja-JP" altLang="en-US"/>
              <a:t>日本の中小企業財務論のポイント</a:t>
            </a:r>
            <a:endParaRPr kumimoji="1" lang="ja-JP" altLang="en-US" dirty="0"/>
          </a:p>
        </p:txBody>
      </p:sp>
      <p:sp>
        <p:nvSpPr>
          <p:cNvPr id="4" name="スライド番号プレースホルダー 3">
            <a:extLst>
              <a:ext uri="{FF2B5EF4-FFF2-40B4-BE49-F238E27FC236}">
                <a16:creationId xmlns:a16="http://schemas.microsoft.com/office/drawing/2014/main" id="{15840808-262F-4B13-8759-43D0CD096FE7}"/>
              </a:ext>
            </a:extLst>
          </p:cNvPr>
          <p:cNvSpPr>
            <a:spLocks noGrp="1"/>
          </p:cNvSpPr>
          <p:nvPr>
            <p:ph type="sldNum" sz="quarter" idx="4"/>
          </p:nvPr>
        </p:nvSpPr>
        <p:spPr/>
        <p:txBody>
          <a:bodyPr/>
          <a:lstStyle/>
          <a:p>
            <a:pPr>
              <a:defRPr/>
            </a:pPr>
            <a:fld id="{85191FB8-4F62-47EF-9F3F-3C0A94BC7DC8}" type="slidenum">
              <a:rPr lang="en-US" altLang="ja-JP" smtClean="0"/>
              <a:pPr>
                <a:defRPr/>
              </a:pPr>
              <a:t>24</a:t>
            </a:fld>
            <a:endParaRPr lang="en-US" altLang="ja-JP" sz="1200" dirty="0"/>
          </a:p>
        </p:txBody>
      </p:sp>
      <p:sp>
        <p:nvSpPr>
          <p:cNvPr id="12" name="正方形/長方形 11">
            <a:extLst>
              <a:ext uri="{FF2B5EF4-FFF2-40B4-BE49-F238E27FC236}">
                <a16:creationId xmlns:a16="http://schemas.microsoft.com/office/drawing/2014/main" id="{42BD83EF-DA87-5F6A-4DC9-C132265A848D}"/>
              </a:ext>
            </a:extLst>
          </p:cNvPr>
          <p:cNvSpPr/>
          <p:nvPr/>
        </p:nvSpPr>
        <p:spPr bwMode="auto">
          <a:xfrm>
            <a:off x="1223862" y="1430681"/>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kumimoji="1" lang="ja-JP" altLang="en-US" dirty="0">
                <a:latin typeface="Meiryo UI" panose="020B0604030504040204" pitchFamily="34" charset="-128"/>
                <a:ea typeface="Meiryo UI" panose="020B0604030504040204" pitchFamily="34" charset="-128"/>
              </a:rPr>
              <a:t>オーナー社長の「手取り」に焦点をあて、</a:t>
            </a:r>
            <a:r>
              <a:rPr kumimoji="1" lang="ja-JP" altLang="en-US" dirty="0">
                <a:solidFill>
                  <a:srgbClr val="FF0000"/>
                </a:solidFill>
                <a:latin typeface="Meiryo UI" panose="020B0604030504040204" pitchFamily="34" charset="-128"/>
                <a:ea typeface="Meiryo UI" panose="020B0604030504040204" pitchFamily="34" charset="-128"/>
              </a:rPr>
              <a:t>蓄財</a:t>
            </a:r>
            <a:r>
              <a:rPr kumimoji="1" lang="ja-JP" altLang="en-US" dirty="0">
                <a:latin typeface="Meiryo UI" panose="020B0604030504040204" pitchFamily="34" charset="-128"/>
                <a:ea typeface="Meiryo UI" panose="020B0604030504040204" pitchFamily="34" charset="-128"/>
              </a:rPr>
              <a:t>を行う</a:t>
            </a:r>
          </a:p>
        </p:txBody>
      </p:sp>
      <p:sp>
        <p:nvSpPr>
          <p:cNvPr id="16" name="正方形/長方形 15">
            <a:extLst>
              <a:ext uri="{FF2B5EF4-FFF2-40B4-BE49-F238E27FC236}">
                <a16:creationId xmlns:a16="http://schemas.microsoft.com/office/drawing/2014/main" id="{CC534758-1825-FA80-DB4D-736A748DF53C}"/>
              </a:ext>
            </a:extLst>
          </p:cNvPr>
          <p:cNvSpPr/>
          <p:nvPr/>
        </p:nvSpPr>
        <p:spPr bwMode="auto">
          <a:xfrm>
            <a:off x="1223862" y="2632909"/>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kumimoji="1" lang="ja-JP" altLang="en-US" dirty="0">
                <a:solidFill>
                  <a:srgbClr val="FF0000"/>
                </a:solidFill>
                <a:latin typeface="Meiryo UI" panose="020B0604030504040204" pitchFamily="34" charset="-128"/>
                <a:ea typeface="Meiryo UI" panose="020B0604030504040204" pitchFamily="34" charset="-128"/>
              </a:rPr>
              <a:t>適切な公私混同</a:t>
            </a:r>
            <a:r>
              <a:rPr kumimoji="1" lang="ja-JP" altLang="en-US" dirty="0">
                <a:latin typeface="Meiryo UI" panose="020B0604030504040204" pitchFamily="34" charset="-128"/>
                <a:ea typeface="Meiryo UI" panose="020B0604030504040204" pitchFamily="34" charset="-128"/>
              </a:rPr>
              <a:t>を行い、</a:t>
            </a:r>
            <a:r>
              <a:rPr kumimoji="1" lang="ja-JP" altLang="en-US" dirty="0">
                <a:solidFill>
                  <a:srgbClr val="FF0000"/>
                </a:solidFill>
                <a:latin typeface="Meiryo UI" panose="020B0604030504040204" pitchFamily="34" charset="-128"/>
                <a:ea typeface="Meiryo UI" panose="020B0604030504040204" pitchFamily="34" charset="-128"/>
              </a:rPr>
              <a:t>個人法人を分けず</a:t>
            </a:r>
            <a:r>
              <a:rPr kumimoji="1" lang="ja-JP" altLang="en-US" dirty="0">
                <a:latin typeface="Meiryo UI" panose="020B0604030504040204" pitchFamily="34" charset="-128"/>
                <a:ea typeface="Meiryo UI" panose="020B0604030504040204" pitchFamily="34" charset="-128"/>
              </a:rPr>
              <a:t>に</a:t>
            </a:r>
            <a:endParaRPr kumimoji="1" lang="en-US" altLang="ja-JP" dirty="0">
              <a:latin typeface="Meiryo UI" panose="020B0604030504040204" pitchFamily="34" charset="-128"/>
              <a:ea typeface="Meiryo UI" panose="020B0604030504040204" pitchFamily="34" charset="-128"/>
            </a:endParaRPr>
          </a:p>
          <a:p>
            <a:pPr algn="ctr"/>
            <a:r>
              <a:rPr kumimoji="1" lang="ja-JP" altLang="en-US" dirty="0">
                <a:latin typeface="Meiryo UI" panose="020B0604030504040204" pitchFamily="34" charset="-128"/>
                <a:ea typeface="Meiryo UI" panose="020B0604030504040204" pitchFamily="34" charset="-128"/>
              </a:rPr>
              <a:t>トータルでの財務設計を行う</a:t>
            </a:r>
          </a:p>
        </p:txBody>
      </p:sp>
      <p:sp>
        <p:nvSpPr>
          <p:cNvPr id="17" name="正方形/長方形 16">
            <a:extLst>
              <a:ext uri="{FF2B5EF4-FFF2-40B4-BE49-F238E27FC236}">
                <a16:creationId xmlns:a16="http://schemas.microsoft.com/office/drawing/2014/main" id="{BBF92115-07AF-56C7-4CA2-C02196C4C055}"/>
              </a:ext>
            </a:extLst>
          </p:cNvPr>
          <p:cNvSpPr/>
          <p:nvPr/>
        </p:nvSpPr>
        <p:spPr bwMode="auto">
          <a:xfrm>
            <a:off x="1223862" y="3835137"/>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kumimoji="1" lang="ja-JP" altLang="en-US" dirty="0">
                <a:latin typeface="Meiryo UI" panose="020B0604030504040204" pitchFamily="34" charset="-128"/>
                <a:ea typeface="Meiryo UI" panose="020B0604030504040204" pitchFamily="34" charset="-128"/>
              </a:rPr>
              <a:t>短期と中長期を分けて、</a:t>
            </a:r>
            <a:r>
              <a:rPr kumimoji="1" lang="ja-JP" altLang="en-US" dirty="0">
                <a:solidFill>
                  <a:srgbClr val="FF0000"/>
                </a:solidFill>
                <a:latin typeface="Meiryo UI" panose="020B0604030504040204" pitchFamily="34" charset="-128"/>
                <a:ea typeface="Meiryo UI" panose="020B0604030504040204" pitchFamily="34" charset="-128"/>
              </a:rPr>
              <a:t>一生涯</a:t>
            </a:r>
            <a:r>
              <a:rPr kumimoji="1" lang="ja-JP" altLang="en-US" dirty="0">
                <a:latin typeface="Meiryo UI" panose="020B0604030504040204" pitchFamily="34" charset="-128"/>
                <a:ea typeface="Meiryo UI" panose="020B0604030504040204" pitchFamily="34" charset="-128"/>
              </a:rPr>
              <a:t>の財務計画設計を行う</a:t>
            </a:r>
          </a:p>
        </p:txBody>
      </p:sp>
      <p:sp>
        <p:nvSpPr>
          <p:cNvPr id="7" name="正方形/長方形 6">
            <a:extLst>
              <a:ext uri="{FF2B5EF4-FFF2-40B4-BE49-F238E27FC236}">
                <a16:creationId xmlns:a16="http://schemas.microsoft.com/office/drawing/2014/main" id="{EA646E2C-E73E-718D-BF03-BD14FBED9BBD}"/>
              </a:ext>
            </a:extLst>
          </p:cNvPr>
          <p:cNvSpPr/>
          <p:nvPr/>
        </p:nvSpPr>
        <p:spPr bwMode="auto">
          <a:xfrm>
            <a:off x="1223862" y="5301208"/>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a:latin typeface="Meiryo UI" panose="020B0604030504040204" pitchFamily="34" charset="-128"/>
                <a:ea typeface="Meiryo UI" panose="020B0604030504040204" pitchFamily="34" charset="-128"/>
              </a:rPr>
              <a:t>社長の個人債務保証があっても、全く問題がなくなる</a:t>
            </a:r>
          </a:p>
        </p:txBody>
      </p:sp>
      <p:sp>
        <p:nvSpPr>
          <p:cNvPr id="3" name="三角形 2">
            <a:extLst>
              <a:ext uri="{FF2B5EF4-FFF2-40B4-BE49-F238E27FC236}">
                <a16:creationId xmlns:a16="http://schemas.microsoft.com/office/drawing/2014/main" id="{A163CEDD-49D3-369E-5E1F-C23385373356}"/>
              </a:ext>
            </a:extLst>
          </p:cNvPr>
          <p:cNvSpPr/>
          <p:nvPr/>
        </p:nvSpPr>
        <p:spPr bwMode="auto">
          <a:xfrm rot="10800000">
            <a:off x="2555776" y="4941168"/>
            <a:ext cx="3816424" cy="205411"/>
          </a:xfrm>
          <a:prstGeom prst="triangle">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fontScale="25000" lnSpcReduction="20000"/>
          </a:bodyPr>
          <a:lstStyle/>
          <a:p>
            <a:pPr algn="l"/>
            <a:endParaRPr kumimoji="1" lang="ja-JP" altLang="en-US">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2657848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55AA58F-18CC-4BCF-9A47-6F702CC2E3ED}"/>
              </a:ext>
            </a:extLst>
          </p:cNvPr>
          <p:cNvSpPr/>
          <p:nvPr/>
        </p:nvSpPr>
        <p:spPr bwMode="auto">
          <a:xfrm>
            <a:off x="0" y="0"/>
            <a:ext cx="9144000" cy="6489700"/>
          </a:xfrm>
          <a:prstGeom prst="rect">
            <a:avLst/>
          </a:prstGeom>
          <a:gradFill flip="none" rotWithShape="1">
            <a:gsLst>
              <a:gs pos="100000">
                <a:schemeClr val="tx1">
                  <a:lumMod val="75000"/>
                </a:schemeClr>
              </a:gs>
              <a:gs pos="41000">
                <a:schemeClr val="tx1"/>
              </a:gs>
            </a:gsLst>
            <a:path path="circle">
              <a:fillToRect r="100000" b="100000"/>
            </a:path>
            <a:tileRect l="-100000" t="-100000"/>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6" name="Rectangle 6">
            <a:extLst>
              <a:ext uri="{FF2B5EF4-FFF2-40B4-BE49-F238E27FC236}">
                <a16:creationId xmlns:a16="http://schemas.microsoft.com/office/drawing/2014/main" id="{C7EB2BC4-B2AC-4E2F-BEFA-413355777517}"/>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25</a:t>
            </a:fld>
            <a:endParaRPr lang="en-US" altLang="ja-JP" sz="1200" dirty="0"/>
          </a:p>
        </p:txBody>
      </p:sp>
      <p:pic>
        <p:nvPicPr>
          <p:cNvPr id="8" name="図 7">
            <a:extLst>
              <a:ext uri="{FF2B5EF4-FFF2-40B4-BE49-F238E27FC236}">
                <a16:creationId xmlns:a16="http://schemas.microsoft.com/office/drawing/2014/main" id="{6A8FABB5-5DE5-4D80-BF82-C03C1D00FB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8212" y="404813"/>
            <a:ext cx="1067475" cy="425507"/>
          </a:xfrm>
          <a:prstGeom prst="rect">
            <a:avLst/>
          </a:prstGeom>
        </p:spPr>
      </p:pic>
      <p:sp>
        <p:nvSpPr>
          <p:cNvPr id="7" name="タイトル 1">
            <a:extLst>
              <a:ext uri="{FF2B5EF4-FFF2-40B4-BE49-F238E27FC236}">
                <a16:creationId xmlns:a16="http://schemas.microsoft.com/office/drawing/2014/main" id="{9FF9AE13-6C0A-62A1-78C3-D761FCAFFE03}"/>
              </a:ext>
            </a:extLst>
          </p:cNvPr>
          <p:cNvSpPr txBox="1">
            <a:spLocks/>
          </p:cNvSpPr>
          <p:nvPr/>
        </p:nvSpPr>
        <p:spPr bwMode="auto">
          <a:xfrm>
            <a:off x="468313" y="188913"/>
            <a:ext cx="777557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3200" b="1">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2pPr>
            <a:lvl3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3pPr>
            <a:lvl4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4pPr>
            <a:lvl5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5pPr>
            <a:lvl6pPr marL="4572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6pPr>
            <a:lvl7pPr marL="9144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7pPr>
            <a:lvl8pPr marL="13716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8pPr>
            <a:lvl9pPr marL="18288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9pPr>
          </a:lstStyle>
          <a:p>
            <a:r>
              <a:rPr lang="ja-JP" altLang="en-US" kern="0"/>
              <a:t>１：社長の手取りを引き上げる</a:t>
            </a:r>
            <a:endParaRPr lang="en-US" altLang="ja-JP" kern="0" dirty="0"/>
          </a:p>
          <a:p>
            <a:r>
              <a:rPr lang="ja-JP" altLang="en-US" kern="0"/>
              <a:t>　節税対策のメリットとリスクとは？</a:t>
            </a:r>
            <a:endParaRPr lang="en-US" altLang="ja-JP" kern="0" dirty="0"/>
          </a:p>
        </p:txBody>
      </p:sp>
      <p:sp>
        <p:nvSpPr>
          <p:cNvPr id="10" name="正方形/長方形 9">
            <a:extLst>
              <a:ext uri="{FF2B5EF4-FFF2-40B4-BE49-F238E27FC236}">
                <a16:creationId xmlns:a16="http://schemas.microsoft.com/office/drawing/2014/main" id="{F7C47CA1-E70C-FEDC-EA58-ABA5343FA047}"/>
              </a:ext>
            </a:extLst>
          </p:cNvPr>
          <p:cNvSpPr/>
          <p:nvPr/>
        </p:nvSpPr>
        <p:spPr bwMode="auto">
          <a:xfrm>
            <a:off x="457200" y="3212976"/>
            <a:ext cx="8363272" cy="576064"/>
          </a:xfrm>
          <a:prstGeom prst="rect">
            <a:avLst/>
          </a:prstGeom>
          <a:solidFill>
            <a:schemeClr val="accent6">
              <a:lumMod val="20000"/>
              <a:lumOff val="80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endParaRPr kumimoji="1" lang="ja-JP" altLang="en-US">
              <a:latin typeface="Meiryo UI" panose="020B0604030504040204" pitchFamily="34" charset="-128"/>
              <a:ea typeface="Meiryo UI" panose="020B0604030504040204" pitchFamily="34" charset="-128"/>
            </a:endParaRPr>
          </a:p>
        </p:txBody>
      </p:sp>
      <p:sp>
        <p:nvSpPr>
          <p:cNvPr id="9" name="コンテンツ プレースホルダー 2">
            <a:extLst>
              <a:ext uri="{FF2B5EF4-FFF2-40B4-BE49-F238E27FC236}">
                <a16:creationId xmlns:a16="http://schemas.microsoft.com/office/drawing/2014/main" id="{C2826B51-464F-CF73-2A21-F159202923D1}"/>
              </a:ext>
            </a:extLst>
          </p:cNvPr>
          <p:cNvSpPr txBox="1">
            <a:spLocks/>
          </p:cNvSpPr>
          <p:nvPr/>
        </p:nvSpPr>
        <p:spPr bwMode="auto">
          <a:xfrm>
            <a:off x="457200" y="1700808"/>
            <a:ext cx="8579296"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kumimoji="1" sz="32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marL="457200" indent="0" algn="ctr" rtl="0" eaLnBrk="0" fontAlgn="base" hangingPunct="0">
              <a:spcBef>
                <a:spcPct val="20000"/>
              </a:spcBef>
              <a:spcAft>
                <a:spcPct val="0"/>
              </a:spcAft>
              <a:buNone/>
              <a:defRPr kumimoji="1" sz="28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2pPr>
            <a:lvl3pPr marL="914400" indent="0" algn="ctr" rtl="0" eaLnBrk="0" fontAlgn="base" hangingPunct="0">
              <a:spcBef>
                <a:spcPct val="20000"/>
              </a:spcBef>
              <a:spcAft>
                <a:spcPct val="0"/>
              </a:spcAft>
              <a:buNone/>
              <a:defRPr kumimoji="1" sz="24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3pPr>
            <a:lvl4pPr marL="1371600" indent="0" algn="ctr" rtl="0" eaLnBrk="0" fontAlgn="base" hangingPunct="0">
              <a:spcBef>
                <a:spcPct val="20000"/>
              </a:spcBef>
              <a:spcAft>
                <a:spcPct val="0"/>
              </a:spcAft>
              <a:buNone/>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4pPr>
            <a:lvl5pPr marL="1828800" indent="0" algn="ctr" rtl="0" eaLnBrk="0" fontAlgn="base" hangingPunct="0">
              <a:spcBef>
                <a:spcPct val="20000"/>
              </a:spcBef>
              <a:spcAft>
                <a:spcPct val="0"/>
              </a:spcAft>
              <a:buNone/>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5pPr>
            <a:lvl6pPr marL="22860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6pPr>
            <a:lvl7pPr marL="27432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7pPr>
            <a:lvl8pPr marL="32004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8pPr>
            <a:lvl9pPr marL="36576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9pPr>
          </a:lstStyle>
          <a:p>
            <a:pPr algn="l"/>
            <a:r>
              <a:rPr lang="ja-JP" altLang="en-US" sz="2800" kern="0" dirty="0"/>
              <a:t>メリット１：初志（節税）貫徹</a:t>
            </a:r>
            <a:endParaRPr lang="en-US" altLang="ja-JP" sz="2800" kern="0" dirty="0"/>
          </a:p>
          <a:p>
            <a:pPr algn="l"/>
            <a:r>
              <a:rPr lang="ja-JP" altLang="en-US" sz="2800" kern="0" dirty="0"/>
              <a:t>メリット２：社長の個人債務保証対策</a:t>
            </a:r>
            <a:endParaRPr lang="en-US" altLang="ja-JP" sz="2800" kern="0" dirty="0"/>
          </a:p>
          <a:p>
            <a:pPr algn="l"/>
            <a:endParaRPr lang="en-US" altLang="ja-JP" sz="2800" kern="0" dirty="0"/>
          </a:p>
          <a:p>
            <a:pPr algn="l"/>
            <a:r>
              <a:rPr lang="ja-JP" altLang="en-US" sz="2800" kern="0" dirty="0"/>
              <a:t>デメリット１：節税すると融資獲得の難易度が上がる？</a:t>
            </a:r>
            <a:endParaRPr lang="en-US" altLang="ja-JP" sz="2800" kern="0" dirty="0"/>
          </a:p>
          <a:p>
            <a:pPr algn="l"/>
            <a:r>
              <a:rPr lang="ja-JP" altLang="en-US" sz="2800" kern="0" dirty="0"/>
              <a:t>デメリット２：会社の利益が小さいと会社の評価がさがる？</a:t>
            </a:r>
            <a:endParaRPr lang="en-US" altLang="ja-JP" sz="2800" kern="0" dirty="0"/>
          </a:p>
          <a:p>
            <a:pPr algn="l"/>
            <a:r>
              <a:rPr lang="ja-JP" altLang="en-US" sz="2800" kern="0" dirty="0"/>
              <a:t>デメリット３：法人に利益を残した方が、節税になる？</a:t>
            </a:r>
            <a:endParaRPr lang="en-US" altLang="ja-JP" sz="2800" kern="0" dirty="0"/>
          </a:p>
        </p:txBody>
      </p:sp>
    </p:spTree>
    <p:extLst>
      <p:ext uri="{BB962C8B-B14F-4D97-AF65-F5344CB8AC3E}">
        <p14:creationId xmlns:p14="http://schemas.microsoft.com/office/powerpoint/2010/main" val="1167046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37FCD3-32F6-4008-832C-B6B9CDB3FF8B}"/>
              </a:ext>
            </a:extLst>
          </p:cNvPr>
          <p:cNvSpPr>
            <a:spLocks noGrp="1"/>
          </p:cNvSpPr>
          <p:nvPr>
            <p:ph type="title"/>
          </p:nvPr>
        </p:nvSpPr>
        <p:spPr/>
        <p:txBody>
          <a:bodyPr/>
          <a:lstStyle/>
          <a:p>
            <a:r>
              <a:rPr kumimoji="1" lang="ja-JP" altLang="en-US"/>
              <a:t>結論</a:t>
            </a:r>
            <a:endParaRPr kumimoji="1" lang="ja-JP" altLang="en-US" dirty="0"/>
          </a:p>
        </p:txBody>
      </p:sp>
      <p:sp>
        <p:nvSpPr>
          <p:cNvPr id="3" name="コンテンツ プレースホルダー 2">
            <a:extLst>
              <a:ext uri="{FF2B5EF4-FFF2-40B4-BE49-F238E27FC236}">
                <a16:creationId xmlns:a16="http://schemas.microsoft.com/office/drawing/2014/main" id="{924DAFAB-345D-480C-BDDF-74976B9F7907}"/>
              </a:ext>
            </a:extLst>
          </p:cNvPr>
          <p:cNvSpPr>
            <a:spLocks noGrp="1"/>
          </p:cNvSpPr>
          <p:nvPr>
            <p:ph idx="1"/>
          </p:nvPr>
        </p:nvSpPr>
        <p:spPr/>
        <p:txBody>
          <a:bodyPr>
            <a:normAutofit/>
          </a:bodyPr>
          <a:lstStyle/>
          <a:p>
            <a:r>
              <a:rPr kumimoji="1" lang="ja-JP" altLang="en-US" dirty="0"/>
              <a:t>節税対策を行っても、</a:t>
            </a:r>
            <a:endParaRPr kumimoji="1" lang="en-US" altLang="ja-JP" dirty="0"/>
          </a:p>
          <a:p>
            <a:r>
              <a:rPr lang="ja-JP" altLang="en-US" dirty="0"/>
              <a:t>銀行対策を行うことで、</a:t>
            </a:r>
            <a:endParaRPr lang="en-US" altLang="ja-JP" dirty="0"/>
          </a:p>
          <a:p>
            <a:r>
              <a:rPr kumimoji="1" lang="ja-JP" altLang="en-US" dirty="0"/>
              <a:t>融資獲得の難易度を上げなくて済みます。</a:t>
            </a:r>
            <a:endParaRPr kumimoji="1" lang="en-US" altLang="ja-JP" dirty="0"/>
          </a:p>
          <a:p>
            <a:endParaRPr kumimoji="1" lang="en-US" altLang="ja-JP" dirty="0"/>
          </a:p>
          <a:p>
            <a:r>
              <a:rPr lang="ja-JP" altLang="en-US" dirty="0"/>
              <a:t>どちらかというと下がります</a:t>
            </a:r>
            <a:endParaRPr kumimoji="1" lang="ja-JP" altLang="en-US" dirty="0"/>
          </a:p>
        </p:txBody>
      </p:sp>
      <p:sp>
        <p:nvSpPr>
          <p:cNvPr id="4" name="スライド番号プレースホルダー 3">
            <a:extLst>
              <a:ext uri="{FF2B5EF4-FFF2-40B4-BE49-F238E27FC236}">
                <a16:creationId xmlns:a16="http://schemas.microsoft.com/office/drawing/2014/main" id="{E6C507A0-8D68-4DD5-A928-207C4C7D878D}"/>
              </a:ext>
            </a:extLst>
          </p:cNvPr>
          <p:cNvSpPr>
            <a:spLocks noGrp="1"/>
          </p:cNvSpPr>
          <p:nvPr>
            <p:ph type="sldNum" sz="quarter" idx="4"/>
          </p:nvPr>
        </p:nvSpPr>
        <p:spPr/>
        <p:txBody>
          <a:bodyPr/>
          <a:lstStyle/>
          <a:p>
            <a:pPr>
              <a:defRPr/>
            </a:pPr>
            <a:fld id="{85191FB8-4F62-47EF-9F3F-3C0A94BC7DC8}" type="slidenum">
              <a:rPr lang="en-US" altLang="ja-JP" smtClean="0"/>
              <a:pPr>
                <a:defRPr/>
              </a:pPr>
              <a:t>26</a:t>
            </a:fld>
            <a:endParaRPr lang="en-US" altLang="ja-JP" sz="1200" dirty="0"/>
          </a:p>
        </p:txBody>
      </p:sp>
    </p:spTree>
    <p:extLst>
      <p:ext uri="{BB962C8B-B14F-4D97-AF65-F5344CB8AC3E}">
        <p14:creationId xmlns:p14="http://schemas.microsoft.com/office/powerpoint/2010/main" val="33627722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EBB84B-C6EB-754D-9387-C009330D42E1}"/>
              </a:ext>
            </a:extLst>
          </p:cNvPr>
          <p:cNvSpPr>
            <a:spLocks noGrp="1"/>
          </p:cNvSpPr>
          <p:nvPr>
            <p:ph type="title"/>
          </p:nvPr>
        </p:nvSpPr>
        <p:spPr>
          <a:xfrm>
            <a:off x="468313" y="188913"/>
            <a:ext cx="7252321" cy="1143000"/>
          </a:xfrm>
        </p:spPr>
        <p:txBody>
          <a:bodyPr/>
          <a:lstStyle/>
          <a:p>
            <a:r>
              <a:rPr kumimoji="1" lang="ja-JP" altLang="en-US"/>
              <a:t>セッション</a:t>
            </a:r>
          </a:p>
        </p:txBody>
      </p:sp>
      <p:sp>
        <p:nvSpPr>
          <p:cNvPr id="4" name="スライド番号プレースホルダー 3">
            <a:extLst>
              <a:ext uri="{FF2B5EF4-FFF2-40B4-BE49-F238E27FC236}">
                <a16:creationId xmlns:a16="http://schemas.microsoft.com/office/drawing/2014/main" id="{48219CBD-6F0D-5E49-9729-69D77A188F6B}"/>
              </a:ext>
            </a:extLst>
          </p:cNvPr>
          <p:cNvSpPr>
            <a:spLocks noGrp="1"/>
          </p:cNvSpPr>
          <p:nvPr>
            <p:ph type="sldNum" sz="quarter" idx="4"/>
          </p:nvPr>
        </p:nvSpPr>
        <p:spPr>
          <a:xfrm>
            <a:off x="7720634" y="6491979"/>
            <a:ext cx="946112" cy="321397"/>
          </a:xfrm>
        </p:spPr>
        <p:txBody>
          <a:bodyPr/>
          <a:lstStyle/>
          <a:p>
            <a:pPr>
              <a:defRPr/>
            </a:pPr>
            <a:fld id="{85191FB8-4F62-47EF-9F3F-3C0A94BC7DC8}" type="slidenum">
              <a:rPr lang="en-US" altLang="ja-JP" smtClean="0"/>
              <a:pPr>
                <a:defRPr/>
              </a:pPr>
              <a:t>27</a:t>
            </a:fld>
            <a:endParaRPr lang="en-US" altLang="ja-JP"/>
          </a:p>
        </p:txBody>
      </p:sp>
      <p:sp>
        <p:nvSpPr>
          <p:cNvPr id="6" name="正方形/長方形 1">
            <a:extLst>
              <a:ext uri="{FF2B5EF4-FFF2-40B4-BE49-F238E27FC236}">
                <a16:creationId xmlns:a16="http://schemas.microsoft.com/office/drawing/2014/main" id="{26D72DAE-2530-AF3A-F838-ABC9F4B5B50F}"/>
              </a:ext>
            </a:extLst>
          </p:cNvPr>
          <p:cNvSpPr>
            <a:spLocks noChangeArrowheads="1"/>
          </p:cNvSpPr>
          <p:nvPr/>
        </p:nvSpPr>
        <p:spPr bwMode="auto">
          <a:xfrm>
            <a:off x="611188" y="1121837"/>
            <a:ext cx="7921625" cy="1875116"/>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ja-JP" altLang="en-US" sz="2400" kern="0">
                <a:solidFill>
                  <a:srgbClr val="000000"/>
                </a:solidFill>
                <a:latin typeface="Meiryo UI" panose="020B0604030504040204" pitchFamily="34" charset="-128"/>
                <a:ea typeface="Meiryo UI" panose="020B0604030504040204" pitchFamily="34" charset="-128"/>
              </a:rPr>
              <a:t>銀行員の立場に立った時、</a:t>
            </a:r>
            <a:endParaRPr kumimoji="0" lang="en-US" altLang="ja-JP" sz="2400" kern="0" dirty="0">
              <a:solidFill>
                <a:srgbClr val="000000"/>
              </a:solidFill>
              <a:latin typeface="Meiryo UI" panose="020B0604030504040204" pitchFamily="34" charset="-128"/>
              <a:ea typeface="Meiryo UI" panose="020B0604030504040204" pitchFamily="34" charset="-128"/>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ja-JP" altLang="en-US" sz="2400" kern="0">
                <a:solidFill>
                  <a:srgbClr val="000000"/>
                </a:solidFill>
                <a:latin typeface="Meiryo UI" panose="020B0604030504040204" pitchFamily="34" charset="-128"/>
                <a:ea typeface="Meiryo UI" panose="020B0604030504040204" pitchFamily="34" charset="-128"/>
              </a:rPr>
              <a:t>どんな会社であればお金を貸したいと思いますか</a:t>
            </a:r>
            <a:r>
              <a:rPr kumimoji="0" lang="ja-JP" altLang="en-US" sz="2400" u="none" strike="noStrike" kern="0" cap="none" spc="0" normalizeH="0" baseline="0" noProof="0">
                <a:ln>
                  <a:noFill/>
                </a:ln>
                <a:solidFill>
                  <a:srgbClr val="000000"/>
                </a:solidFill>
                <a:effectLst/>
                <a:uLnTx/>
                <a:uFillTx/>
                <a:latin typeface="Meiryo UI" panose="020B0604030504040204" pitchFamily="34" charset="-128"/>
                <a:ea typeface="Meiryo UI" panose="020B0604030504040204" pitchFamily="34" charset="-128"/>
              </a:rPr>
              <a:t>？</a:t>
            </a:r>
            <a:endParaRPr kumimoji="0" lang="en-US" altLang="ja-JP" sz="2400" u="none" strike="noStrike" kern="0" cap="none" spc="0" normalizeH="0" baseline="0" noProof="0" dirty="0">
              <a:ln>
                <a:noFill/>
              </a:ln>
              <a:solidFill>
                <a:srgbClr val="000000"/>
              </a:solidFill>
              <a:effectLst/>
              <a:uLnTx/>
              <a:uFillTx/>
              <a:latin typeface="Meiryo UI" panose="020B0604030504040204" pitchFamily="34" charset="-128"/>
              <a:ea typeface="Meiryo UI" panose="020B0604030504040204" pitchFamily="34" charset="-128"/>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ja-JP" altLang="en-US" sz="2400" kern="0">
                <a:solidFill>
                  <a:srgbClr val="000000"/>
                </a:solidFill>
                <a:latin typeface="Meiryo UI" panose="020B0604030504040204" pitchFamily="34" charset="-128"/>
                <a:ea typeface="Meiryo UI" panose="020B0604030504040204" pitchFamily="34" charset="-128"/>
              </a:rPr>
              <a:t>一見、利益が出ていないように見えても、</a:t>
            </a:r>
            <a:endParaRPr kumimoji="0" lang="en-US" altLang="ja-JP" sz="2400" kern="0" dirty="0">
              <a:solidFill>
                <a:srgbClr val="000000"/>
              </a:solidFill>
              <a:latin typeface="Meiryo UI" panose="020B0604030504040204" pitchFamily="34" charset="-128"/>
              <a:ea typeface="Meiryo UI" panose="020B0604030504040204" pitchFamily="34" charset="-128"/>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ja-JP" altLang="en-US" sz="2400" u="none" strike="noStrike" kern="0" cap="none" spc="0" normalizeH="0" baseline="0" noProof="0">
                <a:ln>
                  <a:noFill/>
                </a:ln>
                <a:solidFill>
                  <a:srgbClr val="000000"/>
                </a:solidFill>
                <a:effectLst/>
                <a:uLnTx/>
                <a:uFillTx/>
                <a:latin typeface="Meiryo UI" panose="020B0604030504040204" pitchFamily="34" charset="-128"/>
                <a:ea typeface="Meiryo UI" panose="020B0604030504040204" pitchFamily="34" charset="-128"/>
              </a:rPr>
              <a:t>貸したいと思う会社はどんな会社ですか？</a:t>
            </a:r>
          </a:p>
        </p:txBody>
      </p:sp>
      <p:cxnSp>
        <p:nvCxnSpPr>
          <p:cNvPr id="9" name="直線コネクタ 8">
            <a:extLst>
              <a:ext uri="{FF2B5EF4-FFF2-40B4-BE49-F238E27FC236}">
                <a16:creationId xmlns:a16="http://schemas.microsoft.com/office/drawing/2014/main" id="{A7D9724C-0EA4-B6AB-9261-C9BB84444ECE}"/>
              </a:ext>
            </a:extLst>
          </p:cNvPr>
          <p:cNvCxnSpPr>
            <a:cxnSpLocks/>
          </p:cNvCxnSpPr>
          <p:nvPr/>
        </p:nvCxnSpPr>
        <p:spPr bwMode="auto">
          <a:xfrm>
            <a:off x="899592" y="3429000"/>
            <a:ext cx="3528392" cy="0"/>
          </a:xfrm>
          <a:prstGeom prst="line">
            <a:avLst/>
          </a:prstGeom>
          <a:noFill/>
          <a:ln w="9525" cap="flat" cmpd="sng" algn="ctr">
            <a:solidFill>
              <a:schemeClr val="bg2"/>
            </a:solidFill>
            <a:prstDash val="solid"/>
            <a:round/>
            <a:headEnd type="none" w="med" len="med"/>
            <a:tailEnd type="none" w="med" len="med"/>
          </a:ln>
          <a:effectLst/>
        </p:spPr>
      </p:cxnSp>
      <p:cxnSp>
        <p:nvCxnSpPr>
          <p:cNvPr id="11" name="直線コネクタ 10">
            <a:extLst>
              <a:ext uri="{FF2B5EF4-FFF2-40B4-BE49-F238E27FC236}">
                <a16:creationId xmlns:a16="http://schemas.microsoft.com/office/drawing/2014/main" id="{8238CB9F-19D5-E85E-CF60-A9EFA9EF4993}"/>
              </a:ext>
            </a:extLst>
          </p:cNvPr>
          <p:cNvCxnSpPr>
            <a:cxnSpLocks/>
          </p:cNvCxnSpPr>
          <p:nvPr/>
        </p:nvCxnSpPr>
        <p:spPr bwMode="auto">
          <a:xfrm>
            <a:off x="4657553" y="3429000"/>
            <a:ext cx="3528392" cy="0"/>
          </a:xfrm>
          <a:prstGeom prst="line">
            <a:avLst/>
          </a:prstGeom>
          <a:noFill/>
          <a:ln w="9525" cap="flat" cmpd="sng" algn="ctr">
            <a:solidFill>
              <a:schemeClr val="bg2"/>
            </a:solidFill>
            <a:prstDash val="solid"/>
            <a:round/>
            <a:headEnd type="none" w="med" len="med"/>
            <a:tailEnd type="none" w="med" len="med"/>
          </a:ln>
          <a:effectLst/>
        </p:spPr>
      </p:cxnSp>
      <p:sp>
        <p:nvSpPr>
          <p:cNvPr id="12" name="テキスト ボックス 11">
            <a:extLst>
              <a:ext uri="{FF2B5EF4-FFF2-40B4-BE49-F238E27FC236}">
                <a16:creationId xmlns:a16="http://schemas.microsoft.com/office/drawing/2014/main" id="{17A7BD9D-40A6-A2C7-75D6-D7A7E8FB17E5}"/>
              </a:ext>
            </a:extLst>
          </p:cNvPr>
          <p:cNvSpPr txBox="1"/>
          <p:nvPr/>
        </p:nvSpPr>
        <p:spPr>
          <a:xfrm>
            <a:off x="1645720" y="3059668"/>
            <a:ext cx="2036135" cy="369332"/>
          </a:xfrm>
          <a:prstGeom prst="rect">
            <a:avLst/>
          </a:prstGeom>
          <a:noFill/>
        </p:spPr>
        <p:txBody>
          <a:bodyPr wrap="none" rtlCol="0">
            <a:spAutoFit/>
          </a:bodyPr>
          <a:lstStyle/>
          <a:p>
            <a:r>
              <a:rPr kumimoji="1" lang="ja-JP" altLang="en-US">
                <a:latin typeface="Meiryo UI" panose="020B0604030504040204" pitchFamily="34" charset="-128"/>
                <a:ea typeface="Meiryo UI" panose="020B0604030504040204" pitchFamily="34" charset="-128"/>
              </a:rPr>
              <a:t>お金を貸したい会社</a:t>
            </a:r>
          </a:p>
        </p:txBody>
      </p:sp>
      <p:sp>
        <p:nvSpPr>
          <p:cNvPr id="13" name="テキスト ボックス 12">
            <a:extLst>
              <a:ext uri="{FF2B5EF4-FFF2-40B4-BE49-F238E27FC236}">
                <a16:creationId xmlns:a16="http://schemas.microsoft.com/office/drawing/2014/main" id="{264EA6FE-82D8-E13D-5232-3832D7A8EC2A}"/>
              </a:ext>
            </a:extLst>
          </p:cNvPr>
          <p:cNvSpPr txBox="1"/>
          <p:nvPr/>
        </p:nvSpPr>
        <p:spPr>
          <a:xfrm>
            <a:off x="4822593" y="3059668"/>
            <a:ext cx="3198311" cy="369332"/>
          </a:xfrm>
          <a:prstGeom prst="rect">
            <a:avLst/>
          </a:prstGeom>
          <a:noFill/>
        </p:spPr>
        <p:txBody>
          <a:bodyPr wrap="none" rtlCol="0">
            <a:spAutoFit/>
          </a:bodyPr>
          <a:lstStyle/>
          <a:p>
            <a:r>
              <a:rPr kumimoji="1" lang="ja-JP" altLang="en-US">
                <a:latin typeface="Meiryo UI" panose="020B0604030504040204" pitchFamily="34" charset="-128"/>
                <a:ea typeface="Meiryo UI" panose="020B0604030504040204" pitchFamily="34" charset="-128"/>
              </a:rPr>
              <a:t>一見利益がなくても貸したい会社</a:t>
            </a:r>
          </a:p>
        </p:txBody>
      </p:sp>
    </p:spTree>
    <p:extLst>
      <p:ext uri="{BB962C8B-B14F-4D97-AF65-F5344CB8AC3E}">
        <p14:creationId xmlns:p14="http://schemas.microsoft.com/office/powerpoint/2010/main" val="550056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255BBB-1378-4DFA-AE50-5F4AD19B33A5}"/>
              </a:ext>
            </a:extLst>
          </p:cNvPr>
          <p:cNvSpPr>
            <a:spLocks noGrp="1"/>
          </p:cNvSpPr>
          <p:nvPr>
            <p:ph type="title"/>
          </p:nvPr>
        </p:nvSpPr>
        <p:spPr/>
        <p:txBody>
          <a:bodyPr/>
          <a:lstStyle/>
          <a:p>
            <a:r>
              <a:rPr kumimoji="1" lang="ja-JP" altLang="en-US"/>
              <a:t>銀行の視点</a:t>
            </a:r>
            <a:endParaRPr kumimoji="1" lang="ja-JP" altLang="en-US" dirty="0"/>
          </a:p>
        </p:txBody>
      </p:sp>
      <p:sp>
        <p:nvSpPr>
          <p:cNvPr id="4" name="スライド番号プレースホルダー 3">
            <a:extLst>
              <a:ext uri="{FF2B5EF4-FFF2-40B4-BE49-F238E27FC236}">
                <a16:creationId xmlns:a16="http://schemas.microsoft.com/office/drawing/2014/main" id="{15840808-262F-4B13-8759-43D0CD096FE7}"/>
              </a:ext>
            </a:extLst>
          </p:cNvPr>
          <p:cNvSpPr>
            <a:spLocks noGrp="1"/>
          </p:cNvSpPr>
          <p:nvPr>
            <p:ph type="sldNum" sz="quarter" idx="4"/>
          </p:nvPr>
        </p:nvSpPr>
        <p:spPr/>
        <p:txBody>
          <a:bodyPr/>
          <a:lstStyle/>
          <a:p>
            <a:pPr>
              <a:defRPr/>
            </a:pPr>
            <a:fld id="{85191FB8-4F62-47EF-9F3F-3C0A94BC7DC8}" type="slidenum">
              <a:rPr lang="en-US" altLang="ja-JP" smtClean="0"/>
              <a:pPr>
                <a:defRPr/>
              </a:pPr>
              <a:t>28</a:t>
            </a:fld>
            <a:endParaRPr lang="en-US" altLang="ja-JP" sz="1200" dirty="0"/>
          </a:p>
        </p:txBody>
      </p:sp>
      <p:sp>
        <p:nvSpPr>
          <p:cNvPr id="16" name="正方形/長方形 15">
            <a:extLst>
              <a:ext uri="{FF2B5EF4-FFF2-40B4-BE49-F238E27FC236}">
                <a16:creationId xmlns:a16="http://schemas.microsoft.com/office/drawing/2014/main" id="{99B438B2-3165-E070-5AE4-D5306F2D01F5}"/>
              </a:ext>
            </a:extLst>
          </p:cNvPr>
          <p:cNvSpPr/>
          <p:nvPr/>
        </p:nvSpPr>
        <p:spPr bwMode="auto">
          <a:xfrm>
            <a:off x="1223862" y="1603527"/>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dirty="0">
                <a:latin typeface="Meiryo UI" panose="020B0604030504040204" pitchFamily="34" charset="-128"/>
                <a:ea typeface="Meiryo UI" panose="020B0604030504040204" pitchFamily="34" charset="-128"/>
              </a:rPr>
              <a:t>本業が儲かっている会社には、どんどんお金を貸したい</a:t>
            </a:r>
            <a:endParaRPr lang="en-US" altLang="ja-JP" dirty="0">
              <a:latin typeface="Meiryo UI" panose="020B0604030504040204" pitchFamily="34" charset="-128"/>
              <a:ea typeface="Meiryo UI" panose="020B0604030504040204" pitchFamily="34" charset="-128"/>
            </a:endParaRPr>
          </a:p>
          <a:p>
            <a:pPr algn="ctr"/>
            <a:r>
              <a:rPr kumimoji="1" lang="ja-JP" altLang="en-US" dirty="0">
                <a:latin typeface="Meiryo UI" panose="020B0604030504040204" pitchFamily="34" charset="-128"/>
                <a:ea typeface="Meiryo UI" panose="020B0604030504040204" pitchFamily="34" charset="-128"/>
              </a:rPr>
              <a:t>（当たり前）</a:t>
            </a:r>
          </a:p>
        </p:txBody>
      </p:sp>
      <p:sp>
        <p:nvSpPr>
          <p:cNvPr id="17" name="正方形/長方形 16">
            <a:extLst>
              <a:ext uri="{FF2B5EF4-FFF2-40B4-BE49-F238E27FC236}">
                <a16:creationId xmlns:a16="http://schemas.microsoft.com/office/drawing/2014/main" id="{B8E8FC36-1213-AD62-28B6-36AD152586D5}"/>
              </a:ext>
            </a:extLst>
          </p:cNvPr>
          <p:cNvSpPr/>
          <p:nvPr/>
        </p:nvSpPr>
        <p:spPr bwMode="auto">
          <a:xfrm>
            <a:off x="1223862" y="4509120"/>
            <a:ext cx="6696276" cy="1512168"/>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dirty="0">
                <a:latin typeface="Meiryo UI" panose="020B0604030504040204" pitchFamily="34" charset="-128"/>
                <a:ea typeface="Meiryo UI" panose="020B0604030504040204" pitchFamily="34" charset="-128"/>
              </a:rPr>
              <a:t>一見、儲かっていないように見える決算書でも、</a:t>
            </a:r>
            <a:endParaRPr lang="en-US" altLang="ja-JP" dirty="0">
              <a:latin typeface="Meiryo UI" panose="020B0604030504040204" pitchFamily="34" charset="-128"/>
              <a:ea typeface="Meiryo UI" panose="020B0604030504040204" pitchFamily="34" charset="-128"/>
            </a:endParaRPr>
          </a:p>
          <a:p>
            <a:pPr algn="ctr"/>
            <a:r>
              <a:rPr kumimoji="1" lang="ja-JP" altLang="en-US" dirty="0">
                <a:latin typeface="Meiryo UI" panose="020B0604030504040204" pitchFamily="34" charset="-128"/>
                <a:ea typeface="Meiryo UI" panose="020B0604030504040204" pitchFamily="34" charset="-128"/>
              </a:rPr>
              <a:t>その理由と背景が、構造から理解でき、</a:t>
            </a:r>
            <a:endParaRPr kumimoji="1" lang="en-US" altLang="ja-JP" dirty="0">
              <a:latin typeface="Meiryo UI" panose="020B0604030504040204" pitchFamily="34" charset="-128"/>
              <a:ea typeface="Meiryo UI" panose="020B0604030504040204" pitchFamily="34" charset="-128"/>
            </a:endParaRPr>
          </a:p>
          <a:p>
            <a:pPr algn="ctr"/>
            <a:r>
              <a:rPr lang="ja-JP" altLang="en-US" dirty="0">
                <a:latin typeface="Meiryo UI" panose="020B0604030504040204" pitchFamily="34" charset="-128"/>
                <a:ea typeface="Meiryo UI" panose="020B0604030504040204" pitchFamily="34" charset="-128"/>
              </a:rPr>
              <a:t>本業が儲かっていると確信が持てるとどんどん貸したくなる</a:t>
            </a:r>
            <a:endParaRPr lang="en-US" altLang="ja-JP" dirty="0">
              <a:latin typeface="Meiryo UI" panose="020B0604030504040204" pitchFamily="34" charset="-128"/>
              <a:ea typeface="Meiryo UI" panose="020B0604030504040204" pitchFamily="34" charset="-128"/>
            </a:endParaRPr>
          </a:p>
          <a:p>
            <a:pPr algn="ctr"/>
            <a:r>
              <a:rPr kumimoji="1" lang="ja-JP" altLang="en-US" dirty="0">
                <a:latin typeface="Meiryo UI" panose="020B0604030504040204" pitchFamily="34" charset="-128"/>
                <a:ea typeface="Meiryo UI" panose="020B0604030504040204" pitchFamily="34" charset="-128"/>
              </a:rPr>
              <a:t>（これが本質）</a:t>
            </a:r>
          </a:p>
        </p:txBody>
      </p:sp>
      <p:sp>
        <p:nvSpPr>
          <p:cNvPr id="3" name="正方形/長方形 2">
            <a:extLst>
              <a:ext uri="{FF2B5EF4-FFF2-40B4-BE49-F238E27FC236}">
                <a16:creationId xmlns:a16="http://schemas.microsoft.com/office/drawing/2014/main" id="{64A56CB7-8A19-D3F2-157B-1EAAF10FD8DF}"/>
              </a:ext>
            </a:extLst>
          </p:cNvPr>
          <p:cNvSpPr/>
          <p:nvPr/>
        </p:nvSpPr>
        <p:spPr bwMode="auto">
          <a:xfrm>
            <a:off x="1223862" y="3021451"/>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dirty="0">
                <a:latin typeface="Meiryo UI" panose="020B0604030504040204" pitchFamily="34" charset="-128"/>
                <a:ea typeface="Meiryo UI" panose="020B0604030504040204" pitchFamily="34" charset="-128"/>
              </a:rPr>
              <a:t>社長がおカネ持ちの会社には、どんどん貸したい</a:t>
            </a:r>
            <a:endParaRPr lang="en-US" altLang="ja-JP" dirty="0">
              <a:latin typeface="Meiryo UI" panose="020B0604030504040204" pitchFamily="34" charset="-128"/>
              <a:ea typeface="Meiryo UI" panose="020B0604030504040204" pitchFamily="34" charset="-128"/>
            </a:endParaRPr>
          </a:p>
          <a:p>
            <a:pPr algn="ctr"/>
            <a:r>
              <a:rPr kumimoji="1" lang="ja-JP" altLang="en-US" dirty="0">
                <a:latin typeface="Meiryo UI" panose="020B0604030504040204" pitchFamily="34" charset="-128"/>
                <a:ea typeface="Meiryo UI" panose="020B0604030504040204" pitchFamily="34" charset="-128"/>
              </a:rPr>
              <a:t>（当たり前だけど見落としガチ）</a:t>
            </a:r>
          </a:p>
        </p:txBody>
      </p:sp>
    </p:spTree>
    <p:extLst>
      <p:ext uri="{BB962C8B-B14F-4D97-AF65-F5344CB8AC3E}">
        <p14:creationId xmlns:p14="http://schemas.microsoft.com/office/powerpoint/2010/main" val="2590625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255BBB-1378-4DFA-AE50-5F4AD19B33A5}"/>
              </a:ext>
            </a:extLst>
          </p:cNvPr>
          <p:cNvSpPr>
            <a:spLocks noGrp="1"/>
          </p:cNvSpPr>
          <p:nvPr>
            <p:ph type="title"/>
          </p:nvPr>
        </p:nvSpPr>
        <p:spPr/>
        <p:txBody>
          <a:bodyPr/>
          <a:lstStyle/>
          <a:p>
            <a:r>
              <a:rPr lang="ja-JP" altLang="en-US"/>
              <a:t>節税対策と融資を両立する銀行対策</a:t>
            </a:r>
            <a:endParaRPr kumimoji="1" lang="ja-JP" altLang="en-US" dirty="0"/>
          </a:p>
        </p:txBody>
      </p:sp>
      <p:sp>
        <p:nvSpPr>
          <p:cNvPr id="4" name="スライド番号プレースホルダー 3">
            <a:extLst>
              <a:ext uri="{FF2B5EF4-FFF2-40B4-BE49-F238E27FC236}">
                <a16:creationId xmlns:a16="http://schemas.microsoft.com/office/drawing/2014/main" id="{15840808-262F-4B13-8759-43D0CD096FE7}"/>
              </a:ext>
            </a:extLst>
          </p:cNvPr>
          <p:cNvSpPr>
            <a:spLocks noGrp="1"/>
          </p:cNvSpPr>
          <p:nvPr>
            <p:ph type="sldNum" sz="quarter" idx="4"/>
          </p:nvPr>
        </p:nvSpPr>
        <p:spPr/>
        <p:txBody>
          <a:bodyPr/>
          <a:lstStyle/>
          <a:p>
            <a:pPr>
              <a:defRPr/>
            </a:pPr>
            <a:fld id="{85191FB8-4F62-47EF-9F3F-3C0A94BC7DC8}" type="slidenum">
              <a:rPr lang="en-US" altLang="ja-JP" smtClean="0"/>
              <a:pPr>
                <a:defRPr/>
              </a:pPr>
              <a:t>29</a:t>
            </a:fld>
            <a:endParaRPr lang="en-US" altLang="ja-JP" sz="1200" dirty="0"/>
          </a:p>
        </p:txBody>
      </p:sp>
      <p:sp>
        <p:nvSpPr>
          <p:cNvPr id="16" name="正方形/長方形 15">
            <a:extLst>
              <a:ext uri="{FF2B5EF4-FFF2-40B4-BE49-F238E27FC236}">
                <a16:creationId xmlns:a16="http://schemas.microsoft.com/office/drawing/2014/main" id="{99B438B2-3165-E070-5AE4-D5306F2D01F5}"/>
              </a:ext>
            </a:extLst>
          </p:cNvPr>
          <p:cNvSpPr/>
          <p:nvPr/>
        </p:nvSpPr>
        <p:spPr bwMode="auto">
          <a:xfrm>
            <a:off x="1223862" y="1505436"/>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a:latin typeface="Meiryo UI" panose="020B0604030504040204" pitchFamily="34" charset="-128"/>
                <a:ea typeface="Meiryo UI" panose="020B0604030504040204" pitchFamily="34" charset="-128"/>
              </a:rPr>
              <a:t>節税対策は決算月に集中させる</a:t>
            </a:r>
          </a:p>
        </p:txBody>
      </p:sp>
      <p:sp>
        <p:nvSpPr>
          <p:cNvPr id="17" name="正方形/長方形 16">
            <a:extLst>
              <a:ext uri="{FF2B5EF4-FFF2-40B4-BE49-F238E27FC236}">
                <a16:creationId xmlns:a16="http://schemas.microsoft.com/office/drawing/2014/main" id="{B8E8FC36-1213-AD62-28B6-36AD152586D5}"/>
              </a:ext>
            </a:extLst>
          </p:cNvPr>
          <p:cNvSpPr/>
          <p:nvPr/>
        </p:nvSpPr>
        <p:spPr bwMode="auto">
          <a:xfrm>
            <a:off x="1223862" y="2564904"/>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a:latin typeface="Meiryo UI" panose="020B0604030504040204" pitchFamily="34" charset="-128"/>
                <a:ea typeface="Meiryo UI" panose="020B0604030504040204" pitchFamily="34" charset="-128"/>
              </a:rPr>
              <a:t>銀行にはできれば毎月、少なくとも四半期毎に</a:t>
            </a:r>
          </a:p>
          <a:p>
            <a:pPr algn="ctr"/>
            <a:r>
              <a:rPr lang="ja-JP" altLang="en-US">
                <a:latin typeface="Meiryo UI" panose="020B0604030504040204" pitchFamily="34" charset="-128"/>
                <a:ea typeface="Meiryo UI" panose="020B0604030504040204" pitchFamily="34" charset="-128"/>
              </a:rPr>
              <a:t>　試算表を提出して業況を説明する</a:t>
            </a:r>
            <a:endParaRPr kumimoji="1" lang="ja-JP" altLang="en-US">
              <a:latin typeface="Meiryo UI" panose="020B0604030504040204" pitchFamily="34" charset="-128"/>
              <a:ea typeface="Meiryo UI" panose="020B0604030504040204" pitchFamily="34" charset="-128"/>
            </a:endParaRPr>
          </a:p>
        </p:txBody>
      </p:sp>
      <p:sp>
        <p:nvSpPr>
          <p:cNvPr id="6" name="正方形/長方形 5">
            <a:extLst>
              <a:ext uri="{FF2B5EF4-FFF2-40B4-BE49-F238E27FC236}">
                <a16:creationId xmlns:a16="http://schemas.microsoft.com/office/drawing/2014/main" id="{18D4773A-8EFC-0D5B-CD6B-D4737A7C5B3A}"/>
              </a:ext>
            </a:extLst>
          </p:cNvPr>
          <p:cNvSpPr/>
          <p:nvPr/>
        </p:nvSpPr>
        <p:spPr bwMode="auto">
          <a:xfrm>
            <a:off x="1223862" y="3674904"/>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a:latin typeface="Meiryo UI" panose="020B0604030504040204" pitchFamily="34" charset="-128"/>
                <a:ea typeface="Meiryo UI" panose="020B0604030504040204" pitchFamily="34" charset="-128"/>
              </a:rPr>
              <a:t>説明先は渉外担当者（営業）ではなく、</a:t>
            </a:r>
          </a:p>
          <a:p>
            <a:pPr algn="ctr"/>
            <a:r>
              <a:rPr lang="ja-JP" altLang="en-US">
                <a:latin typeface="Meiryo UI" panose="020B0604030504040204" pitchFamily="34" charset="-128"/>
                <a:ea typeface="Meiryo UI" panose="020B0604030504040204" pitchFamily="34" charset="-128"/>
              </a:rPr>
              <a:t>できる限り、支店内の審査担当の役職者</a:t>
            </a:r>
          </a:p>
        </p:txBody>
      </p:sp>
      <p:sp>
        <p:nvSpPr>
          <p:cNvPr id="7" name="正方形/長方形 6">
            <a:extLst>
              <a:ext uri="{FF2B5EF4-FFF2-40B4-BE49-F238E27FC236}">
                <a16:creationId xmlns:a16="http://schemas.microsoft.com/office/drawing/2014/main" id="{4219D7BD-0707-5BFB-BB19-A4F88B03AA7F}"/>
              </a:ext>
            </a:extLst>
          </p:cNvPr>
          <p:cNvSpPr/>
          <p:nvPr/>
        </p:nvSpPr>
        <p:spPr bwMode="auto">
          <a:xfrm>
            <a:off x="1223862" y="4778875"/>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a:latin typeface="Meiryo UI" panose="020B0604030504040204" pitchFamily="34" charset="-128"/>
                <a:ea typeface="Meiryo UI" panose="020B0604030504040204" pitchFamily="34" charset="-128"/>
              </a:rPr>
              <a:t>決算</a:t>
            </a:r>
            <a:r>
              <a:rPr lang="en-US" altLang="ja-JP" dirty="0">
                <a:latin typeface="Meiryo UI" panose="020B0604030504040204" pitchFamily="34" charset="-128"/>
                <a:ea typeface="Meiryo UI" panose="020B0604030504040204" pitchFamily="34" charset="-128"/>
              </a:rPr>
              <a:t>3</a:t>
            </a:r>
            <a:r>
              <a:rPr lang="ja-JP" altLang="en-US">
                <a:latin typeface="Meiryo UI" panose="020B0604030504040204" pitchFamily="34" charset="-128"/>
                <a:ea typeface="Meiryo UI" panose="020B0604030504040204" pitchFamily="34" charset="-128"/>
              </a:rPr>
              <a:t>ヶ月前に節税対策の内容説明と着地予想額を告知</a:t>
            </a:r>
          </a:p>
          <a:p>
            <a:pPr algn="ctr"/>
            <a:r>
              <a:rPr lang="ja-JP" altLang="en-US">
                <a:latin typeface="Meiryo UI" panose="020B0604030504040204" pitchFamily="34" charset="-128"/>
                <a:ea typeface="Meiryo UI" panose="020B0604030504040204" pitchFamily="34" charset="-128"/>
              </a:rPr>
              <a:t>決算終了後、速やかに決算書を提出</a:t>
            </a:r>
            <a:endParaRPr kumimoji="1" lang="ja-JP" altLang="en-US">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10626746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C8954680-536C-43C3-85E6-7BE53B00DE9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7735"/>
          <a:stretch/>
        </p:blipFill>
        <p:spPr>
          <a:xfrm>
            <a:off x="4283968" y="0"/>
            <a:ext cx="4860032" cy="6456383"/>
          </a:xfrm>
          <a:prstGeom prst="rect">
            <a:avLst/>
          </a:prstGeom>
        </p:spPr>
      </p:pic>
      <p:sp>
        <p:nvSpPr>
          <p:cNvPr id="3" name="コンテンツ プレースホルダー 2">
            <a:extLst>
              <a:ext uri="{FF2B5EF4-FFF2-40B4-BE49-F238E27FC236}">
                <a16:creationId xmlns:a16="http://schemas.microsoft.com/office/drawing/2014/main" id="{EA353898-B733-403D-9D4C-9E4DA7BDC68C}"/>
              </a:ext>
            </a:extLst>
          </p:cNvPr>
          <p:cNvSpPr>
            <a:spLocks noGrp="1"/>
          </p:cNvSpPr>
          <p:nvPr>
            <p:ph idx="1"/>
          </p:nvPr>
        </p:nvSpPr>
        <p:spPr>
          <a:xfrm>
            <a:off x="323528" y="260648"/>
            <a:ext cx="7897216" cy="5544616"/>
          </a:xfrm>
        </p:spPr>
        <p:txBody>
          <a:bodyPr/>
          <a:lstStyle/>
          <a:p>
            <a:pPr marL="0" indent="0">
              <a:buNone/>
            </a:pPr>
            <a:r>
              <a:rPr lang="ja-JP" altLang="en-US" sz="1400" b="1" dirty="0"/>
              <a:t>代表取締役</a:t>
            </a:r>
            <a:endParaRPr lang="en-US" altLang="ja-JP" sz="1400" b="1" dirty="0"/>
          </a:p>
          <a:p>
            <a:pPr marL="0" indent="0">
              <a:buNone/>
            </a:pPr>
            <a:r>
              <a:rPr lang="ja-JP" altLang="en-US" sz="4000" b="1" dirty="0"/>
              <a:t>山口 真導</a:t>
            </a:r>
            <a:endParaRPr kumimoji="1" lang="en-US" altLang="ja-JP" sz="1400" dirty="0">
              <a:latin typeface="HG丸ｺﾞｼｯｸM-PRO" panose="020F0600000000000000" pitchFamily="50" charset="-128"/>
              <a:ea typeface="HG丸ｺﾞｼｯｸM-PRO" panose="020F0600000000000000" pitchFamily="50" charset="-128"/>
            </a:endParaRPr>
          </a:p>
          <a:p>
            <a:pPr marL="0" indent="0">
              <a:buNone/>
            </a:pPr>
            <a:br>
              <a:rPr lang="en-US" altLang="ja-JP" sz="1400" dirty="0">
                <a:latin typeface="HG丸ｺﾞｼｯｸM-PRO" panose="020F0600000000000000" pitchFamily="50" charset="-128"/>
                <a:ea typeface="HG丸ｺﾞｼｯｸM-PRO" panose="020F0600000000000000" pitchFamily="50" charset="-128"/>
              </a:rPr>
            </a:br>
            <a:r>
              <a:rPr kumimoji="1" lang="en-US" altLang="ja-JP" sz="1400" dirty="0">
                <a:latin typeface="HG丸ｺﾞｼｯｸM-PRO" panose="020F0600000000000000" pitchFamily="50" charset="-128"/>
                <a:ea typeface="HG丸ｺﾞｼｯｸM-PRO" panose="020F0600000000000000" pitchFamily="50" charset="-128"/>
              </a:rPr>
              <a:t>1971</a:t>
            </a:r>
            <a:r>
              <a:rPr kumimoji="1" lang="ja-JP" altLang="en-US" sz="1400" dirty="0">
                <a:latin typeface="HG丸ｺﾞｼｯｸM-PRO" panose="020F0600000000000000" pitchFamily="50" charset="-128"/>
                <a:ea typeface="HG丸ｺﾞｼｯｸM-PRO" panose="020F0600000000000000" pitchFamily="50" charset="-128"/>
              </a:rPr>
              <a:t>年名古屋生まれ</a:t>
            </a:r>
            <a:r>
              <a:rPr lang="ja-JP" altLang="en-US" sz="1400" dirty="0">
                <a:latin typeface="HG丸ｺﾞｼｯｸM-PRO" panose="020F0600000000000000" pitchFamily="50" charset="-128"/>
                <a:ea typeface="HG丸ｺﾞｼｯｸM-PRO" panose="020F0600000000000000" pitchFamily="50" charset="-128"/>
              </a:rPr>
              <a:t>　</a:t>
            </a:r>
            <a:endParaRPr lang="en-US" altLang="ja-JP" sz="1400" dirty="0">
              <a:latin typeface="HG丸ｺﾞｼｯｸM-PRO" panose="020F0600000000000000" pitchFamily="50" charset="-128"/>
              <a:ea typeface="HG丸ｺﾞｼｯｸM-PRO" panose="020F0600000000000000" pitchFamily="50" charset="-128"/>
            </a:endParaRPr>
          </a:p>
          <a:p>
            <a:pPr marL="0" indent="0">
              <a:buNone/>
            </a:pPr>
            <a:r>
              <a:rPr kumimoji="1" lang="ja-JP" altLang="en-US" sz="1400" dirty="0">
                <a:latin typeface="HG丸ｺﾞｼｯｸM-PRO" panose="020F0600000000000000" pitchFamily="50" charset="-128"/>
                <a:ea typeface="HG丸ｺﾞｼｯｸM-PRO" panose="020F0600000000000000" pitchFamily="50" charset="-128"/>
              </a:rPr>
              <a:t>公認会計士、税理士、行政書士、ＳＰ融資コンサルタント</a:t>
            </a:r>
            <a:endParaRPr kumimoji="1" lang="en-US" altLang="ja-JP" sz="1400" dirty="0">
              <a:latin typeface="HG丸ｺﾞｼｯｸM-PRO" panose="020F0600000000000000" pitchFamily="50" charset="-128"/>
              <a:ea typeface="HG丸ｺﾞｼｯｸM-PRO" panose="020F0600000000000000" pitchFamily="50" charset="-128"/>
            </a:endParaRPr>
          </a:p>
          <a:p>
            <a:pPr marL="0" indent="0">
              <a:buNone/>
            </a:pPr>
            <a:r>
              <a:rPr kumimoji="1" lang="ja-JP" altLang="en-US" sz="1400" dirty="0">
                <a:latin typeface="HG丸ｺﾞｼｯｸM-PRO" panose="020F0600000000000000" pitchFamily="50" charset="-128"/>
                <a:ea typeface="HG丸ｺﾞｼｯｸM-PRO" panose="020F0600000000000000" pitchFamily="50" charset="-128"/>
              </a:rPr>
              <a:t>税務調査士</a:t>
            </a:r>
            <a:r>
              <a:rPr lang="ja-JP" altLang="en-US" sz="1400" dirty="0">
                <a:latin typeface="HG丸ｺﾞｼｯｸM-PRO" panose="020F0600000000000000" pitchFamily="50" charset="-128"/>
                <a:ea typeface="HG丸ｺﾞｼｯｸM-PRO" panose="020F0600000000000000" pitchFamily="50" charset="-128"/>
              </a:rPr>
              <a:t>、</a:t>
            </a:r>
            <a:r>
              <a:rPr kumimoji="1" lang="ja-JP" altLang="en-US" sz="1400" dirty="0">
                <a:latin typeface="HG丸ｺﾞｼｯｸM-PRO" panose="020F0600000000000000" pitchFamily="50" charset="-128"/>
                <a:ea typeface="HG丸ｺﾞｼｯｸM-PRO" panose="020F0600000000000000" pitchFamily="50" charset="-128"/>
              </a:rPr>
              <a:t>経営者歴</a:t>
            </a:r>
            <a:r>
              <a:rPr kumimoji="1" lang="en-US" altLang="ja-JP" sz="1400" dirty="0">
                <a:latin typeface="HG丸ｺﾞｼｯｸM-PRO" panose="020F0600000000000000" pitchFamily="50" charset="-128"/>
                <a:ea typeface="HG丸ｺﾞｼｯｸM-PRO" panose="020F0600000000000000" pitchFamily="50" charset="-128"/>
              </a:rPr>
              <a:t>1</a:t>
            </a:r>
            <a:r>
              <a:rPr kumimoji="1" lang="ja-JP" altLang="en-US" sz="1400" dirty="0">
                <a:latin typeface="HG丸ｺﾞｼｯｸM-PRO" panose="020F0600000000000000" pitchFamily="50" charset="-128"/>
                <a:ea typeface="HG丸ｺﾞｼｯｸM-PRO" panose="020F0600000000000000" pitchFamily="50" charset="-128"/>
              </a:rPr>
              <a:t>５年</a:t>
            </a:r>
            <a:endParaRPr lang="en-US" altLang="ja-JP" sz="1400" dirty="0">
              <a:latin typeface="HG丸ｺﾞｼｯｸM-PRO" panose="020F0600000000000000" pitchFamily="50" charset="-128"/>
              <a:ea typeface="HG丸ｺﾞｼｯｸM-PRO" panose="020F0600000000000000" pitchFamily="50" charset="-128"/>
            </a:endParaRPr>
          </a:p>
          <a:p>
            <a:pPr marL="0" indent="0">
              <a:buNone/>
            </a:pPr>
            <a:endParaRPr lang="en-US" altLang="ja-JP" sz="1400" dirty="0">
              <a:latin typeface="HG丸ｺﾞｼｯｸM-PRO" panose="020F0600000000000000" pitchFamily="50" charset="-128"/>
              <a:ea typeface="HG丸ｺﾞｼｯｸM-PRO" panose="020F0600000000000000" pitchFamily="50" charset="-128"/>
            </a:endParaRPr>
          </a:p>
          <a:p>
            <a:pPr marL="0" indent="0">
              <a:buNone/>
            </a:pPr>
            <a:r>
              <a:rPr lang="ja-JP" altLang="en-US" sz="1400" dirty="0">
                <a:latin typeface="HG丸ｺﾞｼｯｸM-PRO" panose="020F0600000000000000" pitchFamily="50" charset="-128"/>
                <a:ea typeface="HG丸ｺﾞｼｯｸM-PRO" panose="020F0600000000000000" pitchFamily="50" charset="-128"/>
              </a:rPr>
              <a:t>・大卒後、朝日監査法人（現：あずさ監査法人。当時最大手）入所</a:t>
            </a:r>
            <a:endParaRPr lang="en-US" altLang="ja-JP" sz="1400" dirty="0">
              <a:latin typeface="HG丸ｺﾞｼｯｸM-PRO" panose="020F0600000000000000" pitchFamily="50" charset="-128"/>
              <a:ea typeface="HG丸ｺﾞｼｯｸM-PRO" panose="020F0600000000000000" pitchFamily="50" charset="-128"/>
            </a:endParaRPr>
          </a:p>
          <a:p>
            <a:pPr marL="0" indent="0">
              <a:buNone/>
            </a:pPr>
            <a:r>
              <a:rPr lang="ja-JP" altLang="en-US" sz="1400" dirty="0">
                <a:latin typeface="HG丸ｺﾞｼｯｸM-PRO" panose="020F0600000000000000" pitchFamily="50" charset="-128"/>
                <a:ea typeface="HG丸ｺﾞｼｯｸM-PRO" panose="020F0600000000000000" pitchFamily="50" charset="-128"/>
              </a:rPr>
              <a:t>　・決算書の監査（チェック）業務に従事</a:t>
            </a:r>
            <a:endParaRPr lang="en-US" altLang="ja-JP" sz="1400" dirty="0">
              <a:latin typeface="HG丸ｺﾞｼｯｸM-PRO" panose="020F0600000000000000" pitchFamily="50" charset="-128"/>
              <a:ea typeface="HG丸ｺﾞｼｯｸM-PRO" panose="020F0600000000000000" pitchFamily="50" charset="-128"/>
            </a:endParaRPr>
          </a:p>
          <a:p>
            <a:pPr marL="0" indent="0">
              <a:buNone/>
            </a:pPr>
            <a:r>
              <a:rPr lang="ja-JP" altLang="en-US" sz="1400" dirty="0">
                <a:latin typeface="HG丸ｺﾞｼｯｸM-PRO" panose="020F0600000000000000" pitchFamily="50" charset="-128"/>
                <a:ea typeface="HG丸ｺﾞｼｯｸM-PRO" panose="020F0600000000000000" pitchFamily="50" charset="-128"/>
              </a:rPr>
              <a:t>　・</a:t>
            </a:r>
            <a:r>
              <a:rPr lang="ja-JP" altLang="en-US" sz="1400" b="1" u="sng" dirty="0">
                <a:latin typeface="HG丸ｺﾞｼｯｸM-PRO" panose="020F0600000000000000" pitchFamily="50" charset="-128"/>
                <a:ea typeface="HG丸ｺﾞｼｯｸM-PRO" panose="020F0600000000000000" pitchFamily="50" charset="-128"/>
              </a:rPr>
              <a:t>時価総額世界一位企業の決算書監査も担当</a:t>
            </a:r>
            <a:endParaRPr lang="en-US" altLang="ja-JP" sz="1400" b="1" u="sng" dirty="0">
              <a:latin typeface="HG丸ｺﾞｼｯｸM-PRO" panose="020F0600000000000000" pitchFamily="50" charset="-128"/>
              <a:ea typeface="HG丸ｺﾞｼｯｸM-PRO" panose="020F0600000000000000" pitchFamily="50" charset="-128"/>
            </a:endParaRPr>
          </a:p>
          <a:p>
            <a:pPr marL="0" indent="0">
              <a:buNone/>
            </a:pPr>
            <a:r>
              <a:rPr lang="ja-JP" altLang="en-US" sz="1400" dirty="0">
                <a:latin typeface="HG丸ｺﾞｼｯｸM-PRO" panose="020F0600000000000000" pitchFamily="50" charset="-128"/>
                <a:ea typeface="HG丸ｺﾞｼｯｸM-PRO" panose="020F0600000000000000" pitchFamily="50" charset="-128"/>
              </a:rPr>
              <a:t>・コンサルティング会社</a:t>
            </a:r>
            <a:r>
              <a:rPr lang="en-US" altLang="ja-JP" sz="1400" dirty="0">
                <a:latin typeface="HG丸ｺﾞｼｯｸM-PRO" panose="020F0600000000000000" pitchFamily="50" charset="-128"/>
                <a:ea typeface="HG丸ｺﾞｼｯｸM-PRO" panose="020F0600000000000000" pitchFamily="50" charset="-128"/>
              </a:rPr>
              <a:t> </a:t>
            </a:r>
            <a:r>
              <a:rPr lang="ja-JP" altLang="en-US" sz="1400" dirty="0">
                <a:latin typeface="HG丸ｺﾞｼｯｸM-PRO" panose="020F0600000000000000" pitchFamily="50" charset="-128"/>
                <a:ea typeface="HG丸ｺﾞｼｯｸM-PRO" panose="020F0600000000000000" pitchFamily="50" charset="-128"/>
              </a:rPr>
              <a:t>エスネットワークスへ入社</a:t>
            </a:r>
            <a:endParaRPr lang="en-US" altLang="ja-JP" sz="1400" dirty="0">
              <a:latin typeface="HG丸ｺﾞｼｯｸM-PRO" panose="020F0600000000000000" pitchFamily="50" charset="-128"/>
              <a:ea typeface="HG丸ｺﾞｼｯｸM-PRO" panose="020F0600000000000000" pitchFamily="50" charset="-128"/>
            </a:endParaRPr>
          </a:p>
          <a:p>
            <a:pPr marL="0" indent="0">
              <a:buNone/>
            </a:pPr>
            <a:r>
              <a:rPr lang="ja-JP" altLang="en-US" sz="1400" dirty="0">
                <a:latin typeface="HG丸ｺﾞｼｯｸM-PRO" panose="020F0600000000000000" pitchFamily="50" charset="-128"/>
                <a:ea typeface="HG丸ｺﾞｼｯｸM-PRO" panose="020F0600000000000000" pitchFamily="50" charset="-128"/>
              </a:rPr>
              <a:t>　・経理業務、決算書の作成に従事</a:t>
            </a:r>
            <a:endParaRPr lang="en-US" altLang="ja-JP" sz="1400" dirty="0">
              <a:latin typeface="HG丸ｺﾞｼｯｸM-PRO" panose="020F0600000000000000" pitchFamily="50" charset="-128"/>
              <a:ea typeface="HG丸ｺﾞｼｯｸM-PRO" panose="020F0600000000000000" pitchFamily="50" charset="-128"/>
            </a:endParaRPr>
          </a:p>
          <a:p>
            <a:pPr marL="0" indent="0">
              <a:buNone/>
            </a:pPr>
            <a:r>
              <a:rPr lang="ja-JP" altLang="en-US" sz="1400" dirty="0">
                <a:latin typeface="HG丸ｺﾞｼｯｸM-PRO" panose="020F0600000000000000" pitchFamily="50" charset="-128"/>
                <a:ea typeface="HG丸ｺﾞｼｯｸM-PRO" panose="020F0600000000000000" pitchFamily="50" charset="-128"/>
              </a:rPr>
              <a:t>　・</a:t>
            </a:r>
            <a:r>
              <a:rPr lang="ja-JP" altLang="en-US" sz="1400" b="1" u="sng" dirty="0">
                <a:latin typeface="HG丸ｺﾞｼｯｸM-PRO" panose="020F0600000000000000" pitchFamily="50" charset="-128"/>
                <a:ea typeface="HG丸ｺﾞｼｯｸM-PRO" panose="020F0600000000000000" pitchFamily="50" charset="-128"/>
              </a:rPr>
              <a:t>ジャスダック上場企業の連結決算や経理業務も担当</a:t>
            </a:r>
            <a:endParaRPr lang="en-US" altLang="ja-JP" sz="1400" b="1" u="sng" dirty="0">
              <a:latin typeface="HG丸ｺﾞｼｯｸM-PRO" panose="020F0600000000000000" pitchFamily="50" charset="-128"/>
              <a:ea typeface="HG丸ｺﾞｼｯｸM-PRO" panose="020F0600000000000000" pitchFamily="50" charset="-128"/>
            </a:endParaRPr>
          </a:p>
          <a:p>
            <a:pPr marL="0" indent="0">
              <a:buNone/>
            </a:pPr>
            <a:r>
              <a:rPr lang="ja-JP" altLang="en-US" sz="1400" dirty="0">
                <a:latin typeface="HG丸ｺﾞｼｯｸM-PRO" panose="020F0600000000000000" pitchFamily="50" charset="-128"/>
                <a:ea typeface="HG丸ｺﾞｼｯｸM-PRO" panose="020F0600000000000000" pitchFamily="50" charset="-128"/>
              </a:rPr>
              <a:t>・</a:t>
            </a:r>
            <a:r>
              <a:rPr lang="en-US" altLang="ja-JP" sz="1400" dirty="0">
                <a:latin typeface="HG丸ｺﾞｼｯｸM-PRO" panose="020F0600000000000000" pitchFamily="50" charset="-128"/>
                <a:ea typeface="HG丸ｺﾞｼｯｸM-PRO" panose="020F0600000000000000" pitchFamily="50" charset="-128"/>
              </a:rPr>
              <a:t>2003</a:t>
            </a:r>
            <a:r>
              <a:rPr lang="ja-JP" altLang="en-US" sz="1400" dirty="0">
                <a:latin typeface="HG丸ｺﾞｼｯｸM-PRO" panose="020F0600000000000000" pitchFamily="50" charset="-128"/>
                <a:ea typeface="HG丸ｺﾞｼｯｸM-PRO" panose="020F0600000000000000" pitchFamily="50" charset="-128"/>
              </a:rPr>
              <a:t>年</a:t>
            </a:r>
            <a:r>
              <a:rPr lang="en-US" altLang="ja-JP" sz="1400" dirty="0">
                <a:latin typeface="HG丸ｺﾞｼｯｸM-PRO" panose="020F0600000000000000" pitchFamily="50" charset="-128"/>
                <a:ea typeface="HG丸ｺﾞｼｯｸM-PRO" panose="020F0600000000000000" pitchFamily="50" charset="-128"/>
              </a:rPr>
              <a:t> </a:t>
            </a:r>
            <a:r>
              <a:rPr lang="ja-JP" altLang="en-US" sz="1400" dirty="0">
                <a:latin typeface="HG丸ｺﾞｼｯｸM-PRO" panose="020F0600000000000000" pitchFamily="50" charset="-128"/>
                <a:ea typeface="HG丸ｺﾞｼｯｸM-PRO" panose="020F0600000000000000" pitchFamily="50" charset="-128"/>
              </a:rPr>
              <a:t>独立</a:t>
            </a:r>
            <a:r>
              <a:rPr lang="en-US" altLang="ja-JP" sz="1400" dirty="0">
                <a:latin typeface="HG丸ｺﾞｼｯｸM-PRO" panose="020F0600000000000000" pitchFamily="50" charset="-128"/>
                <a:ea typeface="HG丸ｺﾞｼｯｸM-PRO" panose="020F0600000000000000" pitchFamily="50" charset="-128"/>
              </a:rPr>
              <a:t> </a:t>
            </a:r>
            <a:r>
              <a:rPr lang="ja-JP" altLang="en-US" sz="1400" dirty="0">
                <a:latin typeface="HG丸ｺﾞｼｯｸM-PRO" panose="020F0600000000000000" pitchFamily="50" charset="-128"/>
                <a:ea typeface="HG丸ｺﾞｼｯｸM-PRO" panose="020F0600000000000000" pitchFamily="50" charset="-128"/>
              </a:rPr>
              <a:t>個人税理士事務所を開業</a:t>
            </a:r>
            <a:endParaRPr lang="en-US" altLang="ja-JP" sz="1400" dirty="0">
              <a:latin typeface="HG丸ｺﾞｼｯｸM-PRO" panose="020F0600000000000000" pitchFamily="50" charset="-128"/>
              <a:ea typeface="HG丸ｺﾞｼｯｸM-PRO" panose="020F0600000000000000" pitchFamily="50" charset="-128"/>
            </a:endParaRPr>
          </a:p>
          <a:p>
            <a:pPr marL="0" indent="0">
              <a:buNone/>
            </a:pPr>
            <a:r>
              <a:rPr lang="ja-JP" altLang="en-US" sz="1400" dirty="0">
                <a:latin typeface="HG丸ｺﾞｼｯｸM-PRO" panose="020F0600000000000000" pitchFamily="50" charset="-128"/>
                <a:ea typeface="HG丸ｺﾞｼｯｸM-PRO" panose="020F0600000000000000" pitchFamily="50" charset="-128"/>
              </a:rPr>
              <a:t>　</a:t>
            </a:r>
            <a:r>
              <a:rPr lang="en-US" altLang="ja-JP" sz="1400" dirty="0">
                <a:latin typeface="HG丸ｺﾞｼｯｸM-PRO" panose="020F0600000000000000" pitchFamily="50" charset="-128"/>
                <a:ea typeface="HG丸ｺﾞｼｯｸM-PRO" panose="020F0600000000000000" pitchFamily="50" charset="-128"/>
              </a:rPr>
              <a:t>2004</a:t>
            </a:r>
            <a:r>
              <a:rPr lang="ja-JP" altLang="en-US" sz="1400" dirty="0">
                <a:latin typeface="HG丸ｺﾞｼｯｸM-PRO" panose="020F0600000000000000" pitchFamily="50" charset="-128"/>
                <a:ea typeface="HG丸ｺﾞｼｯｸM-PRO" panose="020F0600000000000000" pitchFamily="50" charset="-128"/>
              </a:rPr>
              <a:t>年</a:t>
            </a:r>
            <a:r>
              <a:rPr lang="en-US" altLang="ja-JP" sz="1400" dirty="0">
                <a:latin typeface="HG丸ｺﾞｼｯｸM-PRO" panose="020F0600000000000000" pitchFamily="50" charset="-128"/>
                <a:ea typeface="HG丸ｺﾞｼｯｸM-PRO" panose="020F0600000000000000" pitchFamily="50" charset="-128"/>
              </a:rPr>
              <a:t> </a:t>
            </a:r>
            <a:r>
              <a:rPr lang="ja-JP" altLang="en-US" sz="1400" dirty="0">
                <a:latin typeface="HG丸ｺﾞｼｯｸM-PRO" panose="020F0600000000000000" pitchFamily="50" charset="-128"/>
                <a:ea typeface="HG丸ｺﾞｼｯｸM-PRO" panose="020F0600000000000000" pitchFamily="50" charset="-128"/>
              </a:rPr>
              <a:t>株式会社アカウンタックス設立</a:t>
            </a:r>
            <a:endParaRPr lang="en-US" altLang="ja-JP" sz="1400" dirty="0">
              <a:latin typeface="HG丸ｺﾞｼｯｸM-PRO" panose="020F0600000000000000" pitchFamily="50" charset="-128"/>
              <a:ea typeface="HG丸ｺﾞｼｯｸM-PRO" panose="020F0600000000000000" pitchFamily="50" charset="-128"/>
            </a:endParaRPr>
          </a:p>
          <a:p>
            <a:pPr marL="0" indent="0">
              <a:buNone/>
            </a:pPr>
            <a:r>
              <a:rPr lang="ja-JP" altLang="en-US" sz="1400" dirty="0">
                <a:latin typeface="HG丸ｺﾞｼｯｸM-PRO" panose="020F0600000000000000" pitchFamily="50" charset="-128"/>
                <a:ea typeface="HG丸ｺﾞｼｯｸM-PRO" panose="020F0600000000000000" pitchFamily="50" charset="-128"/>
              </a:rPr>
              <a:t>　・経理アウトソース事業からスタート</a:t>
            </a:r>
            <a:endParaRPr lang="en-US" altLang="ja-JP" sz="1400" dirty="0">
              <a:latin typeface="HG丸ｺﾞｼｯｸM-PRO" panose="020F0600000000000000" pitchFamily="50" charset="-128"/>
              <a:ea typeface="HG丸ｺﾞｼｯｸM-PRO" panose="020F0600000000000000" pitchFamily="50" charset="-128"/>
            </a:endParaRPr>
          </a:p>
          <a:p>
            <a:pPr marL="0" indent="0">
              <a:buNone/>
            </a:pPr>
            <a:r>
              <a:rPr lang="ja-JP" altLang="en-US" sz="1400" dirty="0">
                <a:latin typeface="HG丸ｺﾞｼｯｸM-PRO" panose="020F0600000000000000" pitchFamily="50" charset="-128"/>
                <a:ea typeface="HG丸ｺﾞｼｯｸM-PRO" panose="020F0600000000000000" pitchFamily="50" charset="-128"/>
              </a:rPr>
              <a:t>　（データベース会計</a:t>
            </a:r>
            <a:r>
              <a:rPr lang="en-US" altLang="ja-JP" sz="1400" dirty="0">
                <a:latin typeface="HG丸ｺﾞｼｯｸM-PRO" panose="020F0600000000000000" pitchFamily="50" charset="-128"/>
                <a:ea typeface="HG丸ｺﾞｼｯｸM-PRO" panose="020F0600000000000000" pitchFamily="50" charset="-128"/>
              </a:rPr>
              <a:t>/</a:t>
            </a:r>
            <a:r>
              <a:rPr lang="ja-JP" altLang="en-US" sz="1400" dirty="0">
                <a:latin typeface="HG丸ｺﾞｼｯｸM-PRO" panose="020F0600000000000000" pitchFamily="50" charset="-128"/>
                <a:ea typeface="HG丸ｺﾞｼｯｸM-PRO" panose="020F0600000000000000" pitchFamily="50" charset="-128"/>
              </a:rPr>
              <a:t>クラウド化でのスピードと正確さが評価）</a:t>
            </a:r>
            <a:endParaRPr lang="en-US" altLang="ja-JP" sz="1400" dirty="0">
              <a:latin typeface="HG丸ｺﾞｼｯｸM-PRO" panose="020F0600000000000000" pitchFamily="50" charset="-128"/>
              <a:ea typeface="HG丸ｺﾞｼｯｸM-PRO" panose="020F0600000000000000" pitchFamily="50" charset="-128"/>
            </a:endParaRPr>
          </a:p>
          <a:p>
            <a:pPr marL="0" indent="0">
              <a:buNone/>
            </a:pPr>
            <a:r>
              <a:rPr lang="ja-JP" altLang="en-US" sz="1400" dirty="0">
                <a:latin typeface="HG丸ｺﾞｼｯｸM-PRO" panose="020F0600000000000000" pitchFamily="50" charset="-128"/>
                <a:ea typeface="HG丸ｺﾞｼｯｸM-PRO" panose="020F0600000000000000" pitchFamily="50" charset="-128"/>
              </a:rPr>
              <a:t>　・資金繰り</a:t>
            </a:r>
            <a:r>
              <a:rPr lang="en-US" altLang="ja-JP" sz="1400" dirty="0">
                <a:latin typeface="HG丸ｺﾞｼｯｸM-PRO" panose="020F0600000000000000" pitchFamily="50" charset="-128"/>
                <a:ea typeface="HG丸ｺﾞｼｯｸM-PRO" panose="020F0600000000000000" pitchFamily="50" charset="-128"/>
              </a:rPr>
              <a:t>/</a:t>
            </a:r>
            <a:r>
              <a:rPr lang="ja-JP" altLang="en-US" sz="1400" dirty="0">
                <a:latin typeface="HG丸ｺﾞｼｯｸM-PRO" panose="020F0600000000000000" pitchFamily="50" charset="-128"/>
                <a:ea typeface="HG丸ｺﾞｼｯｸM-PRO" panose="020F0600000000000000" pitchFamily="50" charset="-128"/>
              </a:rPr>
              <a:t>資金調達</a:t>
            </a:r>
            <a:r>
              <a:rPr lang="en-US" altLang="ja-JP" sz="1400" dirty="0">
                <a:latin typeface="HG丸ｺﾞｼｯｸM-PRO" panose="020F0600000000000000" pitchFamily="50" charset="-128"/>
                <a:ea typeface="HG丸ｺﾞｼｯｸM-PRO" panose="020F0600000000000000" pitchFamily="50" charset="-128"/>
              </a:rPr>
              <a:t>/</a:t>
            </a:r>
            <a:r>
              <a:rPr lang="ja-JP" altLang="en-US" sz="1400" b="1" u="sng" dirty="0">
                <a:solidFill>
                  <a:srgbClr val="FF0000"/>
                </a:solidFill>
                <a:latin typeface="HG丸ｺﾞｼｯｸM-PRO" panose="020F0600000000000000" pitchFamily="50" charset="-128"/>
                <a:ea typeface="HG丸ｺﾞｼｯｸM-PRO" panose="020F0600000000000000" pitchFamily="50" charset="-128"/>
              </a:rPr>
              <a:t>社長の手取り</a:t>
            </a:r>
            <a:r>
              <a:rPr lang="en-US" altLang="ja-JP" sz="1400" b="1" u="sng" dirty="0">
                <a:solidFill>
                  <a:srgbClr val="FF0000"/>
                </a:solidFill>
                <a:latin typeface="HG丸ｺﾞｼｯｸM-PRO" panose="020F0600000000000000" pitchFamily="50" charset="-128"/>
                <a:ea typeface="HG丸ｺﾞｼｯｸM-PRO" panose="020F0600000000000000" pitchFamily="50" charset="-128"/>
              </a:rPr>
              <a:t>UP</a:t>
            </a:r>
            <a:r>
              <a:rPr lang="ja-JP" altLang="en-US" sz="1400" b="1" u="sng" dirty="0">
                <a:solidFill>
                  <a:srgbClr val="FF0000"/>
                </a:solidFill>
                <a:latin typeface="HG丸ｺﾞｼｯｸM-PRO" panose="020F0600000000000000" pitchFamily="50" charset="-128"/>
                <a:ea typeface="HG丸ｺﾞｼｯｸM-PRO" panose="020F0600000000000000" pitchFamily="50" charset="-128"/>
              </a:rPr>
              <a:t>で</a:t>
            </a:r>
            <a:r>
              <a:rPr lang="en-US" altLang="ja-JP" sz="1400" b="1" u="sng" dirty="0">
                <a:solidFill>
                  <a:srgbClr val="FF0000"/>
                </a:solidFill>
                <a:latin typeface="HG丸ｺﾞｼｯｸM-PRO" panose="020F0600000000000000" pitchFamily="50" charset="-128"/>
                <a:ea typeface="HG丸ｺﾞｼｯｸM-PRO" panose="020F0600000000000000" pitchFamily="50" charset="-128"/>
              </a:rPr>
              <a:t>300</a:t>
            </a:r>
            <a:r>
              <a:rPr lang="ja-JP" altLang="en-US" sz="1400" b="1" u="sng" dirty="0">
                <a:solidFill>
                  <a:srgbClr val="FF0000"/>
                </a:solidFill>
                <a:latin typeface="HG丸ｺﾞｼｯｸM-PRO" panose="020F0600000000000000" pitchFamily="50" charset="-128"/>
                <a:ea typeface="HG丸ｺﾞｼｯｸM-PRO" panose="020F0600000000000000" pitchFamily="50" charset="-128"/>
              </a:rPr>
              <a:t>社超サポート</a:t>
            </a:r>
            <a:endParaRPr lang="en-US" altLang="ja-JP" sz="1400" b="1" u="sng" dirty="0">
              <a:solidFill>
                <a:srgbClr val="FF0000"/>
              </a:solidFill>
              <a:latin typeface="HG丸ｺﾞｼｯｸM-PRO" panose="020F0600000000000000" pitchFamily="50" charset="-128"/>
              <a:ea typeface="HG丸ｺﾞｼｯｸM-PRO" panose="020F0600000000000000" pitchFamily="50" charset="-128"/>
            </a:endParaRPr>
          </a:p>
          <a:p>
            <a:pPr marL="0" indent="0">
              <a:buNone/>
            </a:pPr>
            <a:r>
              <a:rPr lang="ja-JP" altLang="en-US" sz="1050" dirty="0">
                <a:solidFill>
                  <a:schemeClr val="bg2"/>
                </a:solidFill>
                <a:latin typeface="HG丸ｺﾞｼｯｸM-PRO" panose="020F0600000000000000" pitchFamily="50" charset="-128"/>
                <a:ea typeface="HG丸ｺﾞｼｯｸM-PRO" panose="020F0600000000000000" pitchFamily="50" charset="-128"/>
              </a:rPr>
              <a:t>・</a:t>
            </a:r>
            <a:r>
              <a:rPr lang="en-US" altLang="ja-JP" sz="1400" dirty="0">
                <a:solidFill>
                  <a:schemeClr val="bg2"/>
                </a:solidFill>
                <a:latin typeface="HG丸ｺﾞｼｯｸM-PRO" panose="020F0600000000000000" pitchFamily="50" charset="-128"/>
                <a:ea typeface="HG丸ｺﾞｼｯｸM-PRO" panose="020F0600000000000000" pitchFamily="50" charset="-128"/>
              </a:rPr>
              <a:t>2023</a:t>
            </a:r>
            <a:r>
              <a:rPr lang="ja-JP" altLang="en-US" sz="1400" dirty="0">
                <a:solidFill>
                  <a:schemeClr val="bg2"/>
                </a:solidFill>
                <a:latin typeface="HG丸ｺﾞｼｯｸM-PRO" panose="020F0600000000000000" pitchFamily="50" charset="-128"/>
                <a:ea typeface="HG丸ｺﾞｼｯｸM-PRO" panose="020F0600000000000000" pitchFamily="50" charset="-128"/>
              </a:rPr>
              <a:t>年</a:t>
            </a:r>
            <a:r>
              <a:rPr lang="en-US" altLang="ja-JP" sz="1400" dirty="0">
                <a:solidFill>
                  <a:schemeClr val="bg2"/>
                </a:solidFill>
                <a:latin typeface="HG丸ｺﾞｼｯｸM-PRO" panose="020F0600000000000000" pitchFamily="50" charset="-128"/>
                <a:ea typeface="HG丸ｺﾞｼｯｸM-PRO" panose="020F0600000000000000" pitchFamily="50" charset="-128"/>
              </a:rPr>
              <a:t> a-Tax</a:t>
            </a:r>
            <a:r>
              <a:rPr lang="ja-JP" altLang="en-US" sz="1400" dirty="0">
                <a:solidFill>
                  <a:schemeClr val="bg2"/>
                </a:solidFill>
                <a:latin typeface="HG丸ｺﾞｼｯｸM-PRO" panose="020F0600000000000000" pitchFamily="50" charset="-128"/>
                <a:ea typeface="HG丸ｺﾞｼｯｸM-PRO" panose="020F0600000000000000" pitchFamily="50" charset="-128"/>
              </a:rPr>
              <a:t>税理士マッチング開始</a:t>
            </a:r>
            <a:endParaRPr lang="en-US" altLang="ja-JP" sz="1400" dirty="0">
              <a:solidFill>
                <a:schemeClr val="bg2"/>
              </a:solidFill>
              <a:latin typeface="HG丸ｺﾞｼｯｸM-PRO" panose="020F0600000000000000" pitchFamily="50" charset="-128"/>
              <a:ea typeface="HG丸ｺﾞｼｯｸM-PRO" panose="020F0600000000000000" pitchFamily="50" charset="-128"/>
            </a:endParaRPr>
          </a:p>
          <a:p>
            <a:pPr marL="0" indent="0">
              <a:buNone/>
            </a:pPr>
            <a:endParaRPr kumimoji="1" lang="en-US" altLang="ja-JP" sz="1050" dirty="0">
              <a:latin typeface="HG丸ｺﾞｼｯｸM-PRO" panose="020F0600000000000000" pitchFamily="50" charset="-128"/>
              <a:ea typeface="HG丸ｺﾞｼｯｸM-PRO" panose="020F0600000000000000" pitchFamily="50" charset="-128"/>
            </a:endParaRPr>
          </a:p>
        </p:txBody>
      </p:sp>
      <p:sp>
        <p:nvSpPr>
          <p:cNvPr id="8" name="テキスト ボックス 7">
            <a:extLst>
              <a:ext uri="{FF2B5EF4-FFF2-40B4-BE49-F238E27FC236}">
                <a16:creationId xmlns:a16="http://schemas.microsoft.com/office/drawing/2014/main" id="{7B02CA68-1F70-4D8B-8E46-1A6AA04C98BA}"/>
              </a:ext>
            </a:extLst>
          </p:cNvPr>
          <p:cNvSpPr txBox="1"/>
          <p:nvPr/>
        </p:nvSpPr>
        <p:spPr>
          <a:xfrm>
            <a:off x="2915816" y="816050"/>
            <a:ext cx="2121093" cy="369332"/>
          </a:xfrm>
          <a:prstGeom prst="rect">
            <a:avLst/>
          </a:prstGeom>
          <a:noFill/>
        </p:spPr>
        <p:txBody>
          <a:bodyPr wrap="none" rtlCol="0">
            <a:spAutoFit/>
          </a:bodyPr>
          <a:lstStyle/>
          <a:p>
            <a:r>
              <a:rPr kumimoji="1" lang="en-US" altLang="ja-JP" dirty="0">
                <a:latin typeface="Adobe Devanagari" panose="02040503050201020203" pitchFamily="18" charset="0"/>
                <a:cs typeface="Adobe Devanagari" panose="02040503050201020203" pitchFamily="18" charset="0"/>
              </a:rPr>
              <a:t>Yamaguchi  Naomichi</a:t>
            </a:r>
            <a:endParaRPr kumimoji="1" lang="ja-JP" altLang="en-US" dirty="0">
              <a:latin typeface="Adobe Devanagari" panose="02040503050201020203" pitchFamily="18" charset="0"/>
              <a:cs typeface="Adobe Devanagari" panose="02040503050201020203" pitchFamily="18" charset="0"/>
            </a:endParaRPr>
          </a:p>
        </p:txBody>
      </p:sp>
    </p:spTree>
    <p:extLst>
      <p:ext uri="{BB962C8B-B14F-4D97-AF65-F5344CB8AC3E}">
        <p14:creationId xmlns:p14="http://schemas.microsoft.com/office/powerpoint/2010/main" val="42720607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EBB84B-C6EB-754D-9387-C009330D42E1}"/>
              </a:ext>
            </a:extLst>
          </p:cNvPr>
          <p:cNvSpPr>
            <a:spLocks noGrp="1"/>
          </p:cNvSpPr>
          <p:nvPr>
            <p:ph type="title"/>
          </p:nvPr>
        </p:nvSpPr>
        <p:spPr>
          <a:xfrm>
            <a:off x="468313" y="188913"/>
            <a:ext cx="7252321" cy="1143000"/>
          </a:xfrm>
        </p:spPr>
        <p:txBody>
          <a:bodyPr/>
          <a:lstStyle/>
          <a:p>
            <a:r>
              <a:rPr kumimoji="1" lang="ja-JP" altLang="en-US"/>
              <a:t>事例</a:t>
            </a:r>
            <a:r>
              <a:rPr lang="ja-JP" altLang="en-US"/>
              <a:t>：埼玉県　商社　Ｉ社長</a:t>
            </a:r>
            <a:endParaRPr kumimoji="1" lang="ja-JP" altLang="en-US"/>
          </a:p>
        </p:txBody>
      </p:sp>
      <p:sp>
        <p:nvSpPr>
          <p:cNvPr id="3" name="コンテンツ プレースホルダー 2">
            <a:extLst>
              <a:ext uri="{FF2B5EF4-FFF2-40B4-BE49-F238E27FC236}">
                <a16:creationId xmlns:a16="http://schemas.microsoft.com/office/drawing/2014/main" id="{6327022C-E51D-DE4E-8828-DA6B2BEF178A}"/>
              </a:ext>
            </a:extLst>
          </p:cNvPr>
          <p:cNvSpPr>
            <a:spLocks noGrp="1"/>
          </p:cNvSpPr>
          <p:nvPr>
            <p:ph idx="1"/>
          </p:nvPr>
        </p:nvSpPr>
        <p:spPr>
          <a:xfrm>
            <a:off x="457200" y="1484313"/>
            <a:ext cx="8579296" cy="4525962"/>
          </a:xfrm>
        </p:spPr>
        <p:txBody>
          <a:bodyPr/>
          <a:lstStyle/>
          <a:p>
            <a:pPr marL="0" indent="0">
              <a:buNone/>
            </a:pPr>
            <a:r>
              <a:rPr lang="ja-JP" altLang="en-US"/>
              <a:t>導入背景：納税額の多さに課題認識が強い</a:t>
            </a:r>
            <a:endParaRPr kumimoji="1" lang="en-US" altLang="ja-JP" b="1" u="sng" dirty="0"/>
          </a:p>
          <a:p>
            <a:pPr marL="0" indent="0">
              <a:buNone/>
            </a:pPr>
            <a:endParaRPr lang="en-US" altLang="ja-JP" dirty="0"/>
          </a:p>
          <a:p>
            <a:pPr marL="0" indent="0">
              <a:buNone/>
            </a:pPr>
            <a:r>
              <a:rPr lang="ja-JP" altLang="en-US"/>
              <a:t>導入前： </a:t>
            </a:r>
            <a:r>
              <a:rPr lang="ja-JP" altLang="en-US" b="1" u="sng"/>
              <a:t>銀行借入残高がかなりあるため、利益を出して納税するのは仕方がない</a:t>
            </a:r>
            <a:r>
              <a:rPr lang="ja-JP" altLang="en-US"/>
              <a:t>と思い込んでいた</a:t>
            </a:r>
            <a:endParaRPr lang="en-US" altLang="ja-JP" dirty="0"/>
          </a:p>
          <a:p>
            <a:pPr marL="0" indent="0">
              <a:buNone/>
            </a:pPr>
            <a:endParaRPr lang="en-US" altLang="ja-JP" dirty="0"/>
          </a:p>
          <a:p>
            <a:pPr marL="0" indent="0">
              <a:buNone/>
            </a:pPr>
            <a:r>
              <a:rPr kumimoji="1" lang="ja-JP" altLang="en-US"/>
              <a:t>結果：</a:t>
            </a:r>
            <a:r>
              <a:rPr lang="ja-JP" altLang="en-US"/>
              <a:t>サポートを受けて月次銀行報告を実行。</a:t>
            </a:r>
            <a:r>
              <a:rPr lang="ja-JP" altLang="en-US" b="1" u="sng"/>
              <a:t>節税で利益を減らしているのに</a:t>
            </a:r>
            <a:r>
              <a:rPr lang="ja-JP" altLang="en-US"/>
              <a:t>、融資の提案が止まりません。</a:t>
            </a:r>
            <a:r>
              <a:rPr lang="ja-JP" altLang="en-US" b="1" u="sng">
                <a:solidFill>
                  <a:schemeClr val="bg2"/>
                </a:solidFill>
              </a:rPr>
              <a:t>預金残高が増えて</a:t>
            </a:r>
            <a:r>
              <a:rPr lang="ja-JP" altLang="en-US"/>
              <a:t>、安心して寝られるように</a:t>
            </a:r>
            <a:endParaRPr kumimoji="1" lang="ja-JP" altLang="en-US"/>
          </a:p>
        </p:txBody>
      </p:sp>
      <p:sp>
        <p:nvSpPr>
          <p:cNvPr id="4" name="スライド番号プレースホルダー 3">
            <a:extLst>
              <a:ext uri="{FF2B5EF4-FFF2-40B4-BE49-F238E27FC236}">
                <a16:creationId xmlns:a16="http://schemas.microsoft.com/office/drawing/2014/main" id="{48219CBD-6F0D-5E49-9729-69D77A188F6B}"/>
              </a:ext>
            </a:extLst>
          </p:cNvPr>
          <p:cNvSpPr>
            <a:spLocks noGrp="1"/>
          </p:cNvSpPr>
          <p:nvPr>
            <p:ph type="sldNum" sz="quarter" idx="4"/>
          </p:nvPr>
        </p:nvSpPr>
        <p:spPr>
          <a:xfrm>
            <a:off x="7720634" y="6491979"/>
            <a:ext cx="946112" cy="321397"/>
          </a:xfrm>
        </p:spPr>
        <p:txBody>
          <a:bodyPr/>
          <a:lstStyle/>
          <a:p>
            <a:pPr>
              <a:defRPr/>
            </a:pPr>
            <a:fld id="{85191FB8-4F62-47EF-9F3F-3C0A94BC7DC8}" type="slidenum">
              <a:rPr lang="en-US" altLang="ja-JP" smtClean="0"/>
              <a:pPr>
                <a:defRPr/>
              </a:pPr>
              <a:t>30</a:t>
            </a:fld>
            <a:endParaRPr lang="en-US" altLang="ja-JP"/>
          </a:p>
        </p:txBody>
      </p:sp>
    </p:spTree>
    <p:extLst>
      <p:ext uri="{BB962C8B-B14F-4D97-AF65-F5344CB8AC3E}">
        <p14:creationId xmlns:p14="http://schemas.microsoft.com/office/powerpoint/2010/main" val="6597049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37FCD3-32F6-4008-832C-B6B9CDB3FF8B}"/>
              </a:ext>
            </a:extLst>
          </p:cNvPr>
          <p:cNvSpPr>
            <a:spLocks noGrp="1"/>
          </p:cNvSpPr>
          <p:nvPr>
            <p:ph type="title"/>
          </p:nvPr>
        </p:nvSpPr>
        <p:spPr/>
        <p:txBody>
          <a:bodyPr/>
          <a:lstStyle/>
          <a:p>
            <a:r>
              <a:rPr kumimoji="1" lang="ja-JP" altLang="en-US"/>
              <a:t>結論</a:t>
            </a:r>
            <a:endParaRPr kumimoji="1" lang="ja-JP" altLang="en-US" dirty="0"/>
          </a:p>
        </p:txBody>
      </p:sp>
      <p:sp>
        <p:nvSpPr>
          <p:cNvPr id="3" name="コンテンツ プレースホルダー 2">
            <a:extLst>
              <a:ext uri="{FF2B5EF4-FFF2-40B4-BE49-F238E27FC236}">
                <a16:creationId xmlns:a16="http://schemas.microsoft.com/office/drawing/2014/main" id="{924DAFAB-345D-480C-BDDF-74976B9F7907}"/>
              </a:ext>
            </a:extLst>
          </p:cNvPr>
          <p:cNvSpPr>
            <a:spLocks noGrp="1"/>
          </p:cNvSpPr>
          <p:nvPr>
            <p:ph idx="1"/>
          </p:nvPr>
        </p:nvSpPr>
        <p:spPr>
          <a:xfrm>
            <a:off x="457200" y="1484313"/>
            <a:ext cx="8686800" cy="4525962"/>
          </a:xfrm>
        </p:spPr>
        <p:txBody>
          <a:bodyPr>
            <a:normAutofit/>
          </a:bodyPr>
          <a:lstStyle/>
          <a:p>
            <a:r>
              <a:rPr kumimoji="1" lang="ja-JP" altLang="en-US" dirty="0"/>
              <a:t>節税対策を行っても、</a:t>
            </a:r>
            <a:endParaRPr kumimoji="1" lang="en-US" altLang="ja-JP" dirty="0"/>
          </a:p>
          <a:p>
            <a:r>
              <a:rPr lang="ja-JP" altLang="en-US" dirty="0">
                <a:solidFill>
                  <a:srgbClr val="FF0000"/>
                </a:solidFill>
              </a:rPr>
              <a:t>銀行対策を行う</a:t>
            </a:r>
            <a:r>
              <a:rPr lang="ja-JP" altLang="en-US" dirty="0"/>
              <a:t>ことで、</a:t>
            </a:r>
            <a:endParaRPr lang="en-US" altLang="ja-JP" dirty="0"/>
          </a:p>
          <a:p>
            <a:r>
              <a:rPr kumimoji="1" lang="ja-JP" altLang="en-US" dirty="0"/>
              <a:t>融資獲得の難易度を上げなくて済みます。</a:t>
            </a:r>
            <a:endParaRPr kumimoji="1" lang="en-US" altLang="ja-JP" dirty="0"/>
          </a:p>
          <a:p>
            <a:endParaRPr kumimoji="1" lang="en-US" altLang="ja-JP" dirty="0"/>
          </a:p>
          <a:p>
            <a:r>
              <a:rPr lang="ja-JP" altLang="en-US" dirty="0"/>
              <a:t>どちらかというと下がります</a:t>
            </a:r>
            <a:endParaRPr lang="en-US" altLang="ja-JP" dirty="0"/>
          </a:p>
          <a:p>
            <a:endParaRPr kumimoji="1" lang="en-US" altLang="ja-JP" dirty="0"/>
          </a:p>
          <a:p>
            <a:r>
              <a:rPr lang="ja-JP" altLang="en-US" b="1" u="sng" dirty="0"/>
              <a:t>年間数時間の工数で、数千万円のコスト削減に</a:t>
            </a:r>
            <a:endParaRPr kumimoji="1" lang="ja-JP" altLang="en-US" b="1" u="sng" dirty="0"/>
          </a:p>
        </p:txBody>
      </p:sp>
      <p:sp>
        <p:nvSpPr>
          <p:cNvPr id="4" name="スライド番号プレースホルダー 3">
            <a:extLst>
              <a:ext uri="{FF2B5EF4-FFF2-40B4-BE49-F238E27FC236}">
                <a16:creationId xmlns:a16="http://schemas.microsoft.com/office/drawing/2014/main" id="{E6C507A0-8D68-4DD5-A928-207C4C7D878D}"/>
              </a:ext>
            </a:extLst>
          </p:cNvPr>
          <p:cNvSpPr>
            <a:spLocks noGrp="1"/>
          </p:cNvSpPr>
          <p:nvPr>
            <p:ph type="sldNum" sz="quarter" idx="4"/>
          </p:nvPr>
        </p:nvSpPr>
        <p:spPr/>
        <p:txBody>
          <a:bodyPr/>
          <a:lstStyle/>
          <a:p>
            <a:pPr>
              <a:defRPr/>
            </a:pPr>
            <a:fld id="{85191FB8-4F62-47EF-9F3F-3C0A94BC7DC8}" type="slidenum">
              <a:rPr lang="en-US" altLang="ja-JP" smtClean="0"/>
              <a:pPr>
                <a:defRPr/>
              </a:pPr>
              <a:t>31</a:t>
            </a:fld>
            <a:endParaRPr lang="en-US" altLang="ja-JP" sz="1200" dirty="0"/>
          </a:p>
        </p:txBody>
      </p:sp>
    </p:spTree>
    <p:extLst>
      <p:ext uri="{BB962C8B-B14F-4D97-AF65-F5344CB8AC3E}">
        <p14:creationId xmlns:p14="http://schemas.microsoft.com/office/powerpoint/2010/main" val="7923275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55AA58F-18CC-4BCF-9A47-6F702CC2E3ED}"/>
              </a:ext>
            </a:extLst>
          </p:cNvPr>
          <p:cNvSpPr/>
          <p:nvPr/>
        </p:nvSpPr>
        <p:spPr bwMode="auto">
          <a:xfrm>
            <a:off x="0" y="0"/>
            <a:ext cx="9144000" cy="6489700"/>
          </a:xfrm>
          <a:prstGeom prst="rect">
            <a:avLst/>
          </a:prstGeom>
          <a:gradFill flip="none" rotWithShape="1">
            <a:gsLst>
              <a:gs pos="100000">
                <a:schemeClr val="tx1">
                  <a:lumMod val="75000"/>
                </a:schemeClr>
              </a:gs>
              <a:gs pos="41000">
                <a:schemeClr val="tx1"/>
              </a:gs>
            </a:gsLst>
            <a:path path="circle">
              <a:fillToRect r="100000" b="100000"/>
            </a:path>
            <a:tileRect l="-100000" t="-100000"/>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6" name="Rectangle 6">
            <a:extLst>
              <a:ext uri="{FF2B5EF4-FFF2-40B4-BE49-F238E27FC236}">
                <a16:creationId xmlns:a16="http://schemas.microsoft.com/office/drawing/2014/main" id="{C7EB2BC4-B2AC-4E2F-BEFA-413355777517}"/>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32</a:t>
            </a:fld>
            <a:endParaRPr lang="en-US" altLang="ja-JP" sz="1200" dirty="0"/>
          </a:p>
        </p:txBody>
      </p:sp>
      <p:pic>
        <p:nvPicPr>
          <p:cNvPr id="8" name="図 7">
            <a:extLst>
              <a:ext uri="{FF2B5EF4-FFF2-40B4-BE49-F238E27FC236}">
                <a16:creationId xmlns:a16="http://schemas.microsoft.com/office/drawing/2014/main" id="{6A8FABB5-5DE5-4D80-BF82-C03C1D00FB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8212" y="404813"/>
            <a:ext cx="1067475" cy="425507"/>
          </a:xfrm>
          <a:prstGeom prst="rect">
            <a:avLst/>
          </a:prstGeom>
        </p:spPr>
      </p:pic>
      <p:sp>
        <p:nvSpPr>
          <p:cNvPr id="7" name="タイトル 1">
            <a:extLst>
              <a:ext uri="{FF2B5EF4-FFF2-40B4-BE49-F238E27FC236}">
                <a16:creationId xmlns:a16="http://schemas.microsoft.com/office/drawing/2014/main" id="{9FF9AE13-6C0A-62A1-78C3-D761FCAFFE03}"/>
              </a:ext>
            </a:extLst>
          </p:cNvPr>
          <p:cNvSpPr txBox="1">
            <a:spLocks/>
          </p:cNvSpPr>
          <p:nvPr/>
        </p:nvSpPr>
        <p:spPr bwMode="auto">
          <a:xfrm>
            <a:off x="468313" y="188913"/>
            <a:ext cx="777557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3200" b="1">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2pPr>
            <a:lvl3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3pPr>
            <a:lvl4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4pPr>
            <a:lvl5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5pPr>
            <a:lvl6pPr marL="4572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6pPr>
            <a:lvl7pPr marL="9144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7pPr>
            <a:lvl8pPr marL="13716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8pPr>
            <a:lvl9pPr marL="18288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9pPr>
          </a:lstStyle>
          <a:p>
            <a:r>
              <a:rPr lang="ja-JP" altLang="en-US" kern="0"/>
              <a:t>１：社長の手取りを引き上げる</a:t>
            </a:r>
            <a:endParaRPr lang="en-US" altLang="ja-JP" kern="0" dirty="0"/>
          </a:p>
          <a:p>
            <a:r>
              <a:rPr lang="ja-JP" altLang="en-US" kern="0"/>
              <a:t>　節税対策のメリットとリスクとは？</a:t>
            </a:r>
            <a:endParaRPr lang="en-US" altLang="ja-JP" kern="0" dirty="0"/>
          </a:p>
        </p:txBody>
      </p:sp>
      <p:sp>
        <p:nvSpPr>
          <p:cNvPr id="10" name="正方形/長方形 9">
            <a:extLst>
              <a:ext uri="{FF2B5EF4-FFF2-40B4-BE49-F238E27FC236}">
                <a16:creationId xmlns:a16="http://schemas.microsoft.com/office/drawing/2014/main" id="{F7C47CA1-E70C-FEDC-EA58-ABA5343FA047}"/>
              </a:ext>
            </a:extLst>
          </p:cNvPr>
          <p:cNvSpPr/>
          <p:nvPr/>
        </p:nvSpPr>
        <p:spPr bwMode="auto">
          <a:xfrm>
            <a:off x="457200" y="3717032"/>
            <a:ext cx="8363272" cy="576064"/>
          </a:xfrm>
          <a:prstGeom prst="rect">
            <a:avLst/>
          </a:prstGeom>
          <a:solidFill>
            <a:schemeClr val="accent6">
              <a:lumMod val="20000"/>
              <a:lumOff val="80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endParaRPr kumimoji="1" lang="ja-JP" altLang="en-US">
              <a:latin typeface="Meiryo UI" panose="020B0604030504040204" pitchFamily="34" charset="-128"/>
              <a:ea typeface="Meiryo UI" panose="020B0604030504040204" pitchFamily="34" charset="-128"/>
            </a:endParaRPr>
          </a:p>
        </p:txBody>
      </p:sp>
      <p:sp>
        <p:nvSpPr>
          <p:cNvPr id="9" name="コンテンツ プレースホルダー 2">
            <a:extLst>
              <a:ext uri="{FF2B5EF4-FFF2-40B4-BE49-F238E27FC236}">
                <a16:creationId xmlns:a16="http://schemas.microsoft.com/office/drawing/2014/main" id="{C2826B51-464F-CF73-2A21-F159202923D1}"/>
              </a:ext>
            </a:extLst>
          </p:cNvPr>
          <p:cNvSpPr txBox="1">
            <a:spLocks/>
          </p:cNvSpPr>
          <p:nvPr/>
        </p:nvSpPr>
        <p:spPr bwMode="auto">
          <a:xfrm>
            <a:off x="457200" y="1700808"/>
            <a:ext cx="8579296"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kumimoji="1" sz="32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marL="457200" indent="0" algn="ctr" rtl="0" eaLnBrk="0" fontAlgn="base" hangingPunct="0">
              <a:spcBef>
                <a:spcPct val="20000"/>
              </a:spcBef>
              <a:spcAft>
                <a:spcPct val="0"/>
              </a:spcAft>
              <a:buNone/>
              <a:defRPr kumimoji="1" sz="28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2pPr>
            <a:lvl3pPr marL="914400" indent="0" algn="ctr" rtl="0" eaLnBrk="0" fontAlgn="base" hangingPunct="0">
              <a:spcBef>
                <a:spcPct val="20000"/>
              </a:spcBef>
              <a:spcAft>
                <a:spcPct val="0"/>
              </a:spcAft>
              <a:buNone/>
              <a:defRPr kumimoji="1" sz="24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3pPr>
            <a:lvl4pPr marL="1371600" indent="0" algn="ctr" rtl="0" eaLnBrk="0" fontAlgn="base" hangingPunct="0">
              <a:spcBef>
                <a:spcPct val="20000"/>
              </a:spcBef>
              <a:spcAft>
                <a:spcPct val="0"/>
              </a:spcAft>
              <a:buNone/>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4pPr>
            <a:lvl5pPr marL="1828800" indent="0" algn="ctr" rtl="0" eaLnBrk="0" fontAlgn="base" hangingPunct="0">
              <a:spcBef>
                <a:spcPct val="20000"/>
              </a:spcBef>
              <a:spcAft>
                <a:spcPct val="0"/>
              </a:spcAft>
              <a:buNone/>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5pPr>
            <a:lvl6pPr marL="22860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6pPr>
            <a:lvl7pPr marL="27432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7pPr>
            <a:lvl8pPr marL="32004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8pPr>
            <a:lvl9pPr marL="36576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9pPr>
          </a:lstStyle>
          <a:p>
            <a:pPr algn="l"/>
            <a:r>
              <a:rPr lang="ja-JP" altLang="en-US" sz="2800" kern="0" dirty="0"/>
              <a:t>メリット１：初志（節税）貫徹</a:t>
            </a:r>
            <a:endParaRPr lang="en-US" altLang="ja-JP" sz="2800" kern="0" dirty="0"/>
          </a:p>
          <a:p>
            <a:pPr algn="l"/>
            <a:r>
              <a:rPr lang="ja-JP" altLang="en-US" sz="2800" kern="0" dirty="0"/>
              <a:t>メリット２：社長の個人債務保証対策</a:t>
            </a:r>
            <a:endParaRPr lang="en-US" altLang="ja-JP" sz="2800" kern="0" dirty="0"/>
          </a:p>
          <a:p>
            <a:pPr algn="l"/>
            <a:endParaRPr lang="en-US" altLang="ja-JP" sz="2800" kern="0" dirty="0"/>
          </a:p>
          <a:p>
            <a:pPr algn="l"/>
            <a:r>
              <a:rPr lang="ja-JP" altLang="en-US" sz="2800" kern="0" dirty="0"/>
              <a:t>デメリット１：節税すると融資獲得の難易度が上がる？</a:t>
            </a:r>
            <a:endParaRPr lang="en-US" altLang="ja-JP" sz="2800" kern="0" dirty="0"/>
          </a:p>
          <a:p>
            <a:pPr algn="l"/>
            <a:r>
              <a:rPr lang="ja-JP" altLang="en-US" sz="2800" kern="0" dirty="0"/>
              <a:t>デメリット２：会社の利益が小さいと会社の評価がさがる？</a:t>
            </a:r>
            <a:endParaRPr lang="en-US" altLang="ja-JP" sz="2800" kern="0" dirty="0"/>
          </a:p>
          <a:p>
            <a:pPr algn="l"/>
            <a:r>
              <a:rPr lang="ja-JP" altLang="en-US" sz="2800" kern="0" dirty="0"/>
              <a:t>デメリット３：法人に利益を残した方が、節税になる？</a:t>
            </a:r>
            <a:endParaRPr lang="en-US" altLang="ja-JP" sz="2800" kern="0" dirty="0"/>
          </a:p>
        </p:txBody>
      </p:sp>
    </p:spTree>
    <p:extLst>
      <p:ext uri="{BB962C8B-B14F-4D97-AF65-F5344CB8AC3E}">
        <p14:creationId xmlns:p14="http://schemas.microsoft.com/office/powerpoint/2010/main" val="25317643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EBB84B-C6EB-754D-9387-C009330D42E1}"/>
              </a:ext>
            </a:extLst>
          </p:cNvPr>
          <p:cNvSpPr>
            <a:spLocks noGrp="1"/>
          </p:cNvSpPr>
          <p:nvPr>
            <p:ph type="title"/>
          </p:nvPr>
        </p:nvSpPr>
        <p:spPr>
          <a:xfrm>
            <a:off x="468313" y="188913"/>
            <a:ext cx="7252321" cy="1143000"/>
          </a:xfrm>
        </p:spPr>
        <p:txBody>
          <a:bodyPr/>
          <a:lstStyle/>
          <a:p>
            <a:r>
              <a:rPr kumimoji="1" lang="ja-JP" altLang="en-US"/>
              <a:t>セッション</a:t>
            </a:r>
          </a:p>
        </p:txBody>
      </p:sp>
      <p:sp>
        <p:nvSpPr>
          <p:cNvPr id="4" name="スライド番号プレースホルダー 3">
            <a:extLst>
              <a:ext uri="{FF2B5EF4-FFF2-40B4-BE49-F238E27FC236}">
                <a16:creationId xmlns:a16="http://schemas.microsoft.com/office/drawing/2014/main" id="{48219CBD-6F0D-5E49-9729-69D77A188F6B}"/>
              </a:ext>
            </a:extLst>
          </p:cNvPr>
          <p:cNvSpPr>
            <a:spLocks noGrp="1"/>
          </p:cNvSpPr>
          <p:nvPr>
            <p:ph type="sldNum" sz="quarter" idx="4"/>
          </p:nvPr>
        </p:nvSpPr>
        <p:spPr>
          <a:xfrm>
            <a:off x="7720634" y="6491979"/>
            <a:ext cx="946112" cy="321397"/>
          </a:xfrm>
        </p:spPr>
        <p:txBody>
          <a:bodyPr/>
          <a:lstStyle/>
          <a:p>
            <a:pPr>
              <a:defRPr/>
            </a:pPr>
            <a:fld id="{85191FB8-4F62-47EF-9F3F-3C0A94BC7DC8}" type="slidenum">
              <a:rPr lang="en-US" altLang="ja-JP" smtClean="0"/>
              <a:pPr>
                <a:defRPr/>
              </a:pPr>
              <a:t>33</a:t>
            </a:fld>
            <a:endParaRPr lang="en-US" altLang="ja-JP"/>
          </a:p>
        </p:txBody>
      </p:sp>
      <p:sp>
        <p:nvSpPr>
          <p:cNvPr id="6" name="正方形/長方形 1">
            <a:extLst>
              <a:ext uri="{FF2B5EF4-FFF2-40B4-BE49-F238E27FC236}">
                <a16:creationId xmlns:a16="http://schemas.microsoft.com/office/drawing/2014/main" id="{26D72DAE-2530-AF3A-F838-ABC9F4B5B50F}"/>
              </a:ext>
            </a:extLst>
          </p:cNvPr>
          <p:cNvSpPr>
            <a:spLocks noChangeArrowheads="1"/>
          </p:cNvSpPr>
          <p:nvPr/>
        </p:nvSpPr>
        <p:spPr bwMode="auto">
          <a:xfrm>
            <a:off x="611188" y="1121837"/>
            <a:ext cx="7921625" cy="1875116"/>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ja-JP" altLang="en-US" sz="2400" kern="0">
                <a:solidFill>
                  <a:srgbClr val="000000"/>
                </a:solidFill>
                <a:latin typeface="Meiryo UI" panose="020B0604030504040204" pitchFamily="34" charset="-128"/>
                <a:ea typeface="Meiryo UI" panose="020B0604030504040204" pitchFamily="34" charset="-128"/>
              </a:rPr>
              <a:t>オーナー経営者にとって、いい</a:t>
            </a:r>
            <a:r>
              <a:rPr kumimoji="0" lang="ja-JP" altLang="en-US" sz="2400" u="none" strike="noStrike" kern="0" cap="none" spc="0" normalizeH="0" baseline="0" noProof="0">
                <a:ln>
                  <a:noFill/>
                </a:ln>
                <a:solidFill>
                  <a:srgbClr val="000000"/>
                </a:solidFill>
                <a:effectLst/>
                <a:uLnTx/>
                <a:uFillTx/>
                <a:latin typeface="Meiryo UI" panose="020B0604030504040204" pitchFamily="34" charset="-128"/>
                <a:ea typeface="Meiryo UI" panose="020B0604030504040204" pitchFamily="34" charset="-128"/>
              </a:rPr>
              <a:t>会社とはどんな会社ですか？</a:t>
            </a:r>
          </a:p>
        </p:txBody>
      </p:sp>
      <p:sp>
        <p:nvSpPr>
          <p:cNvPr id="3" name="正方形/長方形 2">
            <a:extLst>
              <a:ext uri="{FF2B5EF4-FFF2-40B4-BE49-F238E27FC236}">
                <a16:creationId xmlns:a16="http://schemas.microsoft.com/office/drawing/2014/main" id="{88A26747-9FC3-6B3A-F166-DA65ADB83907}"/>
              </a:ext>
            </a:extLst>
          </p:cNvPr>
          <p:cNvSpPr/>
          <p:nvPr/>
        </p:nvSpPr>
        <p:spPr bwMode="auto">
          <a:xfrm>
            <a:off x="1223862" y="3857125"/>
            <a:ext cx="6696276" cy="792088"/>
          </a:xfrm>
          <a:prstGeom prst="rect">
            <a:avLst/>
          </a:prstGeom>
          <a:solidFill>
            <a:schemeClr val="tx1"/>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kumimoji="1" lang="ja-JP" altLang="en-US" dirty="0">
                <a:latin typeface="Meiryo UI" panose="020B0604030504040204" pitchFamily="34" charset="-128"/>
                <a:ea typeface="Meiryo UI" panose="020B0604030504040204" pitchFamily="34" charset="-128"/>
              </a:rPr>
              <a:t>経営者ごとの価値観によって違っているもの</a:t>
            </a:r>
          </a:p>
        </p:txBody>
      </p:sp>
    </p:spTree>
    <p:extLst>
      <p:ext uri="{BB962C8B-B14F-4D97-AF65-F5344CB8AC3E}">
        <p14:creationId xmlns:p14="http://schemas.microsoft.com/office/powerpoint/2010/main" val="3953721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255BBB-1378-4DFA-AE50-5F4AD19B33A5}"/>
              </a:ext>
            </a:extLst>
          </p:cNvPr>
          <p:cNvSpPr>
            <a:spLocks noGrp="1"/>
          </p:cNvSpPr>
          <p:nvPr>
            <p:ph type="title"/>
          </p:nvPr>
        </p:nvSpPr>
        <p:spPr/>
        <p:txBody>
          <a:bodyPr/>
          <a:lstStyle/>
          <a:p>
            <a:r>
              <a:rPr kumimoji="1" lang="ja-JP" altLang="en-US"/>
              <a:t>私たちの定義</a:t>
            </a:r>
            <a:endParaRPr kumimoji="1" lang="ja-JP" altLang="en-US" dirty="0"/>
          </a:p>
        </p:txBody>
      </p:sp>
      <p:sp>
        <p:nvSpPr>
          <p:cNvPr id="4" name="スライド番号プレースホルダー 3">
            <a:extLst>
              <a:ext uri="{FF2B5EF4-FFF2-40B4-BE49-F238E27FC236}">
                <a16:creationId xmlns:a16="http://schemas.microsoft.com/office/drawing/2014/main" id="{15840808-262F-4B13-8759-43D0CD096FE7}"/>
              </a:ext>
            </a:extLst>
          </p:cNvPr>
          <p:cNvSpPr>
            <a:spLocks noGrp="1"/>
          </p:cNvSpPr>
          <p:nvPr>
            <p:ph type="sldNum" sz="quarter" idx="4"/>
          </p:nvPr>
        </p:nvSpPr>
        <p:spPr/>
        <p:txBody>
          <a:bodyPr/>
          <a:lstStyle/>
          <a:p>
            <a:pPr>
              <a:defRPr/>
            </a:pPr>
            <a:fld id="{85191FB8-4F62-47EF-9F3F-3C0A94BC7DC8}" type="slidenum">
              <a:rPr lang="en-US" altLang="ja-JP" smtClean="0"/>
              <a:pPr>
                <a:defRPr/>
              </a:pPr>
              <a:t>34</a:t>
            </a:fld>
            <a:endParaRPr lang="en-US" altLang="ja-JP" sz="1200" dirty="0"/>
          </a:p>
        </p:txBody>
      </p:sp>
      <p:sp>
        <p:nvSpPr>
          <p:cNvPr id="16" name="正方形/長方形 15">
            <a:extLst>
              <a:ext uri="{FF2B5EF4-FFF2-40B4-BE49-F238E27FC236}">
                <a16:creationId xmlns:a16="http://schemas.microsoft.com/office/drawing/2014/main" id="{99B438B2-3165-E070-5AE4-D5306F2D01F5}"/>
              </a:ext>
            </a:extLst>
          </p:cNvPr>
          <p:cNvSpPr/>
          <p:nvPr/>
        </p:nvSpPr>
        <p:spPr bwMode="auto">
          <a:xfrm>
            <a:off x="1223862" y="2161912"/>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dirty="0">
                <a:latin typeface="Meiryo UI" panose="020B0604030504040204" pitchFamily="34" charset="-128"/>
                <a:ea typeface="Meiryo UI" panose="020B0604030504040204" pitchFamily="34" charset="-128"/>
              </a:rPr>
              <a:t>オーナー経営者にとっては、</a:t>
            </a:r>
            <a:r>
              <a:rPr lang="ja-JP" altLang="en-US" dirty="0">
                <a:solidFill>
                  <a:srgbClr val="FF0000"/>
                </a:solidFill>
                <a:latin typeface="Meiryo UI" panose="020B0604030504040204" pitchFamily="34" charset="-128"/>
                <a:ea typeface="Meiryo UI" panose="020B0604030504040204" pitchFamily="34" charset="-128"/>
              </a:rPr>
              <a:t>今と未来の財源</a:t>
            </a:r>
            <a:r>
              <a:rPr lang="ja-JP" altLang="en-US" dirty="0">
                <a:latin typeface="Meiryo UI" panose="020B0604030504040204" pitchFamily="34" charset="-128"/>
                <a:ea typeface="Meiryo UI" panose="020B0604030504040204" pitchFamily="34" charset="-128"/>
              </a:rPr>
              <a:t>になり、</a:t>
            </a:r>
            <a:endParaRPr lang="en-US" altLang="ja-JP" dirty="0">
              <a:latin typeface="Meiryo UI" panose="020B0604030504040204" pitchFamily="34" charset="-128"/>
              <a:ea typeface="Meiryo UI" panose="020B0604030504040204" pitchFamily="34" charset="-128"/>
            </a:endParaRPr>
          </a:p>
          <a:p>
            <a:pPr algn="ctr"/>
            <a:r>
              <a:rPr lang="ja-JP" altLang="en-US" dirty="0">
                <a:latin typeface="Meiryo UI" panose="020B0604030504040204" pitchFamily="34" charset="-128"/>
                <a:ea typeface="Meiryo UI" panose="020B0604030504040204" pitchFamily="34" charset="-128"/>
              </a:rPr>
              <a:t>なおかつ</a:t>
            </a:r>
            <a:endParaRPr lang="en-US" altLang="ja-JP" dirty="0">
              <a:latin typeface="Meiryo UI" panose="020B0604030504040204" pitchFamily="34" charset="-128"/>
              <a:ea typeface="Meiryo UI" panose="020B0604030504040204" pitchFamily="34" charset="-128"/>
            </a:endParaRPr>
          </a:p>
        </p:txBody>
      </p:sp>
      <p:sp>
        <p:nvSpPr>
          <p:cNvPr id="17" name="正方形/長方形 16">
            <a:extLst>
              <a:ext uri="{FF2B5EF4-FFF2-40B4-BE49-F238E27FC236}">
                <a16:creationId xmlns:a16="http://schemas.microsoft.com/office/drawing/2014/main" id="{B8E8FC36-1213-AD62-28B6-36AD152586D5}"/>
              </a:ext>
            </a:extLst>
          </p:cNvPr>
          <p:cNvSpPr/>
          <p:nvPr/>
        </p:nvSpPr>
        <p:spPr bwMode="auto">
          <a:xfrm>
            <a:off x="1223862" y="3645024"/>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kumimoji="1" lang="ja-JP" altLang="en-US" dirty="0">
                <a:latin typeface="Meiryo UI" panose="020B0604030504040204" pitchFamily="34" charset="-128"/>
                <a:ea typeface="Meiryo UI" panose="020B0604030504040204" pitchFamily="34" charset="-128"/>
              </a:rPr>
              <a:t>子どもたちにリスクなく、</a:t>
            </a:r>
            <a:r>
              <a:rPr kumimoji="1" lang="ja-JP" altLang="en-US" dirty="0">
                <a:solidFill>
                  <a:srgbClr val="FF0000"/>
                </a:solidFill>
                <a:latin typeface="Meiryo UI" panose="020B0604030504040204" pitchFamily="34" charset="-128"/>
                <a:ea typeface="Meiryo UI" panose="020B0604030504040204" pitchFamily="34" charset="-128"/>
              </a:rPr>
              <a:t>事業</a:t>
            </a:r>
            <a:r>
              <a:rPr kumimoji="1" lang="ja-JP" altLang="en-US" b="1" dirty="0">
                <a:solidFill>
                  <a:srgbClr val="FF0000"/>
                </a:solidFill>
                <a:latin typeface="Meiryo UI" panose="020B0604030504040204" pitchFamily="34" charset="-128"/>
                <a:ea typeface="Meiryo UI" panose="020B0604030504040204" pitchFamily="34" charset="-128"/>
              </a:rPr>
              <a:t>か</a:t>
            </a:r>
            <a:r>
              <a:rPr kumimoji="1" lang="ja-JP" altLang="en-US" dirty="0">
                <a:solidFill>
                  <a:srgbClr val="FF0000"/>
                </a:solidFill>
                <a:latin typeface="Meiryo UI" panose="020B0604030504040204" pitchFamily="34" charset="-128"/>
                <a:ea typeface="Meiryo UI" panose="020B0604030504040204" pitchFamily="34" charset="-128"/>
              </a:rPr>
              <a:t>おカネを引き継げる会社</a:t>
            </a:r>
            <a:endParaRPr kumimoji="1" lang="en-US" altLang="ja-JP" dirty="0">
              <a:solidFill>
                <a:srgbClr val="FF0000"/>
              </a:solidFill>
              <a:latin typeface="Meiryo UI" panose="020B0604030504040204" pitchFamily="34" charset="-128"/>
              <a:ea typeface="Meiryo UI" panose="020B0604030504040204" pitchFamily="34" charset="-128"/>
            </a:endParaRPr>
          </a:p>
          <a:p>
            <a:pPr algn="ctr"/>
            <a:r>
              <a:rPr lang="ja-JP" altLang="en-US" dirty="0">
                <a:latin typeface="Meiryo UI" panose="020B0604030504040204" pitchFamily="34" charset="-128"/>
                <a:ea typeface="Meiryo UI" panose="020B0604030504040204" pitchFamily="34" charset="-128"/>
              </a:rPr>
              <a:t>をいい会社と定義しています</a:t>
            </a:r>
            <a:endParaRPr kumimoji="1" lang="ja-JP" altLang="en-US" dirty="0">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34253422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35563FC-DAA2-4E6A-AB0E-5D2B1DB14F04}"/>
              </a:ext>
            </a:extLst>
          </p:cNvPr>
          <p:cNvSpPr>
            <a:spLocks noGrp="1"/>
          </p:cNvSpPr>
          <p:nvPr>
            <p:ph type="title"/>
          </p:nvPr>
        </p:nvSpPr>
        <p:spPr>
          <a:xfrm>
            <a:off x="468313" y="188913"/>
            <a:ext cx="7776095" cy="820737"/>
          </a:xfrm>
        </p:spPr>
        <p:txBody>
          <a:bodyPr/>
          <a:lstStyle/>
          <a:p>
            <a:r>
              <a:rPr kumimoji="1" lang="ja-JP" altLang="en-US" dirty="0"/>
              <a:t>社長が考える必要のある税金</a:t>
            </a:r>
          </a:p>
        </p:txBody>
      </p:sp>
      <p:sp>
        <p:nvSpPr>
          <p:cNvPr id="33" name="Rectangle 6">
            <a:extLst>
              <a:ext uri="{FF2B5EF4-FFF2-40B4-BE49-F238E27FC236}">
                <a16:creationId xmlns:a16="http://schemas.microsoft.com/office/drawing/2014/main" id="{003FCFDF-D0E1-42EA-AFD6-6A42ACE4D928}"/>
              </a:ext>
            </a:extLst>
          </p:cNvPr>
          <p:cNvSpPr>
            <a:spLocks noGrp="1" noChangeArrowheads="1"/>
          </p:cNvSpPr>
          <p:nvPr>
            <p:ph type="sldNum" sz="quarter" idx="4"/>
          </p:nvPr>
        </p:nvSpPr>
        <p:spPr>
          <a:xfrm>
            <a:off x="7739884" y="6522997"/>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35</a:t>
            </a:fld>
            <a:endParaRPr lang="en-US" altLang="ja-JP" sz="1200" dirty="0"/>
          </a:p>
        </p:txBody>
      </p:sp>
      <p:sp>
        <p:nvSpPr>
          <p:cNvPr id="26" name="正方形/長方形 25">
            <a:extLst>
              <a:ext uri="{FF2B5EF4-FFF2-40B4-BE49-F238E27FC236}">
                <a16:creationId xmlns:a16="http://schemas.microsoft.com/office/drawing/2014/main" id="{1ECB3F2C-E206-604D-B111-7D1FF1571348}"/>
              </a:ext>
            </a:extLst>
          </p:cNvPr>
          <p:cNvSpPr/>
          <p:nvPr/>
        </p:nvSpPr>
        <p:spPr bwMode="auto">
          <a:xfrm>
            <a:off x="7203293" y="3601076"/>
            <a:ext cx="1515569" cy="2346968"/>
          </a:xfrm>
          <a:prstGeom prst="rect">
            <a:avLst/>
          </a:prstGeom>
          <a:solidFill>
            <a:srgbClr val="00B0F0">
              <a:alpha val="20000"/>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3600" i="0" u="none" strike="noStrike" cap="none" normalizeH="0" baseline="0" dirty="0">
              <a:ln>
                <a:solidFill>
                  <a:srgbClr val="7030A0"/>
                </a:solidFill>
              </a:ln>
              <a:solidFill>
                <a:srgbClr val="0070C0"/>
              </a:solidFill>
              <a:effectLst/>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B4E9568F-DDC6-0242-8C9F-8C4C5D5C6C79}"/>
              </a:ext>
            </a:extLst>
          </p:cNvPr>
          <p:cNvSpPr/>
          <p:nvPr/>
        </p:nvSpPr>
        <p:spPr bwMode="auto">
          <a:xfrm>
            <a:off x="832160" y="5164043"/>
            <a:ext cx="6275061" cy="783999"/>
          </a:xfrm>
          <a:prstGeom prst="rect">
            <a:avLst/>
          </a:prstGeom>
          <a:solidFill>
            <a:srgbClr val="92D050">
              <a:alpha val="19000"/>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4400" i="0" u="none" strike="noStrike" cap="none" normalizeH="0" baseline="0" dirty="0">
              <a:ln>
                <a:solidFill>
                  <a:srgbClr val="0070C0"/>
                </a:solidFill>
              </a:ln>
              <a:solidFill>
                <a:srgbClr val="00B050"/>
              </a:solidFill>
              <a:effectLst/>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C3046338-5D0C-FF4E-97BC-1F90EBA706C8}"/>
              </a:ext>
            </a:extLst>
          </p:cNvPr>
          <p:cNvSpPr/>
          <p:nvPr/>
        </p:nvSpPr>
        <p:spPr bwMode="auto">
          <a:xfrm>
            <a:off x="830019" y="3601076"/>
            <a:ext cx="6283601" cy="1562968"/>
          </a:xfrm>
          <a:prstGeom prst="rect">
            <a:avLst/>
          </a:prstGeom>
          <a:solidFill>
            <a:srgbClr val="FFFF00">
              <a:alpha val="20000"/>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4800" b="0" i="0" u="none" strike="noStrike" cap="none" normalizeH="0" baseline="0" dirty="0">
              <a:ln>
                <a:solidFill>
                  <a:srgbClr val="FF0000"/>
                </a:solidFill>
              </a:ln>
              <a:solidFill>
                <a:srgbClr val="FFC000"/>
              </a:solidFill>
              <a:effectLst/>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F7EDD56D-191C-D144-B6C5-D860F6332AAF}"/>
              </a:ext>
            </a:extLst>
          </p:cNvPr>
          <p:cNvSpPr/>
          <p:nvPr/>
        </p:nvSpPr>
        <p:spPr bwMode="auto">
          <a:xfrm>
            <a:off x="880756" y="1947306"/>
            <a:ext cx="7840680" cy="1566705"/>
          </a:xfrm>
          <a:prstGeom prst="rect">
            <a:avLst/>
          </a:prstGeom>
          <a:solidFill>
            <a:srgbClr val="33CCCC">
              <a:alpha val="33000"/>
            </a:srgbClr>
          </a:solidFill>
          <a:ln w="9525" cap="flat" cmpd="sng" algn="ctr">
            <a:noFill/>
            <a:prstDash val="solid"/>
            <a:round/>
            <a:headEnd type="none" w="med" len="med"/>
            <a:tailEnd type="none" w="med" len="med"/>
          </a:ln>
          <a:effectLst/>
        </p:spPr>
        <p:txBody>
          <a:bodyPr vert="vert" wrap="none" lIns="91440" tIns="45720" rIns="91440" bIns="45720" numCol="1" rtlCol="0" anchor="ctr" anchorCtr="0" compatLnSpc="1">
            <a:prstTxWarp prst="textNoShape">
              <a:avLst/>
            </a:prstTxWarp>
          </a:bodyPr>
          <a:lstStyle/>
          <a:p>
            <a:endParaRPr lang="ja-JP" altLang="en-US" dirty="0"/>
          </a:p>
        </p:txBody>
      </p:sp>
      <p:cxnSp>
        <p:nvCxnSpPr>
          <p:cNvPr id="37" name="直線矢印コネクタ 36">
            <a:extLst>
              <a:ext uri="{FF2B5EF4-FFF2-40B4-BE49-F238E27FC236}">
                <a16:creationId xmlns:a16="http://schemas.microsoft.com/office/drawing/2014/main" id="{DC6ADD95-EFBA-4945-96E6-5ABC519ADF1C}"/>
              </a:ext>
            </a:extLst>
          </p:cNvPr>
          <p:cNvCxnSpPr>
            <a:cxnSpLocks/>
          </p:cNvCxnSpPr>
          <p:nvPr/>
        </p:nvCxnSpPr>
        <p:spPr bwMode="auto">
          <a:xfrm>
            <a:off x="880756" y="1727649"/>
            <a:ext cx="7805240" cy="0"/>
          </a:xfrm>
          <a:prstGeom prst="straightConnector1">
            <a:avLst/>
          </a:prstGeom>
          <a:ln w="31750">
            <a:solidFill>
              <a:schemeClr val="bg2">
                <a:lumMod val="50000"/>
                <a:lumOff val="50000"/>
              </a:schemeClr>
            </a:solidFill>
            <a:headEnd type="none" w="med" len="med"/>
            <a:tailEnd type="triangle" w="lg" len="lg"/>
          </a:ln>
        </p:spPr>
        <p:style>
          <a:lnRef idx="1">
            <a:schemeClr val="dk1"/>
          </a:lnRef>
          <a:fillRef idx="0">
            <a:schemeClr val="dk1"/>
          </a:fillRef>
          <a:effectRef idx="0">
            <a:schemeClr val="dk1"/>
          </a:effectRef>
          <a:fontRef idx="minor">
            <a:schemeClr val="tx1"/>
          </a:fontRef>
        </p:style>
      </p:cxnSp>
      <p:sp>
        <p:nvSpPr>
          <p:cNvPr id="44" name="テキスト ボックス 43">
            <a:extLst>
              <a:ext uri="{FF2B5EF4-FFF2-40B4-BE49-F238E27FC236}">
                <a16:creationId xmlns:a16="http://schemas.microsoft.com/office/drawing/2014/main" id="{CF510A3A-7E98-4960-8E81-626A77B3B397}"/>
              </a:ext>
            </a:extLst>
          </p:cNvPr>
          <p:cNvSpPr txBox="1"/>
          <p:nvPr/>
        </p:nvSpPr>
        <p:spPr>
          <a:xfrm>
            <a:off x="4475671" y="1500916"/>
            <a:ext cx="646331" cy="406329"/>
          </a:xfrm>
          <a:prstGeom prst="rect">
            <a:avLst/>
          </a:prstGeom>
          <a:solidFill>
            <a:srgbClr val="FFFFFF"/>
          </a:solidFill>
        </p:spPr>
        <p:txBody>
          <a:bodyPr wrap="none" rtlCol="0">
            <a:spAutoFit/>
          </a:bodyPr>
          <a:lstStyle/>
          <a:p>
            <a:r>
              <a:rPr kumimoji="1" lang="ja-JP" altLang="en-US" dirty="0">
                <a:solidFill>
                  <a:schemeClr val="bg2"/>
                </a:solidFill>
                <a:latin typeface="Meiryo UI" panose="020B0604030504040204" pitchFamily="50" charset="-128"/>
                <a:ea typeface="Meiryo UI" panose="020B0604030504040204" pitchFamily="50" charset="-128"/>
              </a:rPr>
              <a:t>時間</a:t>
            </a:r>
          </a:p>
        </p:txBody>
      </p:sp>
      <p:grpSp>
        <p:nvGrpSpPr>
          <p:cNvPr id="38" name="グループ化 37">
            <a:extLst>
              <a:ext uri="{FF2B5EF4-FFF2-40B4-BE49-F238E27FC236}">
                <a16:creationId xmlns:a16="http://schemas.microsoft.com/office/drawing/2014/main" id="{2248F328-F4BF-49DC-8F84-AB27418EC6A7}"/>
              </a:ext>
            </a:extLst>
          </p:cNvPr>
          <p:cNvGrpSpPr/>
          <p:nvPr/>
        </p:nvGrpSpPr>
        <p:grpSpPr>
          <a:xfrm>
            <a:off x="420354" y="3537745"/>
            <a:ext cx="463966" cy="2410297"/>
            <a:chOff x="-1034679" y="1304925"/>
            <a:chExt cx="463966" cy="1975366"/>
          </a:xfrm>
        </p:grpSpPr>
        <p:sp>
          <p:nvSpPr>
            <p:cNvPr id="39" name="矢印: 五方向 38">
              <a:extLst>
                <a:ext uri="{FF2B5EF4-FFF2-40B4-BE49-F238E27FC236}">
                  <a16:creationId xmlns:a16="http://schemas.microsoft.com/office/drawing/2014/main" id="{5F6791F1-593E-4403-8CEB-A42FFF66EE70}"/>
                </a:ext>
              </a:extLst>
            </p:cNvPr>
            <p:cNvSpPr/>
            <p:nvPr/>
          </p:nvSpPr>
          <p:spPr bwMode="auto">
            <a:xfrm rot="16200000">
              <a:off x="-1790379" y="2060625"/>
              <a:ext cx="1975366" cy="463966"/>
            </a:xfrm>
            <a:prstGeom prst="homePlate">
              <a:avLst/>
            </a:prstGeom>
            <a:solidFill>
              <a:srgbClr val="FFC000"/>
            </a:solidFill>
            <a:ln w="9525" cap="flat" cmpd="sng" algn="ctr">
              <a:noFill/>
              <a:prstDash val="solid"/>
              <a:round/>
              <a:headEnd type="none" w="med" len="med"/>
              <a:tailEnd type="none" w="med" len="med"/>
            </a:ln>
            <a:effectLst/>
          </p:spPr>
          <p:txBody>
            <a:bodyPr vert="vert"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40" name="テキスト ボックス 39">
              <a:extLst>
                <a:ext uri="{FF2B5EF4-FFF2-40B4-BE49-F238E27FC236}">
                  <a16:creationId xmlns:a16="http://schemas.microsoft.com/office/drawing/2014/main" id="{B90B9C94-728C-4F21-B1F9-EC3DA78647C6}"/>
                </a:ext>
              </a:extLst>
            </p:cNvPr>
            <p:cNvSpPr txBox="1"/>
            <p:nvPr/>
          </p:nvSpPr>
          <p:spPr>
            <a:xfrm>
              <a:off x="-1034679" y="1688844"/>
              <a:ext cx="430887" cy="1323439"/>
            </a:xfrm>
            <a:prstGeom prst="rect">
              <a:avLst/>
            </a:prstGeom>
            <a:noFill/>
          </p:spPr>
          <p:txBody>
            <a:bodyPr vert="eaVert" wrap="none" rtlCol="0">
              <a:spAutoFit/>
            </a:bodyPr>
            <a:lstStyle/>
            <a:p>
              <a:pPr algn="ctr"/>
              <a:r>
                <a:rPr lang="ja-JP" altLang="en-US" sz="1600" b="1" dirty="0">
                  <a:solidFill>
                    <a:schemeClr val="tx1"/>
                  </a:solidFill>
                  <a:latin typeface="Meiryo UI" panose="020B0604030504040204" pitchFamily="50" charset="-128"/>
                  <a:ea typeface="Meiryo UI" panose="020B0604030504040204" pitchFamily="50" charset="-128"/>
                </a:rPr>
                <a:t>個人の財産額</a:t>
              </a:r>
            </a:p>
          </p:txBody>
        </p:sp>
      </p:grpSp>
      <p:grpSp>
        <p:nvGrpSpPr>
          <p:cNvPr id="5" name="グループ化 4">
            <a:extLst>
              <a:ext uri="{FF2B5EF4-FFF2-40B4-BE49-F238E27FC236}">
                <a16:creationId xmlns:a16="http://schemas.microsoft.com/office/drawing/2014/main" id="{620D0EF7-6F32-47C7-8CC1-BABA516AA147}"/>
              </a:ext>
            </a:extLst>
          </p:cNvPr>
          <p:cNvGrpSpPr/>
          <p:nvPr/>
        </p:nvGrpSpPr>
        <p:grpSpPr>
          <a:xfrm>
            <a:off x="440667" y="1340768"/>
            <a:ext cx="463966" cy="2173243"/>
            <a:chOff x="-1034679" y="1304925"/>
            <a:chExt cx="463966" cy="1975366"/>
          </a:xfrm>
        </p:grpSpPr>
        <p:sp>
          <p:nvSpPr>
            <p:cNvPr id="3" name="矢印: 五方向 2">
              <a:extLst>
                <a:ext uri="{FF2B5EF4-FFF2-40B4-BE49-F238E27FC236}">
                  <a16:creationId xmlns:a16="http://schemas.microsoft.com/office/drawing/2014/main" id="{7C799450-08E5-4575-B2EE-7678159B9CCE}"/>
                </a:ext>
              </a:extLst>
            </p:cNvPr>
            <p:cNvSpPr/>
            <p:nvPr/>
          </p:nvSpPr>
          <p:spPr bwMode="auto">
            <a:xfrm rot="16200000">
              <a:off x="-1790379" y="2060625"/>
              <a:ext cx="1975366" cy="463966"/>
            </a:xfrm>
            <a:prstGeom prst="homePlate">
              <a:avLst/>
            </a:prstGeom>
            <a:solidFill>
              <a:srgbClr val="33CCCC"/>
            </a:solidFill>
            <a:ln w="9525" cap="flat" cmpd="sng" algn="ctr">
              <a:noFill/>
              <a:prstDash val="solid"/>
              <a:round/>
              <a:headEnd type="none" w="med" len="med"/>
              <a:tailEnd type="none" w="med" len="med"/>
            </a:ln>
            <a:effectLst/>
          </p:spPr>
          <p:txBody>
            <a:bodyPr vert="vert"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4" name="テキスト ボックス 3">
              <a:extLst>
                <a:ext uri="{FF2B5EF4-FFF2-40B4-BE49-F238E27FC236}">
                  <a16:creationId xmlns:a16="http://schemas.microsoft.com/office/drawing/2014/main" id="{2A439C7F-AEBF-4F8E-9ADF-7D4174CD98D4}"/>
                </a:ext>
              </a:extLst>
            </p:cNvPr>
            <p:cNvSpPr txBox="1"/>
            <p:nvPr/>
          </p:nvSpPr>
          <p:spPr>
            <a:xfrm>
              <a:off x="-1034679" y="1564793"/>
              <a:ext cx="430887" cy="1620932"/>
            </a:xfrm>
            <a:prstGeom prst="rect">
              <a:avLst/>
            </a:prstGeom>
            <a:noFill/>
          </p:spPr>
          <p:txBody>
            <a:bodyPr vert="eaVert" wrap="square" rtlCol="0">
              <a:spAutoFit/>
            </a:bodyPr>
            <a:lstStyle/>
            <a:p>
              <a:r>
                <a:rPr lang="ja-JP" altLang="en-US" sz="1600" b="1" dirty="0">
                  <a:solidFill>
                    <a:schemeClr val="tx1"/>
                  </a:solidFill>
                  <a:latin typeface="Meiryo UI" panose="020B0604030504040204" pitchFamily="50" charset="-128"/>
                  <a:ea typeface="Meiryo UI" panose="020B0604030504040204" pitchFamily="50" charset="-128"/>
                </a:rPr>
                <a:t>会社の毎年の業績</a:t>
              </a:r>
            </a:p>
          </p:txBody>
        </p:sp>
      </p:grpSp>
      <p:sp>
        <p:nvSpPr>
          <p:cNvPr id="81" name="テキスト ボックス 80">
            <a:extLst>
              <a:ext uri="{FF2B5EF4-FFF2-40B4-BE49-F238E27FC236}">
                <a16:creationId xmlns:a16="http://schemas.microsoft.com/office/drawing/2014/main" id="{2B457172-4006-4E37-A77C-27582BDE41E0}"/>
              </a:ext>
            </a:extLst>
          </p:cNvPr>
          <p:cNvSpPr txBox="1"/>
          <p:nvPr/>
        </p:nvSpPr>
        <p:spPr>
          <a:xfrm>
            <a:off x="942415" y="2833772"/>
            <a:ext cx="1345036" cy="523220"/>
          </a:xfrm>
          <a:prstGeom prst="rect">
            <a:avLst/>
          </a:prstGeom>
          <a:solidFill>
            <a:srgbClr val="FFFFFF"/>
          </a:solidFill>
        </p:spPr>
        <p:txBody>
          <a:bodyPr wrap="square" rtlCol="0">
            <a:spAutoFit/>
          </a:bodyPr>
          <a:lstStyle/>
          <a:p>
            <a:pPr algn="ctr"/>
            <a:r>
              <a:rPr kumimoji="1" lang="ja-JP" altLang="en-US" sz="2800" b="1" dirty="0">
                <a:solidFill>
                  <a:srgbClr val="33CCCC"/>
                </a:solidFill>
                <a:latin typeface="Meiryo UI" panose="020B0604030504040204" pitchFamily="50" charset="-128"/>
                <a:ea typeface="Meiryo UI" panose="020B0604030504040204" pitchFamily="50" charset="-128"/>
              </a:rPr>
              <a:t>法人税</a:t>
            </a:r>
          </a:p>
        </p:txBody>
      </p:sp>
      <p:sp>
        <p:nvSpPr>
          <p:cNvPr id="86" name="テキスト ボックス 85">
            <a:extLst>
              <a:ext uri="{FF2B5EF4-FFF2-40B4-BE49-F238E27FC236}">
                <a16:creationId xmlns:a16="http://schemas.microsoft.com/office/drawing/2014/main" id="{22B65DC7-B329-4086-A3C8-F15B30F2915D}"/>
              </a:ext>
            </a:extLst>
          </p:cNvPr>
          <p:cNvSpPr txBox="1"/>
          <p:nvPr/>
        </p:nvSpPr>
        <p:spPr>
          <a:xfrm>
            <a:off x="955712" y="3662251"/>
            <a:ext cx="1345036" cy="523220"/>
          </a:xfrm>
          <a:prstGeom prst="rect">
            <a:avLst/>
          </a:prstGeom>
          <a:solidFill>
            <a:srgbClr val="FFFFFF"/>
          </a:solidFill>
        </p:spPr>
        <p:txBody>
          <a:bodyPr wrap="square" rtlCol="0">
            <a:spAutoFit/>
          </a:bodyPr>
          <a:lstStyle/>
          <a:p>
            <a:pPr algn="ctr"/>
            <a:r>
              <a:rPr kumimoji="1" lang="ja-JP" altLang="en-US" sz="2800" b="1" dirty="0">
                <a:solidFill>
                  <a:srgbClr val="FFC000"/>
                </a:solidFill>
                <a:latin typeface="Meiryo UI" panose="020B0604030504040204" pitchFamily="50" charset="-128"/>
                <a:ea typeface="Meiryo UI" panose="020B0604030504040204" pitchFamily="50" charset="-128"/>
              </a:rPr>
              <a:t>所得税</a:t>
            </a:r>
          </a:p>
        </p:txBody>
      </p:sp>
      <p:sp>
        <p:nvSpPr>
          <p:cNvPr id="87" name="テキスト ボックス 86">
            <a:extLst>
              <a:ext uri="{FF2B5EF4-FFF2-40B4-BE49-F238E27FC236}">
                <a16:creationId xmlns:a16="http://schemas.microsoft.com/office/drawing/2014/main" id="{AE706910-738E-4E57-89B4-7590A0A988A7}"/>
              </a:ext>
            </a:extLst>
          </p:cNvPr>
          <p:cNvSpPr txBox="1"/>
          <p:nvPr/>
        </p:nvSpPr>
        <p:spPr>
          <a:xfrm>
            <a:off x="955712" y="5313819"/>
            <a:ext cx="1345036" cy="523220"/>
          </a:xfrm>
          <a:prstGeom prst="rect">
            <a:avLst/>
          </a:prstGeom>
          <a:solidFill>
            <a:srgbClr val="FFFFFF"/>
          </a:solidFill>
        </p:spPr>
        <p:txBody>
          <a:bodyPr wrap="square" rtlCol="0">
            <a:spAutoFit/>
          </a:bodyPr>
          <a:lstStyle/>
          <a:p>
            <a:pPr algn="ctr"/>
            <a:r>
              <a:rPr kumimoji="1" lang="ja-JP" altLang="en-US" sz="2800" b="1" dirty="0">
                <a:solidFill>
                  <a:srgbClr val="92D050"/>
                </a:solidFill>
                <a:latin typeface="Meiryo UI" panose="020B0604030504040204" pitchFamily="50" charset="-128"/>
                <a:ea typeface="Meiryo UI" panose="020B0604030504040204" pitchFamily="50" charset="-128"/>
              </a:rPr>
              <a:t>贈与税</a:t>
            </a:r>
          </a:p>
        </p:txBody>
      </p:sp>
      <p:sp>
        <p:nvSpPr>
          <p:cNvPr id="88" name="テキスト ボックス 87">
            <a:extLst>
              <a:ext uri="{FF2B5EF4-FFF2-40B4-BE49-F238E27FC236}">
                <a16:creationId xmlns:a16="http://schemas.microsoft.com/office/drawing/2014/main" id="{E0684383-0FB4-40CD-BB95-7B8C2C07B862}"/>
              </a:ext>
            </a:extLst>
          </p:cNvPr>
          <p:cNvSpPr txBox="1"/>
          <p:nvPr/>
        </p:nvSpPr>
        <p:spPr>
          <a:xfrm>
            <a:off x="7297518" y="3662251"/>
            <a:ext cx="1345036" cy="523220"/>
          </a:xfrm>
          <a:prstGeom prst="rect">
            <a:avLst/>
          </a:prstGeom>
          <a:solidFill>
            <a:srgbClr val="FFFFFF"/>
          </a:solidFill>
        </p:spPr>
        <p:txBody>
          <a:bodyPr wrap="square" rtlCol="0">
            <a:spAutoFit/>
          </a:bodyPr>
          <a:lstStyle/>
          <a:p>
            <a:pPr algn="ctr"/>
            <a:r>
              <a:rPr kumimoji="1" lang="ja-JP" altLang="en-US" sz="2800" b="1" dirty="0">
                <a:solidFill>
                  <a:srgbClr val="00B0F0"/>
                </a:solidFill>
                <a:latin typeface="Meiryo UI" panose="020B0604030504040204" pitchFamily="50" charset="-128"/>
                <a:ea typeface="Meiryo UI" panose="020B0604030504040204" pitchFamily="50" charset="-128"/>
              </a:rPr>
              <a:t>相続税</a:t>
            </a:r>
          </a:p>
        </p:txBody>
      </p:sp>
      <p:sp>
        <p:nvSpPr>
          <p:cNvPr id="48" name="テキスト ボックス 47">
            <a:extLst>
              <a:ext uri="{FF2B5EF4-FFF2-40B4-BE49-F238E27FC236}">
                <a16:creationId xmlns:a16="http://schemas.microsoft.com/office/drawing/2014/main" id="{B759E288-C688-427A-84D2-F6E0C5F68609}"/>
              </a:ext>
            </a:extLst>
          </p:cNvPr>
          <p:cNvSpPr txBox="1"/>
          <p:nvPr/>
        </p:nvSpPr>
        <p:spPr>
          <a:xfrm>
            <a:off x="2835111" y="2730658"/>
            <a:ext cx="3888433" cy="2092881"/>
          </a:xfrm>
          <a:prstGeom prst="rect">
            <a:avLst/>
          </a:prstGeom>
          <a:solidFill>
            <a:schemeClr val="tx1">
              <a:lumMod val="95000"/>
            </a:schemeClr>
          </a:solidFill>
          <a:ln w="57150">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endParaRPr kumimoji="1" lang="en-US" altLang="ja-JP" dirty="0">
              <a:solidFill>
                <a:schemeClr val="bg2"/>
              </a:solidFill>
              <a:latin typeface="Meiryo UI" panose="020B0604030504040204" pitchFamily="50" charset="-128"/>
              <a:ea typeface="Meiryo UI" panose="020B0604030504040204" pitchFamily="50" charset="-128"/>
            </a:endParaRPr>
          </a:p>
          <a:p>
            <a:pPr algn="ctr"/>
            <a:r>
              <a:rPr kumimoji="1" lang="en-US" altLang="ja-JP" sz="2800" dirty="0">
                <a:solidFill>
                  <a:schemeClr val="bg2"/>
                </a:solidFill>
                <a:latin typeface="Meiryo UI" panose="020B0604030504040204" pitchFamily="50" charset="-128"/>
                <a:ea typeface="Meiryo UI" panose="020B0604030504040204" pitchFamily="50" charset="-128"/>
              </a:rPr>
              <a:t>【</a:t>
            </a:r>
            <a:r>
              <a:rPr kumimoji="1" lang="ja-JP" altLang="en-US" sz="2800" dirty="0">
                <a:solidFill>
                  <a:schemeClr val="bg2"/>
                </a:solidFill>
                <a:latin typeface="Meiryo UI" panose="020B0604030504040204" pitchFamily="50" charset="-128"/>
                <a:ea typeface="Meiryo UI" panose="020B0604030504040204" pitchFamily="50" charset="-128"/>
              </a:rPr>
              <a:t>ポイント</a:t>
            </a:r>
            <a:r>
              <a:rPr kumimoji="1" lang="en-US" altLang="ja-JP" sz="2800" dirty="0">
                <a:solidFill>
                  <a:schemeClr val="bg2"/>
                </a:solidFill>
                <a:latin typeface="Meiryo UI" panose="020B0604030504040204" pitchFamily="50" charset="-128"/>
                <a:ea typeface="Meiryo UI" panose="020B0604030504040204" pitchFamily="50" charset="-128"/>
              </a:rPr>
              <a:t>】</a:t>
            </a:r>
          </a:p>
          <a:p>
            <a:pPr algn="ctr"/>
            <a:r>
              <a:rPr kumimoji="1" lang="ja-JP" altLang="en-US" sz="2800" dirty="0">
                <a:solidFill>
                  <a:schemeClr val="bg2"/>
                </a:solidFill>
                <a:latin typeface="Meiryo UI" panose="020B0604030504040204" pitchFamily="50" charset="-128"/>
                <a:ea typeface="Meiryo UI" panose="020B0604030504040204" pitchFamily="50" charset="-128"/>
              </a:rPr>
              <a:t>各税金には</a:t>
            </a:r>
            <a:endParaRPr kumimoji="1" lang="en-US" altLang="ja-JP" sz="2800" dirty="0">
              <a:solidFill>
                <a:schemeClr val="bg2"/>
              </a:solidFill>
              <a:latin typeface="Meiryo UI" panose="020B0604030504040204" pitchFamily="50" charset="-128"/>
              <a:ea typeface="Meiryo UI" panose="020B0604030504040204" pitchFamily="50" charset="-128"/>
            </a:endParaRPr>
          </a:p>
          <a:p>
            <a:pPr algn="ctr"/>
            <a:r>
              <a:rPr kumimoji="1" lang="ja-JP" altLang="en-US" sz="2800" dirty="0">
                <a:solidFill>
                  <a:schemeClr val="bg2"/>
                </a:solidFill>
                <a:latin typeface="Meiryo UI" panose="020B0604030504040204" pitchFamily="50" charset="-128"/>
                <a:ea typeface="Meiryo UI" panose="020B0604030504040204" pitchFamily="50" charset="-128"/>
              </a:rPr>
              <a:t>相互に関連性がある</a:t>
            </a:r>
            <a:endParaRPr kumimoji="1" lang="en-US" altLang="ja-JP" sz="2800" dirty="0">
              <a:solidFill>
                <a:schemeClr val="bg2"/>
              </a:solidFill>
              <a:latin typeface="Meiryo UI" panose="020B0604030504040204" pitchFamily="50" charset="-128"/>
              <a:ea typeface="Meiryo UI" panose="020B0604030504040204" pitchFamily="50" charset="-128"/>
            </a:endParaRPr>
          </a:p>
          <a:p>
            <a:pPr algn="ctr"/>
            <a:endParaRPr kumimoji="1" lang="ja-JP" altLang="en-US" sz="2800" dirty="0">
              <a:solidFill>
                <a:schemeClr val="bg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55088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6" grpId="0" animBg="1"/>
      <p:bldP spid="87" grpId="0" animBg="1"/>
      <p:bldP spid="88" grpId="0" animBg="1"/>
      <p:bldP spid="4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35563FC-DAA2-4E6A-AB0E-5D2B1DB14F04}"/>
              </a:ext>
            </a:extLst>
          </p:cNvPr>
          <p:cNvSpPr>
            <a:spLocks noGrp="1"/>
          </p:cNvSpPr>
          <p:nvPr>
            <p:ph type="title"/>
          </p:nvPr>
        </p:nvSpPr>
        <p:spPr>
          <a:xfrm>
            <a:off x="468313" y="188913"/>
            <a:ext cx="7776095" cy="820737"/>
          </a:xfrm>
        </p:spPr>
        <p:txBody>
          <a:bodyPr/>
          <a:lstStyle/>
          <a:p>
            <a:r>
              <a:rPr kumimoji="1" lang="ja-JP" altLang="en-US" dirty="0"/>
              <a:t>法人税と所得税の相関関係</a:t>
            </a:r>
          </a:p>
        </p:txBody>
      </p:sp>
      <p:sp>
        <p:nvSpPr>
          <p:cNvPr id="33" name="Rectangle 6">
            <a:extLst>
              <a:ext uri="{FF2B5EF4-FFF2-40B4-BE49-F238E27FC236}">
                <a16:creationId xmlns:a16="http://schemas.microsoft.com/office/drawing/2014/main" id="{003FCFDF-D0E1-42EA-AFD6-6A42ACE4D928}"/>
              </a:ext>
            </a:extLst>
          </p:cNvPr>
          <p:cNvSpPr>
            <a:spLocks noGrp="1" noChangeArrowheads="1"/>
          </p:cNvSpPr>
          <p:nvPr>
            <p:ph type="sldNum" sz="quarter" idx="4"/>
          </p:nvPr>
        </p:nvSpPr>
        <p:spPr>
          <a:xfrm>
            <a:off x="7739884" y="6522997"/>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36</a:t>
            </a:fld>
            <a:endParaRPr lang="en-US" altLang="ja-JP" sz="1200" dirty="0"/>
          </a:p>
        </p:txBody>
      </p:sp>
      <p:sp>
        <p:nvSpPr>
          <p:cNvPr id="26" name="正方形/長方形 25">
            <a:extLst>
              <a:ext uri="{FF2B5EF4-FFF2-40B4-BE49-F238E27FC236}">
                <a16:creationId xmlns:a16="http://schemas.microsoft.com/office/drawing/2014/main" id="{1ECB3F2C-E206-604D-B111-7D1FF1571348}"/>
              </a:ext>
            </a:extLst>
          </p:cNvPr>
          <p:cNvSpPr/>
          <p:nvPr/>
        </p:nvSpPr>
        <p:spPr bwMode="auto">
          <a:xfrm>
            <a:off x="7203293" y="3601076"/>
            <a:ext cx="1515569" cy="2346968"/>
          </a:xfrm>
          <a:prstGeom prst="rect">
            <a:avLst/>
          </a:prstGeom>
          <a:solidFill>
            <a:srgbClr val="00B0F0">
              <a:alpha val="20000"/>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3600" i="0" u="none" strike="noStrike" cap="none" normalizeH="0" baseline="0" dirty="0">
              <a:ln>
                <a:solidFill>
                  <a:srgbClr val="7030A0"/>
                </a:solidFill>
              </a:ln>
              <a:solidFill>
                <a:srgbClr val="0070C0"/>
              </a:solidFill>
              <a:effectLst/>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B4E9568F-DDC6-0242-8C9F-8C4C5D5C6C79}"/>
              </a:ext>
            </a:extLst>
          </p:cNvPr>
          <p:cNvSpPr/>
          <p:nvPr/>
        </p:nvSpPr>
        <p:spPr bwMode="auto">
          <a:xfrm>
            <a:off x="832160" y="5164043"/>
            <a:ext cx="6275061" cy="783999"/>
          </a:xfrm>
          <a:prstGeom prst="rect">
            <a:avLst/>
          </a:prstGeom>
          <a:solidFill>
            <a:srgbClr val="92D050">
              <a:alpha val="19000"/>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4400" i="0" u="none" strike="noStrike" cap="none" normalizeH="0" baseline="0" dirty="0">
              <a:ln>
                <a:solidFill>
                  <a:srgbClr val="0070C0"/>
                </a:solidFill>
              </a:ln>
              <a:solidFill>
                <a:srgbClr val="00B050"/>
              </a:solidFill>
              <a:effectLst/>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C3046338-5D0C-FF4E-97BC-1F90EBA706C8}"/>
              </a:ext>
            </a:extLst>
          </p:cNvPr>
          <p:cNvSpPr/>
          <p:nvPr/>
        </p:nvSpPr>
        <p:spPr bwMode="auto">
          <a:xfrm>
            <a:off x="830019" y="3601076"/>
            <a:ext cx="6283601" cy="1562968"/>
          </a:xfrm>
          <a:prstGeom prst="rect">
            <a:avLst/>
          </a:prstGeom>
          <a:solidFill>
            <a:srgbClr val="FFFF00">
              <a:alpha val="20000"/>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4800" b="0" i="0" u="none" strike="noStrike" cap="none" normalizeH="0" baseline="0" dirty="0">
              <a:ln>
                <a:solidFill>
                  <a:srgbClr val="FF0000"/>
                </a:solidFill>
              </a:ln>
              <a:solidFill>
                <a:srgbClr val="FFC000"/>
              </a:solidFill>
              <a:effectLst/>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F7EDD56D-191C-D144-B6C5-D860F6332AAF}"/>
              </a:ext>
            </a:extLst>
          </p:cNvPr>
          <p:cNvSpPr/>
          <p:nvPr/>
        </p:nvSpPr>
        <p:spPr bwMode="auto">
          <a:xfrm>
            <a:off x="880756" y="1947306"/>
            <a:ext cx="7840680" cy="1566705"/>
          </a:xfrm>
          <a:prstGeom prst="rect">
            <a:avLst/>
          </a:prstGeom>
          <a:solidFill>
            <a:srgbClr val="33CCCC">
              <a:alpha val="33000"/>
            </a:srgbClr>
          </a:solidFill>
          <a:ln w="9525" cap="flat" cmpd="sng" algn="ctr">
            <a:noFill/>
            <a:prstDash val="solid"/>
            <a:round/>
            <a:headEnd type="none" w="med" len="med"/>
            <a:tailEnd type="none" w="med" len="med"/>
          </a:ln>
          <a:effectLst/>
        </p:spPr>
        <p:txBody>
          <a:bodyPr vert="vert" wrap="none" lIns="91440" tIns="45720" rIns="91440" bIns="45720" numCol="1" rtlCol="0" anchor="ctr" anchorCtr="0" compatLnSpc="1">
            <a:prstTxWarp prst="textNoShape">
              <a:avLst/>
            </a:prstTxWarp>
          </a:bodyPr>
          <a:lstStyle/>
          <a:p>
            <a:endParaRPr lang="ja-JP" altLang="en-US" dirty="0"/>
          </a:p>
        </p:txBody>
      </p:sp>
      <p:cxnSp>
        <p:nvCxnSpPr>
          <p:cNvPr id="37" name="直線矢印コネクタ 36">
            <a:extLst>
              <a:ext uri="{FF2B5EF4-FFF2-40B4-BE49-F238E27FC236}">
                <a16:creationId xmlns:a16="http://schemas.microsoft.com/office/drawing/2014/main" id="{DC6ADD95-EFBA-4945-96E6-5ABC519ADF1C}"/>
              </a:ext>
            </a:extLst>
          </p:cNvPr>
          <p:cNvCxnSpPr>
            <a:cxnSpLocks/>
          </p:cNvCxnSpPr>
          <p:nvPr/>
        </p:nvCxnSpPr>
        <p:spPr bwMode="auto">
          <a:xfrm>
            <a:off x="880756" y="1727649"/>
            <a:ext cx="7805240" cy="0"/>
          </a:xfrm>
          <a:prstGeom prst="straightConnector1">
            <a:avLst/>
          </a:prstGeom>
          <a:ln w="31750">
            <a:solidFill>
              <a:schemeClr val="bg2">
                <a:lumMod val="50000"/>
                <a:lumOff val="50000"/>
              </a:schemeClr>
            </a:solidFill>
            <a:headEnd type="none" w="med" len="med"/>
            <a:tailEnd type="triangle" w="lg" len="lg"/>
          </a:ln>
        </p:spPr>
        <p:style>
          <a:lnRef idx="1">
            <a:schemeClr val="dk1"/>
          </a:lnRef>
          <a:fillRef idx="0">
            <a:schemeClr val="dk1"/>
          </a:fillRef>
          <a:effectRef idx="0">
            <a:schemeClr val="dk1"/>
          </a:effectRef>
          <a:fontRef idx="minor">
            <a:schemeClr val="tx1"/>
          </a:fontRef>
        </p:style>
      </p:cxnSp>
      <p:sp>
        <p:nvSpPr>
          <p:cNvPr id="44" name="テキスト ボックス 43">
            <a:extLst>
              <a:ext uri="{FF2B5EF4-FFF2-40B4-BE49-F238E27FC236}">
                <a16:creationId xmlns:a16="http://schemas.microsoft.com/office/drawing/2014/main" id="{CF510A3A-7E98-4960-8E81-626A77B3B397}"/>
              </a:ext>
            </a:extLst>
          </p:cNvPr>
          <p:cNvSpPr txBox="1"/>
          <p:nvPr/>
        </p:nvSpPr>
        <p:spPr>
          <a:xfrm>
            <a:off x="4475671" y="1500916"/>
            <a:ext cx="646331" cy="406329"/>
          </a:xfrm>
          <a:prstGeom prst="rect">
            <a:avLst/>
          </a:prstGeom>
          <a:solidFill>
            <a:srgbClr val="FFFFFF"/>
          </a:solidFill>
        </p:spPr>
        <p:txBody>
          <a:bodyPr wrap="none" rtlCol="0">
            <a:spAutoFit/>
          </a:bodyPr>
          <a:lstStyle/>
          <a:p>
            <a:r>
              <a:rPr kumimoji="1" lang="ja-JP" altLang="en-US" dirty="0">
                <a:solidFill>
                  <a:schemeClr val="bg2"/>
                </a:solidFill>
                <a:latin typeface="Meiryo UI" panose="020B0604030504040204" pitchFamily="50" charset="-128"/>
                <a:ea typeface="Meiryo UI" panose="020B0604030504040204" pitchFamily="50" charset="-128"/>
              </a:rPr>
              <a:t>時間</a:t>
            </a:r>
          </a:p>
        </p:txBody>
      </p:sp>
      <p:grpSp>
        <p:nvGrpSpPr>
          <p:cNvPr id="38" name="グループ化 37">
            <a:extLst>
              <a:ext uri="{FF2B5EF4-FFF2-40B4-BE49-F238E27FC236}">
                <a16:creationId xmlns:a16="http://schemas.microsoft.com/office/drawing/2014/main" id="{2248F328-F4BF-49DC-8F84-AB27418EC6A7}"/>
              </a:ext>
            </a:extLst>
          </p:cNvPr>
          <p:cNvGrpSpPr/>
          <p:nvPr/>
        </p:nvGrpSpPr>
        <p:grpSpPr>
          <a:xfrm>
            <a:off x="420354" y="3537745"/>
            <a:ext cx="463966" cy="2410297"/>
            <a:chOff x="-1034679" y="1304925"/>
            <a:chExt cx="463966" cy="1975366"/>
          </a:xfrm>
        </p:grpSpPr>
        <p:sp>
          <p:nvSpPr>
            <p:cNvPr id="39" name="矢印: 五方向 38">
              <a:extLst>
                <a:ext uri="{FF2B5EF4-FFF2-40B4-BE49-F238E27FC236}">
                  <a16:creationId xmlns:a16="http://schemas.microsoft.com/office/drawing/2014/main" id="{5F6791F1-593E-4403-8CEB-A42FFF66EE70}"/>
                </a:ext>
              </a:extLst>
            </p:cNvPr>
            <p:cNvSpPr/>
            <p:nvPr/>
          </p:nvSpPr>
          <p:spPr bwMode="auto">
            <a:xfrm rot="16200000">
              <a:off x="-1790379" y="2060625"/>
              <a:ext cx="1975366" cy="463966"/>
            </a:xfrm>
            <a:prstGeom prst="homePlate">
              <a:avLst/>
            </a:prstGeom>
            <a:solidFill>
              <a:srgbClr val="FFC000"/>
            </a:solidFill>
            <a:ln w="9525" cap="flat" cmpd="sng" algn="ctr">
              <a:noFill/>
              <a:prstDash val="solid"/>
              <a:round/>
              <a:headEnd type="none" w="med" len="med"/>
              <a:tailEnd type="none" w="med" len="med"/>
            </a:ln>
            <a:effectLst/>
          </p:spPr>
          <p:txBody>
            <a:bodyPr vert="vert"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40" name="テキスト ボックス 39">
              <a:extLst>
                <a:ext uri="{FF2B5EF4-FFF2-40B4-BE49-F238E27FC236}">
                  <a16:creationId xmlns:a16="http://schemas.microsoft.com/office/drawing/2014/main" id="{B90B9C94-728C-4F21-B1F9-EC3DA78647C6}"/>
                </a:ext>
              </a:extLst>
            </p:cNvPr>
            <p:cNvSpPr txBox="1"/>
            <p:nvPr/>
          </p:nvSpPr>
          <p:spPr>
            <a:xfrm>
              <a:off x="-1034679" y="1688844"/>
              <a:ext cx="430887" cy="1323439"/>
            </a:xfrm>
            <a:prstGeom prst="rect">
              <a:avLst/>
            </a:prstGeom>
            <a:noFill/>
          </p:spPr>
          <p:txBody>
            <a:bodyPr vert="eaVert" wrap="none" rtlCol="0">
              <a:spAutoFit/>
            </a:bodyPr>
            <a:lstStyle/>
            <a:p>
              <a:pPr algn="ctr"/>
              <a:r>
                <a:rPr lang="ja-JP" altLang="en-US" sz="1600" b="1" dirty="0">
                  <a:solidFill>
                    <a:schemeClr val="tx1"/>
                  </a:solidFill>
                  <a:latin typeface="Meiryo UI" panose="020B0604030504040204" pitchFamily="50" charset="-128"/>
                  <a:ea typeface="Meiryo UI" panose="020B0604030504040204" pitchFamily="50" charset="-128"/>
                </a:rPr>
                <a:t>個人の財産額</a:t>
              </a:r>
            </a:p>
          </p:txBody>
        </p:sp>
      </p:grpSp>
      <p:grpSp>
        <p:nvGrpSpPr>
          <p:cNvPr id="5" name="グループ化 4">
            <a:extLst>
              <a:ext uri="{FF2B5EF4-FFF2-40B4-BE49-F238E27FC236}">
                <a16:creationId xmlns:a16="http://schemas.microsoft.com/office/drawing/2014/main" id="{620D0EF7-6F32-47C7-8CC1-BABA516AA147}"/>
              </a:ext>
            </a:extLst>
          </p:cNvPr>
          <p:cNvGrpSpPr/>
          <p:nvPr/>
        </p:nvGrpSpPr>
        <p:grpSpPr>
          <a:xfrm>
            <a:off x="440667" y="1340768"/>
            <a:ext cx="463966" cy="2173243"/>
            <a:chOff x="-1034679" y="1304925"/>
            <a:chExt cx="463966" cy="1975366"/>
          </a:xfrm>
        </p:grpSpPr>
        <p:sp>
          <p:nvSpPr>
            <p:cNvPr id="3" name="矢印: 五方向 2">
              <a:extLst>
                <a:ext uri="{FF2B5EF4-FFF2-40B4-BE49-F238E27FC236}">
                  <a16:creationId xmlns:a16="http://schemas.microsoft.com/office/drawing/2014/main" id="{7C799450-08E5-4575-B2EE-7678159B9CCE}"/>
                </a:ext>
              </a:extLst>
            </p:cNvPr>
            <p:cNvSpPr/>
            <p:nvPr/>
          </p:nvSpPr>
          <p:spPr bwMode="auto">
            <a:xfrm rot="16200000">
              <a:off x="-1790379" y="2060625"/>
              <a:ext cx="1975366" cy="463966"/>
            </a:xfrm>
            <a:prstGeom prst="homePlate">
              <a:avLst/>
            </a:prstGeom>
            <a:solidFill>
              <a:srgbClr val="33CCCC"/>
            </a:solidFill>
            <a:ln w="9525" cap="flat" cmpd="sng" algn="ctr">
              <a:noFill/>
              <a:prstDash val="solid"/>
              <a:round/>
              <a:headEnd type="none" w="med" len="med"/>
              <a:tailEnd type="none" w="med" len="med"/>
            </a:ln>
            <a:effectLst/>
          </p:spPr>
          <p:txBody>
            <a:bodyPr vert="vert"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4" name="テキスト ボックス 3">
              <a:extLst>
                <a:ext uri="{FF2B5EF4-FFF2-40B4-BE49-F238E27FC236}">
                  <a16:creationId xmlns:a16="http://schemas.microsoft.com/office/drawing/2014/main" id="{2A439C7F-AEBF-4F8E-9ADF-7D4174CD98D4}"/>
                </a:ext>
              </a:extLst>
            </p:cNvPr>
            <p:cNvSpPr txBox="1"/>
            <p:nvPr/>
          </p:nvSpPr>
          <p:spPr>
            <a:xfrm>
              <a:off x="-1034679" y="1564793"/>
              <a:ext cx="430887" cy="1620932"/>
            </a:xfrm>
            <a:prstGeom prst="rect">
              <a:avLst/>
            </a:prstGeom>
            <a:noFill/>
          </p:spPr>
          <p:txBody>
            <a:bodyPr vert="eaVert" wrap="square" rtlCol="0">
              <a:spAutoFit/>
            </a:bodyPr>
            <a:lstStyle/>
            <a:p>
              <a:r>
                <a:rPr lang="ja-JP" altLang="en-US" sz="1600" b="1" dirty="0">
                  <a:solidFill>
                    <a:schemeClr val="tx1"/>
                  </a:solidFill>
                  <a:latin typeface="Meiryo UI" panose="020B0604030504040204" pitchFamily="50" charset="-128"/>
                  <a:ea typeface="Meiryo UI" panose="020B0604030504040204" pitchFamily="50" charset="-128"/>
                </a:rPr>
                <a:t>会社の毎年の業績</a:t>
              </a:r>
            </a:p>
          </p:txBody>
        </p:sp>
      </p:grpSp>
      <p:sp>
        <p:nvSpPr>
          <p:cNvPr id="81" name="テキスト ボックス 80">
            <a:extLst>
              <a:ext uri="{FF2B5EF4-FFF2-40B4-BE49-F238E27FC236}">
                <a16:creationId xmlns:a16="http://schemas.microsoft.com/office/drawing/2014/main" id="{2B457172-4006-4E37-A77C-27582BDE41E0}"/>
              </a:ext>
            </a:extLst>
          </p:cNvPr>
          <p:cNvSpPr txBox="1"/>
          <p:nvPr/>
        </p:nvSpPr>
        <p:spPr>
          <a:xfrm>
            <a:off x="2795480" y="2256710"/>
            <a:ext cx="1345036" cy="523220"/>
          </a:xfrm>
          <a:prstGeom prst="rect">
            <a:avLst/>
          </a:prstGeom>
          <a:solidFill>
            <a:srgbClr val="FFFFFF"/>
          </a:solidFill>
        </p:spPr>
        <p:txBody>
          <a:bodyPr wrap="square" rtlCol="0">
            <a:spAutoFit/>
          </a:bodyPr>
          <a:lstStyle/>
          <a:p>
            <a:pPr algn="ctr"/>
            <a:r>
              <a:rPr kumimoji="1" lang="ja-JP" altLang="en-US" sz="2800" b="1" dirty="0">
                <a:solidFill>
                  <a:srgbClr val="33CCCC"/>
                </a:solidFill>
                <a:latin typeface="Meiryo UI" panose="020B0604030504040204" pitchFamily="50" charset="-128"/>
                <a:ea typeface="Meiryo UI" panose="020B0604030504040204" pitchFamily="50" charset="-128"/>
              </a:rPr>
              <a:t>法人税</a:t>
            </a:r>
          </a:p>
        </p:txBody>
      </p:sp>
      <p:sp>
        <p:nvSpPr>
          <p:cNvPr id="86" name="テキスト ボックス 85">
            <a:extLst>
              <a:ext uri="{FF2B5EF4-FFF2-40B4-BE49-F238E27FC236}">
                <a16:creationId xmlns:a16="http://schemas.microsoft.com/office/drawing/2014/main" id="{22B65DC7-B329-4086-A3C8-F15B30F2915D}"/>
              </a:ext>
            </a:extLst>
          </p:cNvPr>
          <p:cNvSpPr txBox="1"/>
          <p:nvPr/>
        </p:nvSpPr>
        <p:spPr>
          <a:xfrm>
            <a:off x="2843808" y="4380045"/>
            <a:ext cx="1345036" cy="523220"/>
          </a:xfrm>
          <a:prstGeom prst="rect">
            <a:avLst/>
          </a:prstGeom>
          <a:solidFill>
            <a:srgbClr val="FFFFFF"/>
          </a:solidFill>
        </p:spPr>
        <p:txBody>
          <a:bodyPr wrap="square" rtlCol="0">
            <a:spAutoFit/>
          </a:bodyPr>
          <a:lstStyle/>
          <a:p>
            <a:pPr algn="ctr"/>
            <a:r>
              <a:rPr kumimoji="1" lang="ja-JP" altLang="en-US" sz="2800" b="1" dirty="0">
                <a:solidFill>
                  <a:srgbClr val="FFC000"/>
                </a:solidFill>
                <a:latin typeface="Meiryo UI" panose="020B0604030504040204" pitchFamily="50" charset="-128"/>
                <a:ea typeface="Meiryo UI" panose="020B0604030504040204" pitchFamily="50" charset="-128"/>
              </a:rPr>
              <a:t>所得税</a:t>
            </a:r>
          </a:p>
        </p:txBody>
      </p:sp>
      <p:sp>
        <p:nvSpPr>
          <p:cNvPr id="6" name="矢印: 上下 5">
            <a:extLst>
              <a:ext uri="{FF2B5EF4-FFF2-40B4-BE49-F238E27FC236}">
                <a16:creationId xmlns:a16="http://schemas.microsoft.com/office/drawing/2014/main" id="{DDE60B99-C0E2-47E9-9D80-AE16E07B5E53}"/>
              </a:ext>
            </a:extLst>
          </p:cNvPr>
          <p:cNvSpPr/>
          <p:nvPr/>
        </p:nvSpPr>
        <p:spPr bwMode="auto">
          <a:xfrm>
            <a:off x="3229134" y="2891051"/>
            <a:ext cx="504056" cy="1271106"/>
          </a:xfrm>
          <a:prstGeom prst="upDownArrow">
            <a:avLst/>
          </a:prstGeom>
          <a:solidFill>
            <a:srgbClr val="00206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7" name="テキスト ボックス 6">
            <a:extLst>
              <a:ext uri="{FF2B5EF4-FFF2-40B4-BE49-F238E27FC236}">
                <a16:creationId xmlns:a16="http://schemas.microsoft.com/office/drawing/2014/main" id="{5524A792-0439-4DE7-90F2-C5BD7F0A8038}"/>
              </a:ext>
            </a:extLst>
          </p:cNvPr>
          <p:cNvSpPr txBox="1"/>
          <p:nvPr/>
        </p:nvSpPr>
        <p:spPr>
          <a:xfrm>
            <a:off x="3829262" y="3234216"/>
            <a:ext cx="2263555" cy="584775"/>
          </a:xfrm>
          <a:prstGeom prst="rect">
            <a:avLst/>
          </a:prstGeom>
          <a:noFill/>
        </p:spPr>
        <p:txBody>
          <a:bodyPr wrap="square" rtlCol="0">
            <a:spAutoFit/>
          </a:bodyPr>
          <a:lstStyle/>
          <a:p>
            <a:r>
              <a:rPr kumimoji="1" lang="ja-JP" altLang="en-US" sz="3200" dirty="0">
                <a:solidFill>
                  <a:srgbClr val="002060"/>
                </a:solidFill>
              </a:rPr>
              <a:t>反比例</a:t>
            </a:r>
          </a:p>
        </p:txBody>
      </p:sp>
    </p:spTree>
    <p:extLst>
      <p:ext uri="{BB962C8B-B14F-4D97-AF65-F5344CB8AC3E}">
        <p14:creationId xmlns:p14="http://schemas.microsoft.com/office/powerpoint/2010/main" val="3270861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35563FC-DAA2-4E6A-AB0E-5D2B1DB14F04}"/>
              </a:ext>
            </a:extLst>
          </p:cNvPr>
          <p:cNvSpPr>
            <a:spLocks noGrp="1"/>
          </p:cNvSpPr>
          <p:nvPr>
            <p:ph type="title"/>
          </p:nvPr>
        </p:nvSpPr>
        <p:spPr>
          <a:xfrm>
            <a:off x="468313" y="188913"/>
            <a:ext cx="7776095" cy="820737"/>
          </a:xfrm>
        </p:spPr>
        <p:txBody>
          <a:bodyPr/>
          <a:lstStyle/>
          <a:p>
            <a:r>
              <a:rPr lang="ja-JP" altLang="en-US" dirty="0"/>
              <a:t>贈与税と相続税の相関関係</a:t>
            </a:r>
            <a:endParaRPr kumimoji="1" lang="ja-JP" altLang="en-US" dirty="0"/>
          </a:p>
        </p:txBody>
      </p:sp>
      <p:sp>
        <p:nvSpPr>
          <p:cNvPr id="33" name="Rectangle 6">
            <a:extLst>
              <a:ext uri="{FF2B5EF4-FFF2-40B4-BE49-F238E27FC236}">
                <a16:creationId xmlns:a16="http://schemas.microsoft.com/office/drawing/2014/main" id="{003FCFDF-D0E1-42EA-AFD6-6A42ACE4D928}"/>
              </a:ext>
            </a:extLst>
          </p:cNvPr>
          <p:cNvSpPr>
            <a:spLocks noGrp="1" noChangeArrowheads="1"/>
          </p:cNvSpPr>
          <p:nvPr>
            <p:ph type="sldNum" sz="quarter" idx="4"/>
          </p:nvPr>
        </p:nvSpPr>
        <p:spPr>
          <a:xfrm>
            <a:off x="7739884" y="6522997"/>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37</a:t>
            </a:fld>
            <a:endParaRPr lang="en-US" altLang="ja-JP" sz="1200" dirty="0"/>
          </a:p>
        </p:txBody>
      </p:sp>
      <p:sp>
        <p:nvSpPr>
          <p:cNvPr id="26" name="正方形/長方形 25">
            <a:extLst>
              <a:ext uri="{FF2B5EF4-FFF2-40B4-BE49-F238E27FC236}">
                <a16:creationId xmlns:a16="http://schemas.microsoft.com/office/drawing/2014/main" id="{1ECB3F2C-E206-604D-B111-7D1FF1571348}"/>
              </a:ext>
            </a:extLst>
          </p:cNvPr>
          <p:cNvSpPr/>
          <p:nvPr/>
        </p:nvSpPr>
        <p:spPr bwMode="auto">
          <a:xfrm>
            <a:off x="7203293" y="3601076"/>
            <a:ext cx="1515569" cy="2346968"/>
          </a:xfrm>
          <a:prstGeom prst="rect">
            <a:avLst/>
          </a:prstGeom>
          <a:solidFill>
            <a:srgbClr val="00B0F0">
              <a:alpha val="20000"/>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3600" i="0" u="none" strike="noStrike" cap="none" normalizeH="0" baseline="0" dirty="0">
              <a:ln>
                <a:solidFill>
                  <a:srgbClr val="7030A0"/>
                </a:solidFill>
              </a:ln>
              <a:solidFill>
                <a:srgbClr val="0070C0"/>
              </a:solidFill>
              <a:effectLst/>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B4E9568F-DDC6-0242-8C9F-8C4C5D5C6C79}"/>
              </a:ext>
            </a:extLst>
          </p:cNvPr>
          <p:cNvSpPr/>
          <p:nvPr/>
        </p:nvSpPr>
        <p:spPr bwMode="auto">
          <a:xfrm>
            <a:off x="832160" y="5164043"/>
            <a:ext cx="6275061" cy="783999"/>
          </a:xfrm>
          <a:prstGeom prst="rect">
            <a:avLst/>
          </a:prstGeom>
          <a:solidFill>
            <a:srgbClr val="92D050">
              <a:alpha val="19000"/>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4400" i="0" u="none" strike="noStrike" cap="none" normalizeH="0" baseline="0" dirty="0">
              <a:ln>
                <a:solidFill>
                  <a:srgbClr val="0070C0"/>
                </a:solidFill>
              </a:ln>
              <a:solidFill>
                <a:srgbClr val="00B050"/>
              </a:solidFill>
              <a:effectLst/>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C3046338-5D0C-FF4E-97BC-1F90EBA706C8}"/>
              </a:ext>
            </a:extLst>
          </p:cNvPr>
          <p:cNvSpPr/>
          <p:nvPr/>
        </p:nvSpPr>
        <p:spPr bwMode="auto">
          <a:xfrm>
            <a:off x="830019" y="3601076"/>
            <a:ext cx="6283601" cy="1562968"/>
          </a:xfrm>
          <a:prstGeom prst="rect">
            <a:avLst/>
          </a:prstGeom>
          <a:solidFill>
            <a:srgbClr val="FFFF00">
              <a:alpha val="20000"/>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4800" b="0" i="0" u="none" strike="noStrike" cap="none" normalizeH="0" baseline="0" dirty="0">
              <a:ln>
                <a:solidFill>
                  <a:srgbClr val="FF0000"/>
                </a:solidFill>
              </a:ln>
              <a:solidFill>
                <a:srgbClr val="FFC000"/>
              </a:solidFill>
              <a:effectLst/>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F7EDD56D-191C-D144-B6C5-D860F6332AAF}"/>
              </a:ext>
            </a:extLst>
          </p:cNvPr>
          <p:cNvSpPr/>
          <p:nvPr/>
        </p:nvSpPr>
        <p:spPr bwMode="auto">
          <a:xfrm>
            <a:off x="880756" y="1947306"/>
            <a:ext cx="7840680" cy="1566705"/>
          </a:xfrm>
          <a:prstGeom prst="rect">
            <a:avLst/>
          </a:prstGeom>
          <a:solidFill>
            <a:srgbClr val="33CCCC">
              <a:alpha val="33000"/>
            </a:srgbClr>
          </a:solidFill>
          <a:ln w="9525" cap="flat" cmpd="sng" algn="ctr">
            <a:noFill/>
            <a:prstDash val="solid"/>
            <a:round/>
            <a:headEnd type="none" w="med" len="med"/>
            <a:tailEnd type="none" w="med" len="med"/>
          </a:ln>
          <a:effectLst/>
        </p:spPr>
        <p:txBody>
          <a:bodyPr vert="vert" wrap="none" lIns="91440" tIns="45720" rIns="91440" bIns="45720" numCol="1" rtlCol="0" anchor="ctr" anchorCtr="0" compatLnSpc="1">
            <a:prstTxWarp prst="textNoShape">
              <a:avLst/>
            </a:prstTxWarp>
          </a:bodyPr>
          <a:lstStyle/>
          <a:p>
            <a:endParaRPr lang="ja-JP" altLang="en-US" dirty="0"/>
          </a:p>
        </p:txBody>
      </p:sp>
      <p:cxnSp>
        <p:nvCxnSpPr>
          <p:cNvPr id="37" name="直線矢印コネクタ 36">
            <a:extLst>
              <a:ext uri="{FF2B5EF4-FFF2-40B4-BE49-F238E27FC236}">
                <a16:creationId xmlns:a16="http://schemas.microsoft.com/office/drawing/2014/main" id="{DC6ADD95-EFBA-4945-96E6-5ABC519ADF1C}"/>
              </a:ext>
            </a:extLst>
          </p:cNvPr>
          <p:cNvCxnSpPr>
            <a:cxnSpLocks/>
          </p:cNvCxnSpPr>
          <p:nvPr/>
        </p:nvCxnSpPr>
        <p:spPr bwMode="auto">
          <a:xfrm>
            <a:off x="880756" y="1727649"/>
            <a:ext cx="7805240" cy="0"/>
          </a:xfrm>
          <a:prstGeom prst="straightConnector1">
            <a:avLst/>
          </a:prstGeom>
          <a:ln w="31750">
            <a:solidFill>
              <a:schemeClr val="bg2">
                <a:lumMod val="50000"/>
                <a:lumOff val="50000"/>
              </a:schemeClr>
            </a:solidFill>
            <a:headEnd type="none" w="med" len="med"/>
            <a:tailEnd type="triangle" w="lg" len="lg"/>
          </a:ln>
        </p:spPr>
        <p:style>
          <a:lnRef idx="1">
            <a:schemeClr val="dk1"/>
          </a:lnRef>
          <a:fillRef idx="0">
            <a:schemeClr val="dk1"/>
          </a:fillRef>
          <a:effectRef idx="0">
            <a:schemeClr val="dk1"/>
          </a:effectRef>
          <a:fontRef idx="minor">
            <a:schemeClr val="tx1"/>
          </a:fontRef>
        </p:style>
      </p:cxnSp>
      <p:sp>
        <p:nvSpPr>
          <p:cNvPr id="44" name="テキスト ボックス 43">
            <a:extLst>
              <a:ext uri="{FF2B5EF4-FFF2-40B4-BE49-F238E27FC236}">
                <a16:creationId xmlns:a16="http://schemas.microsoft.com/office/drawing/2014/main" id="{CF510A3A-7E98-4960-8E81-626A77B3B397}"/>
              </a:ext>
            </a:extLst>
          </p:cNvPr>
          <p:cNvSpPr txBox="1"/>
          <p:nvPr/>
        </p:nvSpPr>
        <p:spPr>
          <a:xfrm>
            <a:off x="4475671" y="1500916"/>
            <a:ext cx="646331" cy="406329"/>
          </a:xfrm>
          <a:prstGeom prst="rect">
            <a:avLst/>
          </a:prstGeom>
          <a:solidFill>
            <a:srgbClr val="FFFFFF"/>
          </a:solidFill>
        </p:spPr>
        <p:txBody>
          <a:bodyPr wrap="none" rtlCol="0">
            <a:spAutoFit/>
          </a:bodyPr>
          <a:lstStyle/>
          <a:p>
            <a:r>
              <a:rPr kumimoji="1" lang="ja-JP" altLang="en-US" dirty="0">
                <a:solidFill>
                  <a:schemeClr val="bg2"/>
                </a:solidFill>
                <a:latin typeface="Meiryo UI" panose="020B0604030504040204" pitchFamily="50" charset="-128"/>
                <a:ea typeface="Meiryo UI" panose="020B0604030504040204" pitchFamily="50" charset="-128"/>
              </a:rPr>
              <a:t>時間</a:t>
            </a:r>
          </a:p>
        </p:txBody>
      </p:sp>
      <p:grpSp>
        <p:nvGrpSpPr>
          <p:cNvPr id="38" name="グループ化 37">
            <a:extLst>
              <a:ext uri="{FF2B5EF4-FFF2-40B4-BE49-F238E27FC236}">
                <a16:creationId xmlns:a16="http://schemas.microsoft.com/office/drawing/2014/main" id="{2248F328-F4BF-49DC-8F84-AB27418EC6A7}"/>
              </a:ext>
            </a:extLst>
          </p:cNvPr>
          <p:cNvGrpSpPr/>
          <p:nvPr/>
        </p:nvGrpSpPr>
        <p:grpSpPr>
          <a:xfrm>
            <a:off x="420354" y="3537745"/>
            <a:ext cx="463966" cy="2410297"/>
            <a:chOff x="-1034679" y="1304925"/>
            <a:chExt cx="463966" cy="1975366"/>
          </a:xfrm>
        </p:grpSpPr>
        <p:sp>
          <p:nvSpPr>
            <p:cNvPr id="39" name="矢印: 五方向 38">
              <a:extLst>
                <a:ext uri="{FF2B5EF4-FFF2-40B4-BE49-F238E27FC236}">
                  <a16:creationId xmlns:a16="http://schemas.microsoft.com/office/drawing/2014/main" id="{5F6791F1-593E-4403-8CEB-A42FFF66EE70}"/>
                </a:ext>
              </a:extLst>
            </p:cNvPr>
            <p:cNvSpPr/>
            <p:nvPr/>
          </p:nvSpPr>
          <p:spPr bwMode="auto">
            <a:xfrm rot="16200000">
              <a:off x="-1790379" y="2060625"/>
              <a:ext cx="1975366" cy="463966"/>
            </a:xfrm>
            <a:prstGeom prst="homePlate">
              <a:avLst/>
            </a:prstGeom>
            <a:solidFill>
              <a:srgbClr val="FFC000"/>
            </a:solidFill>
            <a:ln w="9525" cap="flat" cmpd="sng" algn="ctr">
              <a:noFill/>
              <a:prstDash val="solid"/>
              <a:round/>
              <a:headEnd type="none" w="med" len="med"/>
              <a:tailEnd type="none" w="med" len="med"/>
            </a:ln>
            <a:effectLst/>
          </p:spPr>
          <p:txBody>
            <a:bodyPr vert="vert"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40" name="テキスト ボックス 39">
              <a:extLst>
                <a:ext uri="{FF2B5EF4-FFF2-40B4-BE49-F238E27FC236}">
                  <a16:creationId xmlns:a16="http://schemas.microsoft.com/office/drawing/2014/main" id="{B90B9C94-728C-4F21-B1F9-EC3DA78647C6}"/>
                </a:ext>
              </a:extLst>
            </p:cNvPr>
            <p:cNvSpPr txBox="1"/>
            <p:nvPr/>
          </p:nvSpPr>
          <p:spPr>
            <a:xfrm>
              <a:off x="-1034679" y="1688844"/>
              <a:ext cx="430887" cy="1323439"/>
            </a:xfrm>
            <a:prstGeom prst="rect">
              <a:avLst/>
            </a:prstGeom>
            <a:noFill/>
          </p:spPr>
          <p:txBody>
            <a:bodyPr vert="eaVert" wrap="none" rtlCol="0">
              <a:spAutoFit/>
            </a:bodyPr>
            <a:lstStyle/>
            <a:p>
              <a:pPr algn="ctr"/>
              <a:r>
                <a:rPr lang="ja-JP" altLang="en-US" sz="1600" b="1" dirty="0">
                  <a:solidFill>
                    <a:schemeClr val="tx1"/>
                  </a:solidFill>
                  <a:latin typeface="Meiryo UI" panose="020B0604030504040204" pitchFamily="50" charset="-128"/>
                  <a:ea typeface="Meiryo UI" panose="020B0604030504040204" pitchFamily="50" charset="-128"/>
                </a:rPr>
                <a:t>個人の財産額</a:t>
              </a:r>
            </a:p>
          </p:txBody>
        </p:sp>
      </p:grpSp>
      <p:grpSp>
        <p:nvGrpSpPr>
          <p:cNvPr id="5" name="グループ化 4">
            <a:extLst>
              <a:ext uri="{FF2B5EF4-FFF2-40B4-BE49-F238E27FC236}">
                <a16:creationId xmlns:a16="http://schemas.microsoft.com/office/drawing/2014/main" id="{620D0EF7-6F32-47C7-8CC1-BABA516AA147}"/>
              </a:ext>
            </a:extLst>
          </p:cNvPr>
          <p:cNvGrpSpPr/>
          <p:nvPr/>
        </p:nvGrpSpPr>
        <p:grpSpPr>
          <a:xfrm>
            <a:off x="440667" y="1340768"/>
            <a:ext cx="463966" cy="2173243"/>
            <a:chOff x="-1034679" y="1304925"/>
            <a:chExt cx="463966" cy="1975366"/>
          </a:xfrm>
        </p:grpSpPr>
        <p:sp>
          <p:nvSpPr>
            <p:cNvPr id="3" name="矢印: 五方向 2">
              <a:extLst>
                <a:ext uri="{FF2B5EF4-FFF2-40B4-BE49-F238E27FC236}">
                  <a16:creationId xmlns:a16="http://schemas.microsoft.com/office/drawing/2014/main" id="{7C799450-08E5-4575-B2EE-7678159B9CCE}"/>
                </a:ext>
              </a:extLst>
            </p:cNvPr>
            <p:cNvSpPr/>
            <p:nvPr/>
          </p:nvSpPr>
          <p:spPr bwMode="auto">
            <a:xfrm rot="16200000">
              <a:off x="-1790379" y="2060625"/>
              <a:ext cx="1975366" cy="463966"/>
            </a:xfrm>
            <a:prstGeom prst="homePlate">
              <a:avLst/>
            </a:prstGeom>
            <a:solidFill>
              <a:srgbClr val="33CCCC"/>
            </a:solidFill>
            <a:ln w="9525" cap="flat" cmpd="sng" algn="ctr">
              <a:noFill/>
              <a:prstDash val="solid"/>
              <a:round/>
              <a:headEnd type="none" w="med" len="med"/>
              <a:tailEnd type="none" w="med" len="med"/>
            </a:ln>
            <a:effectLst/>
          </p:spPr>
          <p:txBody>
            <a:bodyPr vert="vert"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4" name="テキスト ボックス 3">
              <a:extLst>
                <a:ext uri="{FF2B5EF4-FFF2-40B4-BE49-F238E27FC236}">
                  <a16:creationId xmlns:a16="http://schemas.microsoft.com/office/drawing/2014/main" id="{2A439C7F-AEBF-4F8E-9ADF-7D4174CD98D4}"/>
                </a:ext>
              </a:extLst>
            </p:cNvPr>
            <p:cNvSpPr txBox="1"/>
            <p:nvPr/>
          </p:nvSpPr>
          <p:spPr>
            <a:xfrm>
              <a:off x="-1034679" y="1564793"/>
              <a:ext cx="430887" cy="1620932"/>
            </a:xfrm>
            <a:prstGeom prst="rect">
              <a:avLst/>
            </a:prstGeom>
            <a:noFill/>
          </p:spPr>
          <p:txBody>
            <a:bodyPr vert="eaVert" wrap="square" rtlCol="0">
              <a:spAutoFit/>
            </a:bodyPr>
            <a:lstStyle/>
            <a:p>
              <a:r>
                <a:rPr lang="ja-JP" altLang="en-US" sz="1600" b="1" dirty="0">
                  <a:solidFill>
                    <a:schemeClr val="tx1"/>
                  </a:solidFill>
                  <a:latin typeface="Meiryo UI" panose="020B0604030504040204" pitchFamily="50" charset="-128"/>
                  <a:ea typeface="Meiryo UI" panose="020B0604030504040204" pitchFamily="50" charset="-128"/>
                </a:rPr>
                <a:t>会社の毎年の業績</a:t>
              </a:r>
            </a:p>
          </p:txBody>
        </p:sp>
      </p:grpSp>
      <p:sp>
        <p:nvSpPr>
          <p:cNvPr id="87" name="テキスト ボックス 86">
            <a:extLst>
              <a:ext uri="{FF2B5EF4-FFF2-40B4-BE49-F238E27FC236}">
                <a16:creationId xmlns:a16="http://schemas.microsoft.com/office/drawing/2014/main" id="{AE706910-738E-4E57-89B4-7590A0A988A7}"/>
              </a:ext>
            </a:extLst>
          </p:cNvPr>
          <p:cNvSpPr txBox="1"/>
          <p:nvPr/>
        </p:nvSpPr>
        <p:spPr>
          <a:xfrm>
            <a:off x="3044046" y="5294433"/>
            <a:ext cx="1345036" cy="523220"/>
          </a:xfrm>
          <a:prstGeom prst="rect">
            <a:avLst/>
          </a:prstGeom>
          <a:solidFill>
            <a:srgbClr val="FFFFFF"/>
          </a:solidFill>
        </p:spPr>
        <p:txBody>
          <a:bodyPr wrap="square" rtlCol="0">
            <a:spAutoFit/>
          </a:bodyPr>
          <a:lstStyle/>
          <a:p>
            <a:pPr algn="ctr"/>
            <a:r>
              <a:rPr kumimoji="1" lang="ja-JP" altLang="en-US" sz="2800" b="1" dirty="0">
                <a:solidFill>
                  <a:srgbClr val="92D050"/>
                </a:solidFill>
                <a:latin typeface="Meiryo UI" panose="020B0604030504040204" pitchFamily="50" charset="-128"/>
                <a:ea typeface="Meiryo UI" panose="020B0604030504040204" pitchFamily="50" charset="-128"/>
              </a:rPr>
              <a:t>贈与税</a:t>
            </a:r>
          </a:p>
        </p:txBody>
      </p:sp>
      <p:sp>
        <p:nvSpPr>
          <p:cNvPr id="88" name="テキスト ボックス 87">
            <a:extLst>
              <a:ext uri="{FF2B5EF4-FFF2-40B4-BE49-F238E27FC236}">
                <a16:creationId xmlns:a16="http://schemas.microsoft.com/office/drawing/2014/main" id="{E0684383-0FB4-40CD-BB95-7B8C2C07B862}"/>
              </a:ext>
            </a:extLst>
          </p:cNvPr>
          <p:cNvSpPr txBox="1"/>
          <p:nvPr/>
        </p:nvSpPr>
        <p:spPr>
          <a:xfrm>
            <a:off x="7288559" y="4299695"/>
            <a:ext cx="1345036" cy="523220"/>
          </a:xfrm>
          <a:prstGeom prst="rect">
            <a:avLst/>
          </a:prstGeom>
          <a:solidFill>
            <a:srgbClr val="FFFFFF"/>
          </a:solidFill>
        </p:spPr>
        <p:txBody>
          <a:bodyPr wrap="square" rtlCol="0">
            <a:spAutoFit/>
          </a:bodyPr>
          <a:lstStyle/>
          <a:p>
            <a:pPr algn="ctr"/>
            <a:r>
              <a:rPr kumimoji="1" lang="ja-JP" altLang="en-US" sz="2800" b="1" dirty="0">
                <a:solidFill>
                  <a:srgbClr val="00B0F0"/>
                </a:solidFill>
                <a:latin typeface="Meiryo UI" panose="020B0604030504040204" pitchFamily="50" charset="-128"/>
                <a:ea typeface="Meiryo UI" panose="020B0604030504040204" pitchFamily="50" charset="-128"/>
              </a:rPr>
              <a:t>相続税</a:t>
            </a:r>
          </a:p>
        </p:txBody>
      </p:sp>
      <p:sp>
        <p:nvSpPr>
          <p:cNvPr id="20" name="矢印: 上下 19">
            <a:extLst>
              <a:ext uri="{FF2B5EF4-FFF2-40B4-BE49-F238E27FC236}">
                <a16:creationId xmlns:a16="http://schemas.microsoft.com/office/drawing/2014/main" id="{126FAFFF-7297-4452-A8ED-CEDE62909B9F}"/>
              </a:ext>
            </a:extLst>
          </p:cNvPr>
          <p:cNvSpPr/>
          <p:nvPr/>
        </p:nvSpPr>
        <p:spPr bwMode="auto">
          <a:xfrm rot="4051662">
            <a:off x="5638161" y="3898189"/>
            <a:ext cx="504056" cy="2531707"/>
          </a:xfrm>
          <a:prstGeom prst="upDownArrow">
            <a:avLst/>
          </a:prstGeom>
          <a:solidFill>
            <a:srgbClr val="00206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B0F0"/>
              </a:solidFill>
              <a:effectLst/>
              <a:latin typeface="Arial" charset="0"/>
              <a:ea typeface="HG創英角ｺﾞｼｯｸUB" pitchFamily="49" charset="-128"/>
            </a:endParaRPr>
          </a:p>
        </p:txBody>
      </p:sp>
      <p:sp>
        <p:nvSpPr>
          <p:cNvPr id="21" name="テキスト ボックス 20">
            <a:extLst>
              <a:ext uri="{FF2B5EF4-FFF2-40B4-BE49-F238E27FC236}">
                <a16:creationId xmlns:a16="http://schemas.microsoft.com/office/drawing/2014/main" id="{BD6D7FC7-F7FF-4752-BAD1-30BF9A8D7BFB}"/>
              </a:ext>
            </a:extLst>
          </p:cNvPr>
          <p:cNvSpPr txBox="1"/>
          <p:nvPr/>
        </p:nvSpPr>
        <p:spPr>
          <a:xfrm>
            <a:off x="4798836" y="4249438"/>
            <a:ext cx="2263555" cy="584775"/>
          </a:xfrm>
          <a:prstGeom prst="rect">
            <a:avLst/>
          </a:prstGeom>
          <a:noFill/>
        </p:spPr>
        <p:txBody>
          <a:bodyPr wrap="square" rtlCol="0">
            <a:spAutoFit/>
          </a:bodyPr>
          <a:lstStyle/>
          <a:p>
            <a:r>
              <a:rPr kumimoji="1" lang="ja-JP" altLang="en-US" sz="3200" dirty="0">
                <a:solidFill>
                  <a:srgbClr val="002060"/>
                </a:solidFill>
              </a:rPr>
              <a:t>反比例</a:t>
            </a:r>
          </a:p>
        </p:txBody>
      </p:sp>
    </p:spTree>
    <p:extLst>
      <p:ext uri="{BB962C8B-B14F-4D97-AF65-F5344CB8AC3E}">
        <p14:creationId xmlns:p14="http://schemas.microsoft.com/office/powerpoint/2010/main" val="3405513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35563FC-DAA2-4E6A-AB0E-5D2B1DB14F04}"/>
              </a:ext>
            </a:extLst>
          </p:cNvPr>
          <p:cNvSpPr>
            <a:spLocks noGrp="1"/>
          </p:cNvSpPr>
          <p:nvPr>
            <p:ph type="title"/>
          </p:nvPr>
        </p:nvSpPr>
        <p:spPr>
          <a:xfrm>
            <a:off x="468313" y="188913"/>
            <a:ext cx="7776095" cy="820737"/>
          </a:xfrm>
        </p:spPr>
        <p:txBody>
          <a:bodyPr/>
          <a:lstStyle/>
          <a:p>
            <a:r>
              <a:rPr lang="ja-JP" altLang="en-US" dirty="0"/>
              <a:t>法人税と相続税の相関関係</a:t>
            </a:r>
            <a:endParaRPr kumimoji="1" lang="ja-JP" altLang="en-US" dirty="0"/>
          </a:p>
        </p:txBody>
      </p:sp>
      <p:sp>
        <p:nvSpPr>
          <p:cNvPr id="33" name="Rectangle 6">
            <a:extLst>
              <a:ext uri="{FF2B5EF4-FFF2-40B4-BE49-F238E27FC236}">
                <a16:creationId xmlns:a16="http://schemas.microsoft.com/office/drawing/2014/main" id="{003FCFDF-D0E1-42EA-AFD6-6A42ACE4D928}"/>
              </a:ext>
            </a:extLst>
          </p:cNvPr>
          <p:cNvSpPr>
            <a:spLocks noGrp="1" noChangeArrowheads="1"/>
          </p:cNvSpPr>
          <p:nvPr>
            <p:ph type="sldNum" sz="quarter" idx="4"/>
          </p:nvPr>
        </p:nvSpPr>
        <p:spPr>
          <a:xfrm>
            <a:off x="7739884" y="6522997"/>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38</a:t>
            </a:fld>
            <a:endParaRPr lang="en-US" altLang="ja-JP" sz="1200" dirty="0"/>
          </a:p>
        </p:txBody>
      </p:sp>
      <p:sp>
        <p:nvSpPr>
          <p:cNvPr id="26" name="正方形/長方形 25">
            <a:extLst>
              <a:ext uri="{FF2B5EF4-FFF2-40B4-BE49-F238E27FC236}">
                <a16:creationId xmlns:a16="http://schemas.microsoft.com/office/drawing/2014/main" id="{1ECB3F2C-E206-604D-B111-7D1FF1571348}"/>
              </a:ext>
            </a:extLst>
          </p:cNvPr>
          <p:cNvSpPr/>
          <p:nvPr/>
        </p:nvSpPr>
        <p:spPr bwMode="auto">
          <a:xfrm>
            <a:off x="7203293" y="3601076"/>
            <a:ext cx="1515569" cy="2346968"/>
          </a:xfrm>
          <a:prstGeom prst="rect">
            <a:avLst/>
          </a:prstGeom>
          <a:solidFill>
            <a:srgbClr val="00B0F0">
              <a:alpha val="20000"/>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3600" i="0" u="none" strike="noStrike" cap="none" normalizeH="0" baseline="0" dirty="0">
              <a:ln>
                <a:solidFill>
                  <a:srgbClr val="7030A0"/>
                </a:solidFill>
              </a:ln>
              <a:solidFill>
                <a:srgbClr val="0070C0"/>
              </a:solidFill>
              <a:effectLst/>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B4E9568F-DDC6-0242-8C9F-8C4C5D5C6C79}"/>
              </a:ext>
            </a:extLst>
          </p:cNvPr>
          <p:cNvSpPr/>
          <p:nvPr/>
        </p:nvSpPr>
        <p:spPr bwMode="auto">
          <a:xfrm>
            <a:off x="899592" y="5170070"/>
            <a:ext cx="6283601" cy="783999"/>
          </a:xfrm>
          <a:prstGeom prst="rect">
            <a:avLst/>
          </a:prstGeom>
          <a:solidFill>
            <a:srgbClr val="92D050">
              <a:alpha val="19000"/>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4400" i="0" u="none" strike="noStrike" cap="none" normalizeH="0" baseline="0" dirty="0">
              <a:ln>
                <a:solidFill>
                  <a:srgbClr val="0070C0"/>
                </a:solidFill>
              </a:ln>
              <a:solidFill>
                <a:srgbClr val="00B050"/>
              </a:solidFill>
              <a:effectLst/>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C3046338-5D0C-FF4E-97BC-1F90EBA706C8}"/>
              </a:ext>
            </a:extLst>
          </p:cNvPr>
          <p:cNvSpPr/>
          <p:nvPr/>
        </p:nvSpPr>
        <p:spPr bwMode="auto">
          <a:xfrm>
            <a:off x="905598" y="3592551"/>
            <a:ext cx="6283601" cy="1562968"/>
          </a:xfrm>
          <a:prstGeom prst="rect">
            <a:avLst/>
          </a:prstGeom>
          <a:solidFill>
            <a:srgbClr val="FFFF00">
              <a:alpha val="20000"/>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4800" b="0" i="0" u="none" strike="noStrike" cap="none" normalizeH="0" baseline="0" dirty="0">
              <a:ln>
                <a:solidFill>
                  <a:srgbClr val="FF0000"/>
                </a:solidFill>
              </a:ln>
              <a:solidFill>
                <a:srgbClr val="FFC000"/>
              </a:solidFill>
              <a:effectLst/>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F7EDD56D-191C-D144-B6C5-D860F6332AAF}"/>
              </a:ext>
            </a:extLst>
          </p:cNvPr>
          <p:cNvSpPr/>
          <p:nvPr/>
        </p:nvSpPr>
        <p:spPr bwMode="auto">
          <a:xfrm>
            <a:off x="880756" y="1947306"/>
            <a:ext cx="7840680" cy="1566705"/>
          </a:xfrm>
          <a:prstGeom prst="rect">
            <a:avLst/>
          </a:prstGeom>
          <a:solidFill>
            <a:srgbClr val="33CCCC">
              <a:alpha val="33000"/>
            </a:srgbClr>
          </a:solidFill>
          <a:ln w="9525" cap="flat" cmpd="sng" algn="ctr">
            <a:noFill/>
            <a:prstDash val="solid"/>
            <a:round/>
            <a:headEnd type="none" w="med" len="med"/>
            <a:tailEnd type="none" w="med" len="med"/>
          </a:ln>
          <a:effectLst/>
        </p:spPr>
        <p:txBody>
          <a:bodyPr vert="vert" wrap="none" lIns="91440" tIns="45720" rIns="91440" bIns="45720" numCol="1" rtlCol="0" anchor="ctr" anchorCtr="0" compatLnSpc="1">
            <a:prstTxWarp prst="textNoShape">
              <a:avLst/>
            </a:prstTxWarp>
          </a:bodyPr>
          <a:lstStyle/>
          <a:p>
            <a:endParaRPr lang="ja-JP" altLang="en-US" dirty="0"/>
          </a:p>
        </p:txBody>
      </p:sp>
      <p:cxnSp>
        <p:nvCxnSpPr>
          <p:cNvPr id="37" name="直線矢印コネクタ 36">
            <a:extLst>
              <a:ext uri="{FF2B5EF4-FFF2-40B4-BE49-F238E27FC236}">
                <a16:creationId xmlns:a16="http://schemas.microsoft.com/office/drawing/2014/main" id="{DC6ADD95-EFBA-4945-96E6-5ABC519ADF1C}"/>
              </a:ext>
            </a:extLst>
          </p:cNvPr>
          <p:cNvCxnSpPr>
            <a:cxnSpLocks/>
          </p:cNvCxnSpPr>
          <p:nvPr/>
        </p:nvCxnSpPr>
        <p:spPr bwMode="auto">
          <a:xfrm>
            <a:off x="880756" y="1727649"/>
            <a:ext cx="7805240" cy="0"/>
          </a:xfrm>
          <a:prstGeom prst="straightConnector1">
            <a:avLst/>
          </a:prstGeom>
          <a:ln w="31750">
            <a:solidFill>
              <a:schemeClr val="bg2">
                <a:lumMod val="50000"/>
                <a:lumOff val="50000"/>
              </a:schemeClr>
            </a:solidFill>
            <a:headEnd type="none" w="med" len="med"/>
            <a:tailEnd type="triangle" w="lg" len="lg"/>
          </a:ln>
        </p:spPr>
        <p:style>
          <a:lnRef idx="1">
            <a:schemeClr val="dk1"/>
          </a:lnRef>
          <a:fillRef idx="0">
            <a:schemeClr val="dk1"/>
          </a:fillRef>
          <a:effectRef idx="0">
            <a:schemeClr val="dk1"/>
          </a:effectRef>
          <a:fontRef idx="minor">
            <a:schemeClr val="tx1"/>
          </a:fontRef>
        </p:style>
      </p:cxnSp>
      <p:sp>
        <p:nvSpPr>
          <p:cNvPr id="44" name="テキスト ボックス 43">
            <a:extLst>
              <a:ext uri="{FF2B5EF4-FFF2-40B4-BE49-F238E27FC236}">
                <a16:creationId xmlns:a16="http://schemas.microsoft.com/office/drawing/2014/main" id="{CF510A3A-7E98-4960-8E81-626A77B3B397}"/>
              </a:ext>
            </a:extLst>
          </p:cNvPr>
          <p:cNvSpPr txBox="1"/>
          <p:nvPr/>
        </p:nvSpPr>
        <p:spPr>
          <a:xfrm>
            <a:off x="4475671" y="1500916"/>
            <a:ext cx="646331" cy="406329"/>
          </a:xfrm>
          <a:prstGeom prst="rect">
            <a:avLst/>
          </a:prstGeom>
          <a:solidFill>
            <a:srgbClr val="FFFFFF"/>
          </a:solidFill>
        </p:spPr>
        <p:txBody>
          <a:bodyPr wrap="none" rtlCol="0">
            <a:spAutoFit/>
          </a:bodyPr>
          <a:lstStyle/>
          <a:p>
            <a:r>
              <a:rPr kumimoji="1" lang="ja-JP" altLang="en-US" dirty="0">
                <a:solidFill>
                  <a:schemeClr val="bg2"/>
                </a:solidFill>
                <a:latin typeface="Meiryo UI" panose="020B0604030504040204" pitchFamily="50" charset="-128"/>
                <a:ea typeface="Meiryo UI" panose="020B0604030504040204" pitchFamily="50" charset="-128"/>
              </a:rPr>
              <a:t>時間</a:t>
            </a:r>
          </a:p>
        </p:txBody>
      </p:sp>
      <p:grpSp>
        <p:nvGrpSpPr>
          <p:cNvPr id="38" name="グループ化 37">
            <a:extLst>
              <a:ext uri="{FF2B5EF4-FFF2-40B4-BE49-F238E27FC236}">
                <a16:creationId xmlns:a16="http://schemas.microsoft.com/office/drawing/2014/main" id="{2248F328-F4BF-49DC-8F84-AB27418EC6A7}"/>
              </a:ext>
            </a:extLst>
          </p:cNvPr>
          <p:cNvGrpSpPr/>
          <p:nvPr/>
        </p:nvGrpSpPr>
        <p:grpSpPr>
          <a:xfrm>
            <a:off x="420354" y="3537745"/>
            <a:ext cx="463966" cy="2410297"/>
            <a:chOff x="-1034679" y="1304925"/>
            <a:chExt cx="463966" cy="1975366"/>
          </a:xfrm>
        </p:grpSpPr>
        <p:sp>
          <p:nvSpPr>
            <p:cNvPr id="39" name="矢印: 五方向 38">
              <a:extLst>
                <a:ext uri="{FF2B5EF4-FFF2-40B4-BE49-F238E27FC236}">
                  <a16:creationId xmlns:a16="http://schemas.microsoft.com/office/drawing/2014/main" id="{5F6791F1-593E-4403-8CEB-A42FFF66EE70}"/>
                </a:ext>
              </a:extLst>
            </p:cNvPr>
            <p:cNvSpPr/>
            <p:nvPr/>
          </p:nvSpPr>
          <p:spPr bwMode="auto">
            <a:xfrm rot="16200000">
              <a:off x="-1790379" y="2060625"/>
              <a:ext cx="1975366" cy="463966"/>
            </a:xfrm>
            <a:prstGeom prst="homePlate">
              <a:avLst/>
            </a:prstGeom>
            <a:solidFill>
              <a:srgbClr val="FFC000"/>
            </a:solidFill>
            <a:ln w="9525" cap="flat" cmpd="sng" algn="ctr">
              <a:noFill/>
              <a:prstDash val="solid"/>
              <a:round/>
              <a:headEnd type="none" w="med" len="med"/>
              <a:tailEnd type="none" w="med" len="med"/>
            </a:ln>
            <a:effectLst/>
          </p:spPr>
          <p:txBody>
            <a:bodyPr vert="vert"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40" name="テキスト ボックス 39">
              <a:extLst>
                <a:ext uri="{FF2B5EF4-FFF2-40B4-BE49-F238E27FC236}">
                  <a16:creationId xmlns:a16="http://schemas.microsoft.com/office/drawing/2014/main" id="{B90B9C94-728C-4F21-B1F9-EC3DA78647C6}"/>
                </a:ext>
              </a:extLst>
            </p:cNvPr>
            <p:cNvSpPr txBox="1"/>
            <p:nvPr/>
          </p:nvSpPr>
          <p:spPr>
            <a:xfrm>
              <a:off x="-1034679" y="1688844"/>
              <a:ext cx="430887" cy="1323439"/>
            </a:xfrm>
            <a:prstGeom prst="rect">
              <a:avLst/>
            </a:prstGeom>
            <a:noFill/>
          </p:spPr>
          <p:txBody>
            <a:bodyPr vert="eaVert" wrap="none" rtlCol="0">
              <a:spAutoFit/>
            </a:bodyPr>
            <a:lstStyle/>
            <a:p>
              <a:pPr algn="ctr"/>
              <a:r>
                <a:rPr lang="ja-JP" altLang="en-US" sz="1600" b="1" dirty="0">
                  <a:solidFill>
                    <a:schemeClr val="tx1"/>
                  </a:solidFill>
                  <a:latin typeface="Meiryo UI" panose="020B0604030504040204" pitchFamily="50" charset="-128"/>
                  <a:ea typeface="Meiryo UI" panose="020B0604030504040204" pitchFamily="50" charset="-128"/>
                </a:rPr>
                <a:t>個人の財産額</a:t>
              </a:r>
            </a:p>
          </p:txBody>
        </p:sp>
      </p:grpSp>
      <p:grpSp>
        <p:nvGrpSpPr>
          <p:cNvPr id="5" name="グループ化 4">
            <a:extLst>
              <a:ext uri="{FF2B5EF4-FFF2-40B4-BE49-F238E27FC236}">
                <a16:creationId xmlns:a16="http://schemas.microsoft.com/office/drawing/2014/main" id="{620D0EF7-6F32-47C7-8CC1-BABA516AA147}"/>
              </a:ext>
            </a:extLst>
          </p:cNvPr>
          <p:cNvGrpSpPr/>
          <p:nvPr/>
        </p:nvGrpSpPr>
        <p:grpSpPr>
          <a:xfrm>
            <a:off x="440667" y="1340768"/>
            <a:ext cx="463966" cy="2173243"/>
            <a:chOff x="-1034679" y="1304925"/>
            <a:chExt cx="463966" cy="1975366"/>
          </a:xfrm>
        </p:grpSpPr>
        <p:sp>
          <p:nvSpPr>
            <p:cNvPr id="3" name="矢印: 五方向 2">
              <a:extLst>
                <a:ext uri="{FF2B5EF4-FFF2-40B4-BE49-F238E27FC236}">
                  <a16:creationId xmlns:a16="http://schemas.microsoft.com/office/drawing/2014/main" id="{7C799450-08E5-4575-B2EE-7678159B9CCE}"/>
                </a:ext>
              </a:extLst>
            </p:cNvPr>
            <p:cNvSpPr/>
            <p:nvPr/>
          </p:nvSpPr>
          <p:spPr bwMode="auto">
            <a:xfrm rot="16200000">
              <a:off x="-1790379" y="2060625"/>
              <a:ext cx="1975366" cy="463966"/>
            </a:xfrm>
            <a:prstGeom prst="homePlate">
              <a:avLst/>
            </a:prstGeom>
            <a:solidFill>
              <a:srgbClr val="33CCCC"/>
            </a:solidFill>
            <a:ln w="9525" cap="flat" cmpd="sng" algn="ctr">
              <a:noFill/>
              <a:prstDash val="solid"/>
              <a:round/>
              <a:headEnd type="none" w="med" len="med"/>
              <a:tailEnd type="none" w="med" len="med"/>
            </a:ln>
            <a:effectLst/>
          </p:spPr>
          <p:txBody>
            <a:bodyPr vert="vert"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4" name="テキスト ボックス 3">
              <a:extLst>
                <a:ext uri="{FF2B5EF4-FFF2-40B4-BE49-F238E27FC236}">
                  <a16:creationId xmlns:a16="http://schemas.microsoft.com/office/drawing/2014/main" id="{2A439C7F-AEBF-4F8E-9ADF-7D4174CD98D4}"/>
                </a:ext>
              </a:extLst>
            </p:cNvPr>
            <p:cNvSpPr txBox="1"/>
            <p:nvPr/>
          </p:nvSpPr>
          <p:spPr>
            <a:xfrm>
              <a:off x="-1034679" y="1564793"/>
              <a:ext cx="430887" cy="1620932"/>
            </a:xfrm>
            <a:prstGeom prst="rect">
              <a:avLst/>
            </a:prstGeom>
            <a:noFill/>
          </p:spPr>
          <p:txBody>
            <a:bodyPr vert="eaVert" wrap="square" rtlCol="0">
              <a:spAutoFit/>
            </a:bodyPr>
            <a:lstStyle/>
            <a:p>
              <a:r>
                <a:rPr lang="ja-JP" altLang="en-US" sz="1600" b="1" dirty="0">
                  <a:solidFill>
                    <a:schemeClr val="tx1"/>
                  </a:solidFill>
                  <a:latin typeface="Meiryo UI" panose="020B0604030504040204" pitchFamily="50" charset="-128"/>
                  <a:ea typeface="Meiryo UI" panose="020B0604030504040204" pitchFamily="50" charset="-128"/>
                </a:rPr>
                <a:t>会社の毎年の業績</a:t>
              </a:r>
            </a:p>
          </p:txBody>
        </p:sp>
      </p:grpSp>
      <p:sp>
        <p:nvSpPr>
          <p:cNvPr id="81" name="テキスト ボックス 80">
            <a:extLst>
              <a:ext uri="{FF2B5EF4-FFF2-40B4-BE49-F238E27FC236}">
                <a16:creationId xmlns:a16="http://schemas.microsoft.com/office/drawing/2014/main" id="{2B457172-4006-4E37-A77C-27582BDE41E0}"/>
              </a:ext>
            </a:extLst>
          </p:cNvPr>
          <p:cNvSpPr txBox="1"/>
          <p:nvPr/>
        </p:nvSpPr>
        <p:spPr>
          <a:xfrm>
            <a:off x="3683842" y="2466830"/>
            <a:ext cx="1345036" cy="523220"/>
          </a:xfrm>
          <a:prstGeom prst="rect">
            <a:avLst/>
          </a:prstGeom>
          <a:solidFill>
            <a:srgbClr val="FFFFFF"/>
          </a:solidFill>
        </p:spPr>
        <p:txBody>
          <a:bodyPr wrap="square" rtlCol="0">
            <a:spAutoFit/>
          </a:bodyPr>
          <a:lstStyle/>
          <a:p>
            <a:pPr algn="ctr"/>
            <a:r>
              <a:rPr kumimoji="1" lang="ja-JP" altLang="en-US" sz="2800" b="1" dirty="0">
                <a:solidFill>
                  <a:srgbClr val="33CCCC"/>
                </a:solidFill>
                <a:latin typeface="Meiryo UI" panose="020B0604030504040204" pitchFamily="50" charset="-128"/>
                <a:ea typeface="Meiryo UI" panose="020B0604030504040204" pitchFamily="50" charset="-128"/>
              </a:rPr>
              <a:t>法人税</a:t>
            </a:r>
          </a:p>
        </p:txBody>
      </p:sp>
      <p:sp>
        <p:nvSpPr>
          <p:cNvPr id="88" name="テキスト ボックス 87">
            <a:extLst>
              <a:ext uri="{FF2B5EF4-FFF2-40B4-BE49-F238E27FC236}">
                <a16:creationId xmlns:a16="http://schemas.microsoft.com/office/drawing/2014/main" id="{E0684383-0FB4-40CD-BB95-7B8C2C07B862}"/>
              </a:ext>
            </a:extLst>
          </p:cNvPr>
          <p:cNvSpPr txBox="1"/>
          <p:nvPr/>
        </p:nvSpPr>
        <p:spPr>
          <a:xfrm>
            <a:off x="7288559" y="4382560"/>
            <a:ext cx="1345036" cy="523220"/>
          </a:xfrm>
          <a:prstGeom prst="rect">
            <a:avLst/>
          </a:prstGeom>
          <a:solidFill>
            <a:srgbClr val="FFFFFF"/>
          </a:solidFill>
        </p:spPr>
        <p:txBody>
          <a:bodyPr wrap="square" rtlCol="0">
            <a:spAutoFit/>
          </a:bodyPr>
          <a:lstStyle/>
          <a:p>
            <a:pPr algn="ctr"/>
            <a:r>
              <a:rPr kumimoji="1" lang="ja-JP" altLang="en-US" sz="2800" b="1" dirty="0">
                <a:solidFill>
                  <a:srgbClr val="00B0F0"/>
                </a:solidFill>
                <a:latin typeface="Meiryo UI" panose="020B0604030504040204" pitchFamily="50" charset="-128"/>
                <a:ea typeface="Meiryo UI" panose="020B0604030504040204" pitchFamily="50" charset="-128"/>
              </a:rPr>
              <a:t>相続税</a:t>
            </a:r>
          </a:p>
        </p:txBody>
      </p:sp>
      <p:sp>
        <p:nvSpPr>
          <p:cNvPr id="20" name="矢印: 上下 19">
            <a:extLst>
              <a:ext uri="{FF2B5EF4-FFF2-40B4-BE49-F238E27FC236}">
                <a16:creationId xmlns:a16="http://schemas.microsoft.com/office/drawing/2014/main" id="{00C78DFF-42D9-42EE-90AD-E4D7DAD0743D}"/>
              </a:ext>
            </a:extLst>
          </p:cNvPr>
          <p:cNvSpPr/>
          <p:nvPr/>
        </p:nvSpPr>
        <p:spPr bwMode="auto">
          <a:xfrm rot="7095869">
            <a:off x="5873375" y="2642594"/>
            <a:ext cx="504056" cy="2056910"/>
          </a:xfrm>
          <a:prstGeom prst="upDownArrow">
            <a:avLst/>
          </a:prstGeom>
          <a:solidFill>
            <a:srgbClr val="FF0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21" name="テキスト ボックス 20">
            <a:extLst>
              <a:ext uri="{FF2B5EF4-FFF2-40B4-BE49-F238E27FC236}">
                <a16:creationId xmlns:a16="http://schemas.microsoft.com/office/drawing/2014/main" id="{D1E4BEFB-546B-48B6-8289-A62C8C6E242F}"/>
              </a:ext>
            </a:extLst>
          </p:cNvPr>
          <p:cNvSpPr txBox="1"/>
          <p:nvPr/>
        </p:nvSpPr>
        <p:spPr>
          <a:xfrm>
            <a:off x="6168166" y="2702087"/>
            <a:ext cx="2076242" cy="707886"/>
          </a:xfrm>
          <a:prstGeom prst="rect">
            <a:avLst/>
          </a:prstGeom>
          <a:solidFill>
            <a:srgbClr val="FF0000"/>
          </a:solidFill>
        </p:spPr>
        <p:txBody>
          <a:bodyPr wrap="square" rtlCol="0">
            <a:spAutoFit/>
          </a:bodyPr>
          <a:lstStyle/>
          <a:p>
            <a:pPr algn="ctr"/>
            <a:r>
              <a:rPr kumimoji="1" lang="ja-JP" altLang="en-US" sz="4000" dirty="0">
                <a:solidFill>
                  <a:schemeClr val="tx1"/>
                </a:solidFill>
              </a:rPr>
              <a:t>正比例</a:t>
            </a:r>
          </a:p>
        </p:txBody>
      </p:sp>
      <p:sp>
        <p:nvSpPr>
          <p:cNvPr id="22" name="テキスト ボックス 21">
            <a:extLst>
              <a:ext uri="{FF2B5EF4-FFF2-40B4-BE49-F238E27FC236}">
                <a16:creationId xmlns:a16="http://schemas.microsoft.com/office/drawing/2014/main" id="{16EF6623-8D35-47E7-8E26-692D675BDBBA}"/>
              </a:ext>
            </a:extLst>
          </p:cNvPr>
          <p:cNvSpPr txBox="1"/>
          <p:nvPr/>
        </p:nvSpPr>
        <p:spPr>
          <a:xfrm>
            <a:off x="1687809" y="2427390"/>
            <a:ext cx="2142452" cy="584775"/>
          </a:xfrm>
          <a:prstGeom prst="rect">
            <a:avLst/>
          </a:prstGeom>
          <a:noFill/>
        </p:spPr>
        <p:txBody>
          <a:bodyPr wrap="square" rtlCol="0">
            <a:spAutoFit/>
          </a:bodyPr>
          <a:lstStyle/>
          <a:p>
            <a:pPr algn="ctr"/>
            <a:r>
              <a:rPr kumimoji="1" lang="ja-JP" altLang="en-US" sz="3200" dirty="0">
                <a:solidFill>
                  <a:srgbClr val="FF0000"/>
                </a:solidFill>
              </a:rPr>
              <a:t>利益増⇒</a:t>
            </a:r>
            <a:endParaRPr kumimoji="1" lang="en-US" altLang="ja-JP" sz="3200" dirty="0">
              <a:solidFill>
                <a:srgbClr val="FF0000"/>
              </a:solidFill>
            </a:endParaRPr>
          </a:p>
        </p:txBody>
      </p:sp>
      <p:sp>
        <p:nvSpPr>
          <p:cNvPr id="25" name="テキスト ボックス 24">
            <a:extLst>
              <a:ext uri="{FF2B5EF4-FFF2-40B4-BE49-F238E27FC236}">
                <a16:creationId xmlns:a16="http://schemas.microsoft.com/office/drawing/2014/main" id="{33F4EFAE-8409-4704-970D-A0694A168169}"/>
              </a:ext>
            </a:extLst>
          </p:cNvPr>
          <p:cNvSpPr txBox="1"/>
          <p:nvPr/>
        </p:nvSpPr>
        <p:spPr>
          <a:xfrm>
            <a:off x="1500058" y="4351782"/>
            <a:ext cx="2263555" cy="584775"/>
          </a:xfrm>
          <a:prstGeom prst="rect">
            <a:avLst/>
          </a:prstGeom>
          <a:noFill/>
        </p:spPr>
        <p:txBody>
          <a:bodyPr wrap="square" rtlCol="0">
            <a:spAutoFit/>
          </a:bodyPr>
          <a:lstStyle/>
          <a:p>
            <a:pPr algn="ctr"/>
            <a:r>
              <a:rPr kumimoji="1" lang="ja-JP" altLang="en-US" sz="3200" dirty="0">
                <a:solidFill>
                  <a:srgbClr val="FF0000"/>
                </a:solidFill>
              </a:rPr>
              <a:t>株価</a:t>
            </a:r>
          </a:p>
        </p:txBody>
      </p:sp>
      <p:sp>
        <p:nvSpPr>
          <p:cNvPr id="29" name="テキスト ボックス 28">
            <a:extLst>
              <a:ext uri="{FF2B5EF4-FFF2-40B4-BE49-F238E27FC236}">
                <a16:creationId xmlns:a16="http://schemas.microsoft.com/office/drawing/2014/main" id="{9C06B66D-0F72-437D-A476-5EC99866B9FC}"/>
              </a:ext>
            </a:extLst>
          </p:cNvPr>
          <p:cNvSpPr txBox="1"/>
          <p:nvPr/>
        </p:nvSpPr>
        <p:spPr>
          <a:xfrm>
            <a:off x="4894644" y="2445649"/>
            <a:ext cx="880364" cy="584775"/>
          </a:xfrm>
          <a:prstGeom prst="rect">
            <a:avLst/>
          </a:prstGeom>
          <a:noFill/>
        </p:spPr>
        <p:txBody>
          <a:bodyPr wrap="square" rtlCol="0">
            <a:spAutoFit/>
          </a:bodyPr>
          <a:lstStyle/>
          <a:p>
            <a:pPr algn="ctr"/>
            <a:r>
              <a:rPr kumimoji="1" lang="ja-JP" altLang="en-US" sz="3200" dirty="0">
                <a:solidFill>
                  <a:srgbClr val="FF0000"/>
                </a:solidFill>
              </a:rPr>
              <a:t>増</a:t>
            </a:r>
            <a:endParaRPr kumimoji="1" lang="en-US" altLang="ja-JP" sz="3200" dirty="0">
              <a:solidFill>
                <a:srgbClr val="FF0000"/>
              </a:solidFill>
            </a:endParaRPr>
          </a:p>
        </p:txBody>
      </p:sp>
      <p:sp>
        <p:nvSpPr>
          <p:cNvPr id="31" name="テキスト ボックス 30">
            <a:extLst>
              <a:ext uri="{FF2B5EF4-FFF2-40B4-BE49-F238E27FC236}">
                <a16:creationId xmlns:a16="http://schemas.microsoft.com/office/drawing/2014/main" id="{89F9629D-352A-49FE-9838-52670CDDCB2F}"/>
              </a:ext>
            </a:extLst>
          </p:cNvPr>
          <p:cNvSpPr txBox="1"/>
          <p:nvPr/>
        </p:nvSpPr>
        <p:spPr>
          <a:xfrm>
            <a:off x="2733209" y="4360306"/>
            <a:ext cx="1381823" cy="584775"/>
          </a:xfrm>
          <a:prstGeom prst="rect">
            <a:avLst/>
          </a:prstGeom>
          <a:noFill/>
        </p:spPr>
        <p:txBody>
          <a:bodyPr wrap="square" rtlCol="0">
            <a:spAutoFit/>
          </a:bodyPr>
          <a:lstStyle/>
          <a:p>
            <a:pPr algn="ctr"/>
            <a:r>
              <a:rPr kumimoji="1" lang="ja-JP" altLang="en-US" sz="3200" dirty="0">
                <a:solidFill>
                  <a:srgbClr val="FF0000"/>
                </a:solidFill>
              </a:rPr>
              <a:t>上昇</a:t>
            </a:r>
            <a:endParaRPr kumimoji="1" lang="en-US" altLang="ja-JP" sz="3200" dirty="0">
              <a:solidFill>
                <a:srgbClr val="FF0000"/>
              </a:solidFill>
            </a:endParaRPr>
          </a:p>
        </p:txBody>
      </p:sp>
      <p:sp>
        <p:nvSpPr>
          <p:cNvPr id="8" name="矢印: 下 7">
            <a:extLst>
              <a:ext uri="{FF2B5EF4-FFF2-40B4-BE49-F238E27FC236}">
                <a16:creationId xmlns:a16="http://schemas.microsoft.com/office/drawing/2014/main" id="{3F66B54F-5726-4865-BA2C-8B2F4C6EDC46}"/>
              </a:ext>
            </a:extLst>
          </p:cNvPr>
          <p:cNvSpPr/>
          <p:nvPr/>
        </p:nvSpPr>
        <p:spPr bwMode="auto">
          <a:xfrm>
            <a:off x="2439769" y="3177725"/>
            <a:ext cx="360040" cy="1036108"/>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9" name="矢印: 右 8">
            <a:extLst>
              <a:ext uri="{FF2B5EF4-FFF2-40B4-BE49-F238E27FC236}">
                <a16:creationId xmlns:a16="http://schemas.microsoft.com/office/drawing/2014/main" id="{91434C13-C753-4374-928C-F38614011336}"/>
              </a:ext>
            </a:extLst>
          </p:cNvPr>
          <p:cNvSpPr/>
          <p:nvPr/>
        </p:nvSpPr>
        <p:spPr bwMode="auto">
          <a:xfrm>
            <a:off x="4475671" y="4489625"/>
            <a:ext cx="2159856" cy="300912"/>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32" name="テキスト ボックス 31">
            <a:extLst>
              <a:ext uri="{FF2B5EF4-FFF2-40B4-BE49-F238E27FC236}">
                <a16:creationId xmlns:a16="http://schemas.microsoft.com/office/drawing/2014/main" id="{A66A54DA-F424-47CA-A723-2B2B81B51301}"/>
              </a:ext>
            </a:extLst>
          </p:cNvPr>
          <p:cNvSpPr txBox="1"/>
          <p:nvPr/>
        </p:nvSpPr>
        <p:spPr>
          <a:xfrm>
            <a:off x="8417781" y="4353435"/>
            <a:ext cx="880364" cy="584775"/>
          </a:xfrm>
          <a:prstGeom prst="rect">
            <a:avLst/>
          </a:prstGeom>
          <a:noFill/>
        </p:spPr>
        <p:txBody>
          <a:bodyPr wrap="square" rtlCol="0">
            <a:spAutoFit/>
          </a:bodyPr>
          <a:lstStyle/>
          <a:p>
            <a:pPr algn="ctr"/>
            <a:r>
              <a:rPr kumimoji="1" lang="ja-JP" altLang="en-US" sz="3200" dirty="0">
                <a:solidFill>
                  <a:srgbClr val="FF0000"/>
                </a:solidFill>
              </a:rPr>
              <a:t>増</a:t>
            </a:r>
            <a:endParaRPr kumimoji="1" lang="en-US" altLang="ja-JP" sz="3200" dirty="0">
              <a:solidFill>
                <a:srgbClr val="FF0000"/>
              </a:solidFill>
            </a:endParaRPr>
          </a:p>
        </p:txBody>
      </p:sp>
    </p:spTree>
    <p:extLst>
      <p:ext uri="{BB962C8B-B14F-4D97-AF65-F5344CB8AC3E}">
        <p14:creationId xmlns:p14="http://schemas.microsoft.com/office/powerpoint/2010/main" val="3671674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25" grpId="0"/>
      <p:bldP spid="29" grpId="0"/>
      <p:bldP spid="31" grpId="0"/>
      <p:bldP spid="8" grpId="0" animBg="1"/>
      <p:bldP spid="9" grpId="0" animBg="1"/>
      <p:bldP spid="32" grpId="0"/>
    </p:bld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0FEFEC08-88C1-4C6C-AA0D-050B2A598C94}"/>
              </a:ext>
            </a:extLst>
          </p:cNvPr>
          <p:cNvSpPr>
            <a:spLocks noGrp="1"/>
          </p:cNvSpPr>
          <p:nvPr>
            <p:ph idx="1"/>
          </p:nvPr>
        </p:nvSpPr>
        <p:spPr>
          <a:xfrm>
            <a:off x="444875" y="836712"/>
            <a:ext cx="8229600" cy="4525962"/>
          </a:xfrm>
        </p:spPr>
        <p:txBody>
          <a:bodyPr anchor="ctr"/>
          <a:lstStyle/>
          <a:p>
            <a:pPr marL="0" indent="0" algn="ctr">
              <a:buNone/>
            </a:pPr>
            <a:r>
              <a:rPr kumimoji="1" lang="ja-JP" altLang="en-US" sz="3600" dirty="0">
                <a:solidFill>
                  <a:schemeClr val="tx1">
                    <a:lumMod val="95000"/>
                  </a:schemeClr>
                </a:solidFill>
              </a:rPr>
              <a:t>利益を出せば法人税を払う必要がある</a:t>
            </a:r>
            <a:endParaRPr kumimoji="1" lang="en-US" altLang="ja-JP" sz="3600" dirty="0">
              <a:solidFill>
                <a:schemeClr val="tx1">
                  <a:lumMod val="95000"/>
                </a:schemeClr>
              </a:solidFill>
            </a:endParaRPr>
          </a:p>
          <a:p>
            <a:pPr marL="0" indent="0" algn="ctr">
              <a:buNone/>
            </a:pPr>
            <a:r>
              <a:rPr kumimoji="1" lang="ja-JP" altLang="en-US" sz="4000" dirty="0">
                <a:solidFill>
                  <a:schemeClr val="tx1">
                    <a:lumMod val="95000"/>
                  </a:schemeClr>
                </a:solidFill>
              </a:rPr>
              <a:t>その時、</a:t>
            </a:r>
            <a:endParaRPr kumimoji="1" lang="en-US" altLang="ja-JP" sz="4000" dirty="0">
              <a:solidFill>
                <a:schemeClr val="tx1">
                  <a:lumMod val="95000"/>
                </a:schemeClr>
              </a:solidFill>
            </a:endParaRPr>
          </a:p>
          <a:p>
            <a:pPr marL="0" indent="0" algn="ctr">
              <a:buNone/>
            </a:pPr>
            <a:r>
              <a:rPr kumimoji="1" lang="ja-JP" altLang="en-US" sz="4800" dirty="0">
                <a:solidFill>
                  <a:schemeClr val="tx1">
                    <a:lumMod val="95000"/>
                  </a:schemeClr>
                </a:solidFill>
              </a:rPr>
              <a:t>将来払う</a:t>
            </a:r>
            <a:r>
              <a:rPr kumimoji="1" lang="ja-JP" altLang="en-US" sz="4800" b="1" dirty="0">
                <a:solidFill>
                  <a:schemeClr val="tx1">
                    <a:lumMod val="95000"/>
                  </a:schemeClr>
                </a:solidFill>
              </a:rPr>
              <a:t>相続税の額が増える</a:t>
            </a:r>
            <a:endParaRPr kumimoji="1" lang="en-US" altLang="ja-JP" sz="4800" b="1" dirty="0">
              <a:solidFill>
                <a:schemeClr val="tx1">
                  <a:lumMod val="95000"/>
                </a:schemeClr>
              </a:solidFill>
            </a:endParaRPr>
          </a:p>
        </p:txBody>
      </p:sp>
      <p:sp>
        <p:nvSpPr>
          <p:cNvPr id="4" name="スライド番号プレースホルダー 3">
            <a:extLst>
              <a:ext uri="{FF2B5EF4-FFF2-40B4-BE49-F238E27FC236}">
                <a16:creationId xmlns:a16="http://schemas.microsoft.com/office/drawing/2014/main" id="{137950A6-7150-47C1-8788-8FB503CEE260}"/>
              </a:ext>
            </a:extLst>
          </p:cNvPr>
          <p:cNvSpPr>
            <a:spLocks noGrp="1"/>
          </p:cNvSpPr>
          <p:nvPr>
            <p:ph type="sldNum" sz="quarter" idx="4"/>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85191FB8-4F62-47EF-9F3F-3C0A94BC7DC8}" type="slidenum">
              <a:rPr kumimoji="1" lang="en-US" altLang="ja-JP" sz="1200" b="0" i="0" u="none" strike="noStrike" kern="1200" cap="none" spc="0" normalizeH="0" baseline="0" noProof="0" smtClean="0">
                <a:ln>
                  <a:noFill/>
                </a:ln>
                <a:solidFill>
                  <a:srgbClr val="000000"/>
                </a:solidFill>
                <a:effectLst/>
                <a:uLnTx/>
                <a:uFillTx/>
                <a:latin typeface="Meiryo UI" panose="020B0604030504040204" pitchFamily="50" charset="-128"/>
                <a:ea typeface="Meiryo UI" panose="020B0604030504040204" pitchFamily="50" charset="-128"/>
                <a:cs typeface="+mn-cs"/>
              </a:rPr>
              <a:pPr marL="0" marR="0" lvl="0" indent="0" algn="ctr" defTabSz="914400" rtl="0" eaLnBrk="1" fontAlgn="base" latinLnBrk="0" hangingPunct="1">
                <a:lnSpc>
                  <a:spcPct val="100000"/>
                </a:lnSpc>
                <a:spcBef>
                  <a:spcPct val="0"/>
                </a:spcBef>
                <a:spcAft>
                  <a:spcPct val="0"/>
                </a:spcAft>
                <a:buClrTx/>
                <a:buSzTx/>
                <a:buFontTx/>
                <a:buNone/>
                <a:tabLst/>
                <a:defRPr/>
              </a:pPr>
              <a:t>39</a:t>
            </a:fld>
            <a:endParaRPr kumimoji="1"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1196715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EBB84B-C6EB-754D-9387-C009330D42E1}"/>
              </a:ext>
            </a:extLst>
          </p:cNvPr>
          <p:cNvSpPr>
            <a:spLocks noGrp="1"/>
          </p:cNvSpPr>
          <p:nvPr>
            <p:ph type="title"/>
          </p:nvPr>
        </p:nvSpPr>
        <p:spPr>
          <a:xfrm>
            <a:off x="468313" y="188913"/>
            <a:ext cx="6695975" cy="1143000"/>
          </a:xfrm>
        </p:spPr>
        <p:txBody>
          <a:bodyPr/>
          <a:lstStyle/>
          <a:p>
            <a:r>
              <a:rPr kumimoji="1" lang="ja-JP" altLang="en-US"/>
              <a:t>メディア掲載実績</a:t>
            </a:r>
          </a:p>
        </p:txBody>
      </p:sp>
      <p:sp>
        <p:nvSpPr>
          <p:cNvPr id="3" name="コンテンツ プレースホルダー 2">
            <a:extLst>
              <a:ext uri="{FF2B5EF4-FFF2-40B4-BE49-F238E27FC236}">
                <a16:creationId xmlns:a16="http://schemas.microsoft.com/office/drawing/2014/main" id="{6327022C-E51D-DE4E-8828-DA6B2BEF178A}"/>
              </a:ext>
            </a:extLst>
          </p:cNvPr>
          <p:cNvSpPr>
            <a:spLocks noGrp="1"/>
          </p:cNvSpPr>
          <p:nvPr>
            <p:ph idx="1"/>
          </p:nvPr>
        </p:nvSpPr>
        <p:spPr>
          <a:xfrm>
            <a:off x="224578" y="1331913"/>
            <a:ext cx="4421740" cy="567657"/>
          </a:xfrm>
        </p:spPr>
        <p:txBody>
          <a:bodyPr/>
          <a:lstStyle/>
          <a:p>
            <a:pPr marL="0" indent="0">
              <a:buNone/>
            </a:pPr>
            <a:r>
              <a:rPr kumimoji="1" lang="ja-JP" altLang="en-US" sz="1600"/>
              <a:t>▼著書</a:t>
            </a:r>
            <a:r>
              <a:rPr kumimoji="1" lang="en-US" altLang="ja-JP" sz="1600" dirty="0"/>
              <a:t> </a:t>
            </a:r>
            <a:r>
              <a:rPr lang="ja-JP" altLang="en-US" sz="1600"/>
              <a:t>すばる舎（著：山口 真導）</a:t>
            </a:r>
            <a:endParaRPr kumimoji="1" lang="ja-JP" altLang="en-US" sz="1600"/>
          </a:p>
        </p:txBody>
      </p:sp>
      <p:sp>
        <p:nvSpPr>
          <p:cNvPr id="4" name="スライド番号プレースホルダー 3">
            <a:extLst>
              <a:ext uri="{FF2B5EF4-FFF2-40B4-BE49-F238E27FC236}">
                <a16:creationId xmlns:a16="http://schemas.microsoft.com/office/drawing/2014/main" id="{48219CBD-6F0D-5E49-9729-69D77A188F6B}"/>
              </a:ext>
            </a:extLst>
          </p:cNvPr>
          <p:cNvSpPr>
            <a:spLocks noGrp="1"/>
          </p:cNvSpPr>
          <p:nvPr>
            <p:ph type="sldNum" sz="quarter" idx="4"/>
          </p:nvPr>
        </p:nvSpPr>
        <p:spPr>
          <a:xfrm>
            <a:off x="7720634" y="6491979"/>
            <a:ext cx="946112" cy="321397"/>
          </a:xfrm>
        </p:spPr>
        <p:txBody>
          <a:bodyPr/>
          <a:lstStyle/>
          <a:p>
            <a:pPr>
              <a:defRPr/>
            </a:pPr>
            <a:fld id="{85191FB8-4F62-47EF-9F3F-3C0A94BC7DC8}" type="slidenum">
              <a:rPr lang="en-US" altLang="ja-JP" smtClean="0"/>
              <a:pPr>
                <a:defRPr/>
              </a:pPr>
              <a:t>4</a:t>
            </a:fld>
            <a:endParaRPr lang="en-US" altLang="ja-JP"/>
          </a:p>
        </p:txBody>
      </p:sp>
      <p:pic>
        <p:nvPicPr>
          <p:cNvPr id="7" name="図 6">
            <a:extLst>
              <a:ext uri="{FF2B5EF4-FFF2-40B4-BE49-F238E27FC236}">
                <a16:creationId xmlns:a16="http://schemas.microsoft.com/office/drawing/2014/main" id="{DF19A9EA-5989-D6FB-2373-53BD2FCEFF30}"/>
              </a:ext>
            </a:extLst>
          </p:cNvPr>
          <p:cNvPicPr>
            <a:picLocks noChangeAspect="1"/>
          </p:cNvPicPr>
          <p:nvPr/>
        </p:nvPicPr>
        <p:blipFill>
          <a:blip r:embed="rId2"/>
          <a:stretch>
            <a:fillRect/>
          </a:stretch>
        </p:blipFill>
        <p:spPr>
          <a:xfrm>
            <a:off x="255751" y="1615083"/>
            <a:ext cx="2226072" cy="3216867"/>
          </a:xfrm>
          <a:prstGeom prst="rect">
            <a:avLst/>
          </a:prstGeom>
        </p:spPr>
      </p:pic>
      <p:pic>
        <p:nvPicPr>
          <p:cNvPr id="8" name="図 7">
            <a:extLst>
              <a:ext uri="{FF2B5EF4-FFF2-40B4-BE49-F238E27FC236}">
                <a16:creationId xmlns:a16="http://schemas.microsoft.com/office/drawing/2014/main" id="{37D1F898-AD17-031B-691B-27752EDF6096}"/>
              </a:ext>
            </a:extLst>
          </p:cNvPr>
          <p:cNvPicPr>
            <a:picLocks noChangeAspect="1"/>
          </p:cNvPicPr>
          <p:nvPr/>
        </p:nvPicPr>
        <p:blipFill>
          <a:blip r:embed="rId3"/>
          <a:stretch>
            <a:fillRect/>
          </a:stretch>
        </p:blipFill>
        <p:spPr>
          <a:xfrm>
            <a:off x="4291590" y="1982343"/>
            <a:ext cx="2224626" cy="2976088"/>
          </a:xfrm>
          <a:prstGeom prst="rect">
            <a:avLst/>
          </a:prstGeom>
        </p:spPr>
      </p:pic>
      <p:sp>
        <p:nvSpPr>
          <p:cNvPr id="9" name="正方形/長方形 8">
            <a:extLst>
              <a:ext uri="{FF2B5EF4-FFF2-40B4-BE49-F238E27FC236}">
                <a16:creationId xmlns:a16="http://schemas.microsoft.com/office/drawing/2014/main" id="{AEFD7AF8-1F3C-6431-9711-52DCE2835010}"/>
              </a:ext>
            </a:extLst>
          </p:cNvPr>
          <p:cNvSpPr/>
          <p:nvPr/>
        </p:nvSpPr>
        <p:spPr>
          <a:xfrm>
            <a:off x="4213583" y="1336012"/>
            <a:ext cx="3880695" cy="584775"/>
          </a:xfrm>
          <a:prstGeom prst="rect">
            <a:avLst/>
          </a:prstGeom>
        </p:spPr>
        <p:txBody>
          <a:bodyPr wrap="square">
            <a:spAutoFit/>
          </a:bodyPr>
          <a:lstStyle/>
          <a:p>
            <a:r>
              <a:rPr lang="ja-JP" altLang="en-US" sz="1600">
                <a:latin typeface="HG丸ｺﾞｼｯｸM-PRO" panose="020F0600000000000000" pitchFamily="50" charset="-128"/>
                <a:ea typeface="HG丸ｺﾞｼｯｸM-PRO" panose="020F0600000000000000" pitchFamily="50" charset="-128"/>
              </a:rPr>
              <a:t>▼プレジデント（</a:t>
            </a:r>
            <a:r>
              <a:rPr lang="en-US" altLang="ja-JP" sz="1600" dirty="0">
                <a:latin typeface="HG丸ｺﾞｼｯｸM-PRO" panose="020F0600000000000000" pitchFamily="50" charset="-128"/>
                <a:ea typeface="HG丸ｺﾞｼｯｸM-PRO" panose="020F0600000000000000" pitchFamily="50" charset="-128"/>
              </a:rPr>
              <a:t>2018</a:t>
            </a:r>
            <a:r>
              <a:rPr lang="ja-JP" altLang="en-US" sz="1600">
                <a:latin typeface="HG丸ｺﾞｼｯｸM-PRO" panose="020F0600000000000000" pitchFamily="50" charset="-128"/>
                <a:ea typeface="HG丸ｺﾞｼｯｸM-PRO" panose="020F0600000000000000" pitchFamily="50" charset="-128"/>
              </a:rPr>
              <a:t>年</a:t>
            </a:r>
            <a:r>
              <a:rPr lang="en-US" altLang="ja-JP" sz="1600" dirty="0">
                <a:latin typeface="HG丸ｺﾞｼｯｸM-PRO" panose="020F0600000000000000" pitchFamily="50" charset="-128"/>
                <a:ea typeface="HG丸ｺﾞｼｯｸM-PRO" panose="020F0600000000000000" pitchFamily="50" charset="-128"/>
              </a:rPr>
              <a:t>3</a:t>
            </a:r>
            <a:r>
              <a:rPr lang="ja-JP" altLang="en-US" sz="1600">
                <a:latin typeface="HG丸ｺﾞｼｯｸM-PRO" panose="020F0600000000000000" pitchFamily="50" charset="-128"/>
                <a:ea typeface="HG丸ｺﾞｼｯｸM-PRO" panose="020F0600000000000000" pitchFamily="50" charset="-128"/>
              </a:rPr>
              <a:t>月</a:t>
            </a:r>
            <a:r>
              <a:rPr lang="en-US" altLang="ja-JP" sz="1600" dirty="0">
                <a:latin typeface="HG丸ｺﾞｼｯｸM-PRO" panose="020F0600000000000000" pitchFamily="50" charset="-128"/>
                <a:ea typeface="HG丸ｺﾞｼｯｸM-PRO" panose="020F0600000000000000" pitchFamily="50" charset="-128"/>
              </a:rPr>
              <a:t>19</a:t>
            </a:r>
            <a:r>
              <a:rPr lang="ja-JP" altLang="en-US" sz="1600">
                <a:latin typeface="HG丸ｺﾞｼｯｸM-PRO" panose="020F0600000000000000" pitchFamily="50" charset="-128"/>
                <a:ea typeface="HG丸ｺﾞｼｯｸM-PRO" panose="020F0600000000000000" pitchFamily="50" charset="-128"/>
              </a:rPr>
              <a:t>日号）に</a:t>
            </a:r>
            <a:r>
              <a:rPr lang="ja-JP" altLang="en-US" sz="1600" b="1" u="sng">
                <a:solidFill>
                  <a:srgbClr val="FF0000"/>
                </a:solidFill>
                <a:latin typeface="HG丸ｺﾞｼｯｸM-PRO" panose="020F0600000000000000" pitchFamily="50" charset="-128"/>
                <a:ea typeface="HG丸ｺﾞｼｯｸM-PRO" panose="020F0600000000000000" pitchFamily="50" charset="-128"/>
              </a:rPr>
              <a:t>決算対策のプロとして掲載</a:t>
            </a:r>
            <a:endParaRPr lang="en-US" altLang="ja-JP" sz="1600" b="1" u="sng" dirty="0">
              <a:solidFill>
                <a:srgbClr val="FF0000"/>
              </a:solidFill>
              <a:latin typeface="HG丸ｺﾞｼｯｸM-PRO" panose="020F0600000000000000" pitchFamily="50" charset="-128"/>
              <a:ea typeface="HG丸ｺﾞｼｯｸM-PRO" panose="020F0600000000000000" pitchFamily="50" charset="-128"/>
            </a:endParaRPr>
          </a:p>
        </p:txBody>
      </p:sp>
      <p:pic>
        <p:nvPicPr>
          <p:cNvPr id="10" name="図 9">
            <a:extLst>
              <a:ext uri="{FF2B5EF4-FFF2-40B4-BE49-F238E27FC236}">
                <a16:creationId xmlns:a16="http://schemas.microsoft.com/office/drawing/2014/main" id="{6328E50F-D062-F721-2324-5ACFA2CB86A0}"/>
              </a:ext>
            </a:extLst>
          </p:cNvPr>
          <p:cNvPicPr>
            <a:picLocks noChangeAspect="1"/>
          </p:cNvPicPr>
          <p:nvPr/>
        </p:nvPicPr>
        <p:blipFill>
          <a:blip r:embed="rId4"/>
          <a:stretch>
            <a:fillRect/>
          </a:stretch>
        </p:blipFill>
        <p:spPr>
          <a:xfrm>
            <a:off x="6732210" y="3360428"/>
            <a:ext cx="2197099" cy="2970478"/>
          </a:xfrm>
          <a:prstGeom prst="rect">
            <a:avLst/>
          </a:prstGeom>
        </p:spPr>
      </p:pic>
      <p:sp>
        <p:nvSpPr>
          <p:cNvPr id="11" name="正方形/長方形 10">
            <a:extLst>
              <a:ext uri="{FF2B5EF4-FFF2-40B4-BE49-F238E27FC236}">
                <a16:creationId xmlns:a16="http://schemas.microsoft.com/office/drawing/2014/main" id="{77DA2741-FCA4-35DC-152D-3EB2A115C99B}"/>
              </a:ext>
            </a:extLst>
          </p:cNvPr>
          <p:cNvSpPr/>
          <p:nvPr/>
        </p:nvSpPr>
        <p:spPr>
          <a:xfrm>
            <a:off x="6444208" y="2204864"/>
            <a:ext cx="2871278" cy="1077218"/>
          </a:xfrm>
          <a:prstGeom prst="rect">
            <a:avLst/>
          </a:prstGeom>
        </p:spPr>
        <p:txBody>
          <a:bodyPr wrap="square">
            <a:spAutoFit/>
          </a:bodyPr>
          <a:lstStyle/>
          <a:p>
            <a:r>
              <a:rPr lang="ja-JP" altLang="en-US" sz="1600">
                <a:latin typeface="HG丸ｺﾞｼｯｸM-PRO" panose="020F0600000000000000" pitchFamily="50" charset="-128"/>
                <a:ea typeface="HG丸ｺﾞｼｯｸM-PRO" panose="020F0600000000000000" pitchFamily="50" charset="-128"/>
              </a:rPr>
              <a:t>▼雑誌ビジネスチャンス</a:t>
            </a:r>
            <a:endParaRPr lang="en-US" altLang="ja-JP" sz="1600" dirty="0">
              <a:latin typeface="HG丸ｺﾞｼｯｸM-PRO" panose="020F0600000000000000" pitchFamily="50" charset="-128"/>
              <a:ea typeface="HG丸ｺﾞｼｯｸM-PRO" panose="020F0600000000000000" pitchFamily="50" charset="-128"/>
            </a:endParaRPr>
          </a:p>
          <a:p>
            <a:r>
              <a:rPr lang="ja-JP" altLang="en-US" sz="1600">
                <a:latin typeface="HG丸ｺﾞｼｯｸM-PRO" panose="020F0600000000000000" pitchFamily="50" charset="-128"/>
                <a:ea typeface="HG丸ｺﾞｼｯｸM-PRO" panose="020F0600000000000000" pitchFamily="50" charset="-128"/>
              </a:rPr>
              <a:t>経営者が知らないとマズい。業績を上げるためのファイナンスの裏ワザ</a:t>
            </a:r>
            <a:r>
              <a:rPr lang="en-US" altLang="ja-JP" sz="1600" dirty="0">
                <a:latin typeface="HG丸ｺﾞｼｯｸM-PRO" panose="020F0600000000000000" pitchFamily="50" charset="-128"/>
                <a:ea typeface="HG丸ｺﾞｼｯｸM-PRO" panose="020F0600000000000000" pitchFamily="50" charset="-128"/>
              </a:rPr>
              <a:t> </a:t>
            </a:r>
            <a:r>
              <a:rPr lang="ja-JP" altLang="en-US" sz="1600">
                <a:latin typeface="HG丸ｺﾞｼｯｸM-PRO" panose="020F0600000000000000" pitchFamily="50" charset="-128"/>
                <a:ea typeface="HG丸ｺﾞｼｯｸM-PRO" panose="020F0600000000000000" pitchFamily="50" charset="-128"/>
              </a:rPr>
              <a:t>連載中</a:t>
            </a:r>
            <a:endParaRPr lang="en-US" altLang="ja-JP" sz="1600" dirty="0">
              <a:latin typeface="HG丸ｺﾞｼｯｸM-PRO" panose="020F0600000000000000" pitchFamily="50" charset="-128"/>
              <a:ea typeface="HG丸ｺﾞｼｯｸM-PRO" panose="020F0600000000000000" pitchFamily="50" charset="-128"/>
            </a:endParaRPr>
          </a:p>
        </p:txBody>
      </p:sp>
      <p:pic>
        <p:nvPicPr>
          <p:cNvPr id="6" name="図 5">
            <a:extLst>
              <a:ext uri="{FF2B5EF4-FFF2-40B4-BE49-F238E27FC236}">
                <a16:creationId xmlns:a16="http://schemas.microsoft.com/office/drawing/2014/main" id="{B4E5CE03-D34F-EB61-A405-6ECAB0668048}"/>
              </a:ext>
            </a:extLst>
          </p:cNvPr>
          <p:cNvPicPr>
            <a:picLocks noChangeAspect="1"/>
          </p:cNvPicPr>
          <p:nvPr/>
        </p:nvPicPr>
        <p:blipFill>
          <a:blip r:embed="rId5"/>
          <a:stretch>
            <a:fillRect/>
          </a:stretch>
        </p:blipFill>
        <p:spPr>
          <a:xfrm>
            <a:off x="1986493" y="3039780"/>
            <a:ext cx="2197100" cy="3167486"/>
          </a:xfrm>
          <a:prstGeom prst="rect">
            <a:avLst/>
          </a:prstGeom>
        </p:spPr>
      </p:pic>
    </p:spTree>
    <p:extLst>
      <p:ext uri="{BB962C8B-B14F-4D97-AF65-F5344CB8AC3E}">
        <p14:creationId xmlns:p14="http://schemas.microsoft.com/office/powerpoint/2010/main" val="27600812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090B96F-A7DC-2B00-CACE-29E95093EAF6}"/>
              </a:ext>
            </a:extLst>
          </p:cNvPr>
          <p:cNvSpPr>
            <a:spLocks noGrp="1"/>
          </p:cNvSpPr>
          <p:nvPr>
            <p:ph type="title"/>
          </p:nvPr>
        </p:nvSpPr>
        <p:spPr/>
        <p:txBody>
          <a:bodyPr/>
          <a:lstStyle/>
          <a:p>
            <a:r>
              <a:rPr kumimoji="1" lang="ja-JP" altLang="en-US" dirty="0"/>
              <a:t>相続ではなく会社売却を考えている場合</a:t>
            </a:r>
          </a:p>
        </p:txBody>
      </p:sp>
      <p:sp>
        <p:nvSpPr>
          <p:cNvPr id="3" name="コンテンツ プレースホルダー 2">
            <a:extLst>
              <a:ext uri="{FF2B5EF4-FFF2-40B4-BE49-F238E27FC236}">
                <a16:creationId xmlns:a16="http://schemas.microsoft.com/office/drawing/2014/main" id="{679E81B6-EA2E-BA4E-D52D-D1B4984697F1}"/>
              </a:ext>
            </a:extLst>
          </p:cNvPr>
          <p:cNvSpPr>
            <a:spLocks noGrp="1"/>
          </p:cNvSpPr>
          <p:nvPr>
            <p:ph idx="1"/>
          </p:nvPr>
        </p:nvSpPr>
        <p:spPr/>
        <p:txBody>
          <a:bodyPr/>
          <a:lstStyle/>
          <a:p>
            <a:r>
              <a:rPr kumimoji="1" lang="ja-JP" altLang="en-US" dirty="0"/>
              <a:t>法人税と相続税の正比例は理解できたが</a:t>
            </a:r>
            <a:endParaRPr kumimoji="1" lang="en-US" altLang="ja-JP" dirty="0"/>
          </a:p>
          <a:p>
            <a:r>
              <a:rPr kumimoji="1" lang="ja-JP" altLang="en-US" u="sng" dirty="0"/>
              <a:t>将来、会社売却を考えている</a:t>
            </a:r>
            <a:r>
              <a:rPr kumimoji="1" lang="ja-JP" altLang="en-US" dirty="0"/>
              <a:t>ので、</a:t>
            </a:r>
            <a:endParaRPr kumimoji="1" lang="en-US" altLang="ja-JP" dirty="0"/>
          </a:p>
          <a:p>
            <a:r>
              <a:rPr kumimoji="1" lang="ja-JP" altLang="en-US" dirty="0"/>
              <a:t>法人税を払うことで得られる高い株価は、</a:t>
            </a:r>
            <a:endParaRPr kumimoji="1" lang="en-US" altLang="ja-JP" dirty="0"/>
          </a:p>
          <a:p>
            <a:r>
              <a:rPr kumimoji="1" lang="en-US" altLang="ja-JP" dirty="0"/>
              <a:t>M&amp;A</a:t>
            </a:r>
            <a:r>
              <a:rPr kumimoji="1" lang="ja-JP" altLang="en-US" dirty="0"/>
              <a:t>でおカネを残すのに</a:t>
            </a:r>
            <a:r>
              <a:rPr kumimoji="1" lang="ja-JP" altLang="en-US" u="sng" dirty="0"/>
              <a:t>むしろ好都合</a:t>
            </a:r>
            <a:r>
              <a:rPr kumimoji="1" lang="ja-JP" altLang="en-US" dirty="0"/>
              <a:t>であって</a:t>
            </a:r>
            <a:endParaRPr kumimoji="1" lang="en-US" altLang="ja-JP" dirty="0"/>
          </a:p>
          <a:p>
            <a:r>
              <a:rPr kumimoji="1" lang="ja-JP" altLang="en-US" dirty="0"/>
              <a:t>マイナス要素ではなくプラス要素ではないか？</a:t>
            </a:r>
          </a:p>
        </p:txBody>
      </p:sp>
      <p:sp>
        <p:nvSpPr>
          <p:cNvPr id="4" name="スライド番号プレースホルダー 3">
            <a:extLst>
              <a:ext uri="{FF2B5EF4-FFF2-40B4-BE49-F238E27FC236}">
                <a16:creationId xmlns:a16="http://schemas.microsoft.com/office/drawing/2014/main" id="{C5BC4098-3232-4CB3-3A3E-5499B0C54D98}"/>
              </a:ext>
            </a:extLst>
          </p:cNvPr>
          <p:cNvSpPr>
            <a:spLocks noGrp="1"/>
          </p:cNvSpPr>
          <p:nvPr>
            <p:ph type="sldNum" sz="quarter" idx="4"/>
          </p:nvPr>
        </p:nvSpPr>
        <p:spPr/>
        <p:txBody>
          <a:bodyPr/>
          <a:lstStyle/>
          <a:p>
            <a:pPr>
              <a:defRPr/>
            </a:pPr>
            <a:fld id="{85191FB8-4F62-47EF-9F3F-3C0A94BC7DC8}" type="slidenum">
              <a:rPr lang="en-US" altLang="ja-JP" smtClean="0"/>
              <a:pPr>
                <a:defRPr/>
              </a:pPr>
              <a:t>40</a:t>
            </a:fld>
            <a:endParaRPr lang="en-US" altLang="ja-JP" sz="1200" dirty="0"/>
          </a:p>
        </p:txBody>
      </p:sp>
    </p:spTree>
    <p:extLst>
      <p:ext uri="{BB962C8B-B14F-4D97-AF65-F5344CB8AC3E}">
        <p14:creationId xmlns:p14="http://schemas.microsoft.com/office/powerpoint/2010/main" val="39397071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AC3ED0C-25F7-4F18-EBA4-A90355974748}"/>
              </a:ext>
            </a:extLst>
          </p:cNvPr>
          <p:cNvSpPr>
            <a:spLocks noGrp="1"/>
          </p:cNvSpPr>
          <p:nvPr>
            <p:ph type="title"/>
          </p:nvPr>
        </p:nvSpPr>
        <p:spPr/>
        <p:txBody>
          <a:bodyPr/>
          <a:lstStyle/>
          <a:p>
            <a:r>
              <a:rPr kumimoji="1" lang="ja-JP" altLang="en-US" dirty="0"/>
              <a:t>会社売却と節税対策は両立出来る</a:t>
            </a:r>
          </a:p>
        </p:txBody>
      </p:sp>
      <p:sp>
        <p:nvSpPr>
          <p:cNvPr id="4" name="スライド番号プレースホルダー 3">
            <a:extLst>
              <a:ext uri="{FF2B5EF4-FFF2-40B4-BE49-F238E27FC236}">
                <a16:creationId xmlns:a16="http://schemas.microsoft.com/office/drawing/2014/main" id="{7574A109-47B8-1095-0FB7-566A120065C2}"/>
              </a:ext>
            </a:extLst>
          </p:cNvPr>
          <p:cNvSpPr>
            <a:spLocks noGrp="1"/>
          </p:cNvSpPr>
          <p:nvPr>
            <p:ph type="sldNum" sz="quarter" idx="4"/>
          </p:nvPr>
        </p:nvSpPr>
        <p:spPr/>
        <p:txBody>
          <a:bodyPr/>
          <a:lstStyle/>
          <a:p>
            <a:pPr>
              <a:defRPr/>
            </a:pPr>
            <a:fld id="{85191FB8-4F62-47EF-9F3F-3C0A94BC7DC8}" type="slidenum">
              <a:rPr lang="en-US" altLang="ja-JP" smtClean="0"/>
              <a:pPr>
                <a:defRPr/>
              </a:pPr>
              <a:t>41</a:t>
            </a:fld>
            <a:endParaRPr lang="en-US" altLang="ja-JP" sz="1200" dirty="0"/>
          </a:p>
        </p:txBody>
      </p:sp>
      <p:sp>
        <p:nvSpPr>
          <p:cNvPr id="5" name="正方形/長方形 4">
            <a:extLst>
              <a:ext uri="{FF2B5EF4-FFF2-40B4-BE49-F238E27FC236}">
                <a16:creationId xmlns:a16="http://schemas.microsoft.com/office/drawing/2014/main" id="{37B60BE1-C16E-2A47-690C-DCC3881B402E}"/>
              </a:ext>
            </a:extLst>
          </p:cNvPr>
          <p:cNvSpPr/>
          <p:nvPr/>
        </p:nvSpPr>
        <p:spPr bwMode="auto">
          <a:xfrm>
            <a:off x="1242505" y="3933056"/>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dirty="0">
                <a:latin typeface="Meiryo UI" panose="020B0604030504040204" pitchFamily="34" charset="-128"/>
                <a:ea typeface="Meiryo UI" panose="020B0604030504040204" pitchFamily="34" charset="-128"/>
              </a:rPr>
              <a:t>会社売却時の株価は、（　　　　　　）の収益性で決まる</a:t>
            </a:r>
            <a:endParaRPr lang="en-US" altLang="ja-JP" dirty="0">
              <a:latin typeface="Meiryo UI" panose="020B0604030504040204" pitchFamily="34" charset="-128"/>
              <a:ea typeface="Meiryo UI" panose="020B0604030504040204" pitchFamily="34" charset="-128"/>
            </a:endParaRPr>
          </a:p>
        </p:txBody>
      </p:sp>
      <p:sp>
        <p:nvSpPr>
          <p:cNvPr id="6" name="正方形/長方形 5">
            <a:extLst>
              <a:ext uri="{FF2B5EF4-FFF2-40B4-BE49-F238E27FC236}">
                <a16:creationId xmlns:a16="http://schemas.microsoft.com/office/drawing/2014/main" id="{0DC094DF-048D-F90D-C2FF-371539370DB0}"/>
              </a:ext>
            </a:extLst>
          </p:cNvPr>
          <p:cNvSpPr/>
          <p:nvPr/>
        </p:nvSpPr>
        <p:spPr bwMode="auto">
          <a:xfrm>
            <a:off x="1242505" y="2792520"/>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kumimoji="1" lang="ja-JP" altLang="en-US" dirty="0">
                <a:latin typeface="Meiryo UI" panose="020B0604030504040204" pitchFamily="34" charset="-128"/>
                <a:ea typeface="Meiryo UI" panose="020B0604030504040204" pitchFamily="34" charset="-128"/>
              </a:rPr>
              <a:t>相続時の株価は（　　　　　　）の収益性で決まる</a:t>
            </a:r>
          </a:p>
        </p:txBody>
      </p:sp>
      <p:sp>
        <p:nvSpPr>
          <p:cNvPr id="7" name="正方形/長方形 6">
            <a:extLst>
              <a:ext uri="{FF2B5EF4-FFF2-40B4-BE49-F238E27FC236}">
                <a16:creationId xmlns:a16="http://schemas.microsoft.com/office/drawing/2014/main" id="{553477FB-AFD3-C8FC-8B51-F52723836230}"/>
              </a:ext>
            </a:extLst>
          </p:cNvPr>
          <p:cNvSpPr/>
          <p:nvPr/>
        </p:nvSpPr>
        <p:spPr bwMode="auto">
          <a:xfrm>
            <a:off x="1223862" y="1620482"/>
            <a:ext cx="6696276" cy="1008112"/>
          </a:xfrm>
          <a:prstGeom prst="rect">
            <a:avLst/>
          </a:prstGeom>
          <a:solidFill>
            <a:schemeClr val="tx1"/>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kumimoji="1" lang="ja-JP" altLang="en-US" dirty="0">
                <a:latin typeface="Meiryo UI" panose="020B0604030504040204" pitchFamily="34" charset="-128"/>
                <a:ea typeface="Meiryo UI" panose="020B0604030504040204" pitchFamily="34" charset="-128"/>
              </a:rPr>
              <a:t>下記の文章のカッコに、下記の語群から文字を選択して当てはめて下さい</a:t>
            </a:r>
            <a:endParaRPr kumimoji="1" lang="en-US" altLang="ja-JP" dirty="0">
              <a:latin typeface="Meiryo UI" panose="020B0604030504040204" pitchFamily="34" charset="-128"/>
              <a:ea typeface="Meiryo UI" panose="020B0604030504040204" pitchFamily="34" charset="-128"/>
            </a:endParaRPr>
          </a:p>
          <a:p>
            <a:pPr algn="ctr"/>
            <a:endParaRPr lang="en-US" altLang="ja-JP" dirty="0">
              <a:latin typeface="Meiryo UI" panose="020B0604030504040204" pitchFamily="34" charset="-128"/>
              <a:ea typeface="Meiryo UI" panose="020B0604030504040204" pitchFamily="34" charset="-128"/>
            </a:endParaRPr>
          </a:p>
          <a:p>
            <a:pPr algn="ctr"/>
            <a:r>
              <a:rPr kumimoji="1" lang="ja-JP" altLang="en-US" dirty="0">
                <a:latin typeface="Meiryo UI" panose="020B0604030504040204" pitchFamily="34" charset="-128"/>
                <a:ea typeface="Meiryo UI" panose="020B0604030504040204" pitchFamily="34" charset="-128"/>
              </a:rPr>
              <a:t>過去　　未来</a:t>
            </a:r>
          </a:p>
        </p:txBody>
      </p:sp>
      <p:sp>
        <p:nvSpPr>
          <p:cNvPr id="8" name="正方形/長方形 7">
            <a:extLst>
              <a:ext uri="{FF2B5EF4-FFF2-40B4-BE49-F238E27FC236}">
                <a16:creationId xmlns:a16="http://schemas.microsoft.com/office/drawing/2014/main" id="{364333F2-F0E0-33AD-B18D-37DEE9C7CEA7}"/>
              </a:ext>
            </a:extLst>
          </p:cNvPr>
          <p:cNvSpPr/>
          <p:nvPr/>
        </p:nvSpPr>
        <p:spPr bwMode="auto">
          <a:xfrm>
            <a:off x="1259632" y="5517232"/>
            <a:ext cx="6696276" cy="728398"/>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dirty="0">
                <a:latin typeface="Meiryo UI" panose="020B0604030504040204" pitchFamily="34" charset="-128"/>
                <a:ea typeface="Meiryo UI" panose="020B0604030504040204" pitchFamily="34" charset="-128"/>
              </a:rPr>
              <a:t>節税対策を</a:t>
            </a:r>
            <a:r>
              <a:rPr lang="ja-JP" altLang="en-US" dirty="0">
                <a:solidFill>
                  <a:srgbClr val="FF0000"/>
                </a:solidFill>
                <a:latin typeface="Meiryo UI" panose="020B0604030504040204" pitchFamily="34" charset="-128"/>
                <a:ea typeface="Meiryo UI" panose="020B0604030504040204" pitchFamily="34" charset="-128"/>
              </a:rPr>
              <a:t>しない場合の正常収益力</a:t>
            </a:r>
            <a:r>
              <a:rPr lang="ja-JP" altLang="en-US" dirty="0">
                <a:latin typeface="Meiryo UI" panose="020B0604030504040204" pitchFamily="34" charset="-128"/>
                <a:ea typeface="Meiryo UI" panose="020B0604030504040204" pitchFamily="34" charset="-128"/>
              </a:rPr>
              <a:t>で売却価格は計算されます</a:t>
            </a:r>
            <a:endParaRPr lang="en-US" altLang="ja-JP" dirty="0">
              <a:latin typeface="Meiryo UI" panose="020B0604030504040204" pitchFamily="34" charset="-128"/>
              <a:ea typeface="Meiryo UI" panose="020B0604030504040204" pitchFamily="34" charset="-128"/>
            </a:endParaRPr>
          </a:p>
        </p:txBody>
      </p:sp>
      <p:sp>
        <p:nvSpPr>
          <p:cNvPr id="9" name="正方形/長方形 8">
            <a:extLst>
              <a:ext uri="{FF2B5EF4-FFF2-40B4-BE49-F238E27FC236}">
                <a16:creationId xmlns:a16="http://schemas.microsoft.com/office/drawing/2014/main" id="{35A4E7D0-5D08-CE37-815B-B400FD23E68E}"/>
              </a:ext>
            </a:extLst>
          </p:cNvPr>
          <p:cNvSpPr/>
          <p:nvPr/>
        </p:nvSpPr>
        <p:spPr bwMode="auto">
          <a:xfrm>
            <a:off x="1259632" y="4944980"/>
            <a:ext cx="6696276" cy="504122"/>
          </a:xfrm>
          <a:prstGeom prst="rect">
            <a:avLst/>
          </a:prstGeom>
          <a:no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fontScale="92500" lnSpcReduction="10000"/>
          </a:bodyPr>
          <a:lstStyle/>
          <a:p>
            <a:pPr algn="ctr"/>
            <a:r>
              <a:rPr kumimoji="1" lang="ja-JP" altLang="en-US" sz="3200" dirty="0">
                <a:latin typeface="Meiryo UI" panose="020B0604030504040204" pitchFamily="34" charset="-128"/>
                <a:ea typeface="Meiryo UI" panose="020B0604030504040204" pitchFamily="34" charset="-128"/>
              </a:rPr>
              <a:t>▼</a:t>
            </a:r>
          </a:p>
        </p:txBody>
      </p:sp>
      <p:sp>
        <p:nvSpPr>
          <p:cNvPr id="10" name="テキスト ボックス 9">
            <a:extLst>
              <a:ext uri="{FF2B5EF4-FFF2-40B4-BE49-F238E27FC236}">
                <a16:creationId xmlns:a16="http://schemas.microsoft.com/office/drawing/2014/main" id="{168690AC-A744-FF96-74E5-16FC0EBF63BF}"/>
              </a:ext>
            </a:extLst>
          </p:cNvPr>
          <p:cNvSpPr txBox="1"/>
          <p:nvPr/>
        </p:nvSpPr>
        <p:spPr>
          <a:xfrm>
            <a:off x="4211960" y="3103160"/>
            <a:ext cx="646331" cy="369332"/>
          </a:xfrm>
          <a:prstGeom prst="rect">
            <a:avLst/>
          </a:prstGeom>
          <a:noFill/>
        </p:spPr>
        <p:txBody>
          <a:bodyPr wrap="none" rtlCol="0">
            <a:spAutoFit/>
          </a:bodyPr>
          <a:lstStyle/>
          <a:p>
            <a:r>
              <a:rPr kumimoji="1" lang="ja-JP" altLang="en-US" dirty="0"/>
              <a:t>過去</a:t>
            </a:r>
          </a:p>
        </p:txBody>
      </p:sp>
      <p:sp>
        <p:nvSpPr>
          <p:cNvPr id="11" name="テキスト ボックス 10">
            <a:extLst>
              <a:ext uri="{FF2B5EF4-FFF2-40B4-BE49-F238E27FC236}">
                <a16:creationId xmlns:a16="http://schemas.microsoft.com/office/drawing/2014/main" id="{2E2EF091-6DAF-6B0F-ABB2-7D218E683F3D}"/>
              </a:ext>
            </a:extLst>
          </p:cNvPr>
          <p:cNvSpPr txBox="1"/>
          <p:nvPr/>
        </p:nvSpPr>
        <p:spPr>
          <a:xfrm>
            <a:off x="4499992" y="4252446"/>
            <a:ext cx="646331" cy="369332"/>
          </a:xfrm>
          <a:prstGeom prst="rect">
            <a:avLst/>
          </a:prstGeom>
          <a:noFill/>
        </p:spPr>
        <p:txBody>
          <a:bodyPr wrap="none" rtlCol="0">
            <a:spAutoFit/>
          </a:bodyPr>
          <a:lstStyle/>
          <a:p>
            <a:r>
              <a:rPr kumimoji="1" lang="ja-JP" altLang="en-US" dirty="0"/>
              <a:t>未来</a:t>
            </a:r>
          </a:p>
        </p:txBody>
      </p:sp>
    </p:spTree>
    <p:extLst>
      <p:ext uri="{BB962C8B-B14F-4D97-AF65-F5344CB8AC3E}">
        <p14:creationId xmlns:p14="http://schemas.microsoft.com/office/powerpoint/2010/main" val="402589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P spid="11"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255BBB-1378-4DFA-AE50-5F4AD19B33A5}"/>
              </a:ext>
            </a:extLst>
          </p:cNvPr>
          <p:cNvSpPr>
            <a:spLocks noGrp="1"/>
          </p:cNvSpPr>
          <p:nvPr>
            <p:ph type="title"/>
          </p:nvPr>
        </p:nvSpPr>
        <p:spPr/>
        <p:txBody>
          <a:bodyPr/>
          <a:lstStyle/>
          <a:p>
            <a:r>
              <a:rPr kumimoji="1" lang="ja-JP" altLang="en-US"/>
              <a:t>結論</a:t>
            </a:r>
            <a:endParaRPr kumimoji="1" lang="ja-JP" altLang="en-US" dirty="0"/>
          </a:p>
        </p:txBody>
      </p:sp>
      <p:sp>
        <p:nvSpPr>
          <p:cNvPr id="4" name="スライド番号プレースホルダー 3">
            <a:extLst>
              <a:ext uri="{FF2B5EF4-FFF2-40B4-BE49-F238E27FC236}">
                <a16:creationId xmlns:a16="http://schemas.microsoft.com/office/drawing/2014/main" id="{15840808-262F-4B13-8759-43D0CD096FE7}"/>
              </a:ext>
            </a:extLst>
          </p:cNvPr>
          <p:cNvSpPr>
            <a:spLocks noGrp="1"/>
          </p:cNvSpPr>
          <p:nvPr>
            <p:ph type="sldNum" sz="quarter" idx="4"/>
          </p:nvPr>
        </p:nvSpPr>
        <p:spPr/>
        <p:txBody>
          <a:bodyPr/>
          <a:lstStyle/>
          <a:p>
            <a:pPr>
              <a:defRPr/>
            </a:pPr>
            <a:fld id="{85191FB8-4F62-47EF-9F3F-3C0A94BC7DC8}" type="slidenum">
              <a:rPr lang="en-US" altLang="ja-JP" smtClean="0"/>
              <a:pPr>
                <a:defRPr/>
              </a:pPr>
              <a:t>42</a:t>
            </a:fld>
            <a:endParaRPr lang="en-US" altLang="ja-JP" sz="1200" dirty="0"/>
          </a:p>
        </p:txBody>
      </p:sp>
      <p:sp>
        <p:nvSpPr>
          <p:cNvPr id="16" name="正方形/長方形 15">
            <a:extLst>
              <a:ext uri="{FF2B5EF4-FFF2-40B4-BE49-F238E27FC236}">
                <a16:creationId xmlns:a16="http://schemas.microsoft.com/office/drawing/2014/main" id="{99B438B2-3165-E070-5AE4-D5306F2D01F5}"/>
              </a:ext>
            </a:extLst>
          </p:cNvPr>
          <p:cNvSpPr/>
          <p:nvPr/>
        </p:nvSpPr>
        <p:spPr bwMode="auto">
          <a:xfrm>
            <a:off x="1223862" y="2161912"/>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dirty="0">
                <a:latin typeface="Meiryo UI" panose="020B0604030504040204" pitchFamily="34" charset="-128"/>
                <a:ea typeface="Meiryo UI" panose="020B0604030504040204" pitchFamily="34" charset="-128"/>
              </a:rPr>
              <a:t>事業の収益性自体は磨き続けることで</a:t>
            </a:r>
            <a:r>
              <a:rPr lang="ja-JP" altLang="en-US" dirty="0">
                <a:solidFill>
                  <a:srgbClr val="FF0000"/>
                </a:solidFill>
                <a:latin typeface="Meiryo UI" panose="020B0604030504040204" pitchFamily="34" charset="-128"/>
                <a:ea typeface="Meiryo UI" panose="020B0604030504040204" pitchFamily="34" charset="-128"/>
              </a:rPr>
              <a:t>売却価値を高め</a:t>
            </a:r>
            <a:r>
              <a:rPr lang="ja-JP" altLang="en-US" dirty="0">
                <a:latin typeface="Meiryo UI" panose="020B0604030504040204" pitchFamily="34" charset="-128"/>
                <a:ea typeface="Meiryo UI" panose="020B0604030504040204" pitchFamily="34" charset="-128"/>
              </a:rPr>
              <a:t>ながら、</a:t>
            </a:r>
            <a:endParaRPr lang="en-US" altLang="ja-JP" dirty="0">
              <a:latin typeface="Meiryo UI" panose="020B0604030504040204" pitchFamily="34" charset="-128"/>
              <a:ea typeface="Meiryo UI" panose="020B0604030504040204" pitchFamily="34" charset="-128"/>
            </a:endParaRPr>
          </a:p>
          <a:p>
            <a:pPr algn="ctr"/>
            <a:r>
              <a:rPr lang="ja-JP" altLang="en-US" dirty="0">
                <a:latin typeface="Meiryo UI" panose="020B0604030504040204" pitchFamily="34" charset="-128"/>
                <a:ea typeface="Meiryo UI" panose="020B0604030504040204" pitchFamily="34" charset="-128"/>
              </a:rPr>
              <a:t>節税によって会社の利益を圧縮し</a:t>
            </a:r>
            <a:r>
              <a:rPr lang="ja-JP" altLang="en-US" dirty="0">
                <a:solidFill>
                  <a:srgbClr val="FF0000"/>
                </a:solidFill>
                <a:latin typeface="Meiryo UI" panose="020B0604030504040204" pitchFamily="34" charset="-128"/>
                <a:ea typeface="Meiryo UI" panose="020B0604030504040204" pitchFamily="34" charset="-128"/>
              </a:rPr>
              <a:t>相続税を下げる</a:t>
            </a:r>
            <a:r>
              <a:rPr lang="ja-JP" altLang="en-US" dirty="0">
                <a:latin typeface="Meiryo UI" panose="020B0604030504040204" pitchFamily="34" charset="-128"/>
                <a:ea typeface="Meiryo UI" panose="020B0604030504040204" pitchFamily="34" charset="-128"/>
              </a:rPr>
              <a:t>ことが</a:t>
            </a:r>
            <a:endParaRPr lang="en-US" altLang="ja-JP" dirty="0">
              <a:latin typeface="Meiryo UI" panose="020B0604030504040204" pitchFamily="34" charset="-128"/>
              <a:ea typeface="Meiryo UI" panose="020B0604030504040204" pitchFamily="34" charset="-128"/>
            </a:endParaRPr>
          </a:p>
        </p:txBody>
      </p:sp>
      <p:sp>
        <p:nvSpPr>
          <p:cNvPr id="17" name="正方形/長方形 16">
            <a:extLst>
              <a:ext uri="{FF2B5EF4-FFF2-40B4-BE49-F238E27FC236}">
                <a16:creationId xmlns:a16="http://schemas.microsoft.com/office/drawing/2014/main" id="{B8E8FC36-1213-AD62-28B6-36AD152586D5}"/>
              </a:ext>
            </a:extLst>
          </p:cNvPr>
          <p:cNvSpPr/>
          <p:nvPr/>
        </p:nvSpPr>
        <p:spPr bwMode="auto">
          <a:xfrm>
            <a:off x="1223862" y="3645024"/>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kumimoji="1" lang="ja-JP" altLang="en-US" dirty="0">
                <a:latin typeface="Meiryo UI" panose="020B0604030504040204" pitchFamily="34" charset="-128"/>
                <a:ea typeface="Meiryo UI" panose="020B0604030504040204" pitchFamily="34" charset="-128"/>
              </a:rPr>
              <a:t>「子どもたちにリスクなく、</a:t>
            </a:r>
            <a:r>
              <a:rPr kumimoji="1" lang="ja-JP" altLang="en-US" b="1" dirty="0">
                <a:solidFill>
                  <a:srgbClr val="FF0000"/>
                </a:solidFill>
                <a:latin typeface="Meiryo UI" panose="020B0604030504040204" pitchFamily="34" charset="-128"/>
                <a:ea typeface="Meiryo UI" panose="020B0604030504040204" pitchFamily="34" charset="-128"/>
              </a:rPr>
              <a:t>事業かおカネを引き継げる</a:t>
            </a:r>
            <a:r>
              <a:rPr kumimoji="1" lang="ja-JP" altLang="en-US" dirty="0">
                <a:latin typeface="Meiryo UI" panose="020B0604030504040204" pitchFamily="34" charset="-128"/>
                <a:ea typeface="Meiryo UI" panose="020B0604030504040204" pitchFamily="34" charset="-128"/>
              </a:rPr>
              <a:t>会社」</a:t>
            </a:r>
            <a:endParaRPr kumimoji="1" lang="en-US" altLang="ja-JP" dirty="0">
              <a:latin typeface="Meiryo UI" panose="020B0604030504040204" pitchFamily="34" charset="-128"/>
              <a:ea typeface="Meiryo UI" panose="020B0604030504040204" pitchFamily="34" charset="-128"/>
            </a:endParaRPr>
          </a:p>
          <a:p>
            <a:pPr algn="ctr"/>
            <a:r>
              <a:rPr kumimoji="1" lang="ja-JP" altLang="en-US" dirty="0">
                <a:latin typeface="Meiryo UI" panose="020B0604030504040204" pitchFamily="34" charset="-128"/>
                <a:ea typeface="Meiryo UI" panose="020B0604030504040204" pitchFamily="34" charset="-128"/>
              </a:rPr>
              <a:t>を作る土台となる</a:t>
            </a:r>
          </a:p>
        </p:txBody>
      </p:sp>
      <p:sp>
        <p:nvSpPr>
          <p:cNvPr id="3" name="正方形/長方形 2">
            <a:extLst>
              <a:ext uri="{FF2B5EF4-FFF2-40B4-BE49-F238E27FC236}">
                <a16:creationId xmlns:a16="http://schemas.microsoft.com/office/drawing/2014/main" id="{F05DD852-5DAA-460C-8F55-5D12B16FBE1F}"/>
              </a:ext>
            </a:extLst>
          </p:cNvPr>
          <p:cNvSpPr/>
          <p:nvPr/>
        </p:nvSpPr>
        <p:spPr bwMode="auto">
          <a:xfrm>
            <a:off x="1223862" y="5013176"/>
            <a:ext cx="6696276" cy="1008112"/>
          </a:xfrm>
          <a:prstGeom prst="rect">
            <a:avLst/>
          </a:prstGeom>
          <a:solidFill>
            <a:schemeClr val="tx1"/>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kumimoji="1" lang="ja-JP" altLang="en-US" dirty="0">
                <a:latin typeface="Meiryo UI" panose="020B0604030504040204" pitchFamily="34" charset="-128"/>
                <a:ea typeface="Meiryo UI" panose="020B0604030504040204" pitchFamily="34" charset="-128"/>
              </a:rPr>
              <a:t>そのサポートをすることが、税理士の存在意義</a:t>
            </a:r>
          </a:p>
        </p:txBody>
      </p:sp>
    </p:spTree>
    <p:extLst>
      <p:ext uri="{BB962C8B-B14F-4D97-AF65-F5344CB8AC3E}">
        <p14:creationId xmlns:p14="http://schemas.microsoft.com/office/powerpoint/2010/main" val="3822822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55AA58F-18CC-4BCF-9A47-6F702CC2E3ED}"/>
              </a:ext>
            </a:extLst>
          </p:cNvPr>
          <p:cNvSpPr/>
          <p:nvPr/>
        </p:nvSpPr>
        <p:spPr bwMode="auto">
          <a:xfrm>
            <a:off x="0" y="0"/>
            <a:ext cx="9144000" cy="6489700"/>
          </a:xfrm>
          <a:prstGeom prst="rect">
            <a:avLst/>
          </a:prstGeom>
          <a:gradFill flip="none" rotWithShape="1">
            <a:gsLst>
              <a:gs pos="100000">
                <a:schemeClr val="tx1">
                  <a:lumMod val="75000"/>
                </a:schemeClr>
              </a:gs>
              <a:gs pos="41000">
                <a:schemeClr val="tx1"/>
              </a:gs>
            </a:gsLst>
            <a:path path="circle">
              <a:fillToRect r="100000" b="100000"/>
            </a:path>
            <a:tileRect l="-100000" t="-100000"/>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6" name="Rectangle 6">
            <a:extLst>
              <a:ext uri="{FF2B5EF4-FFF2-40B4-BE49-F238E27FC236}">
                <a16:creationId xmlns:a16="http://schemas.microsoft.com/office/drawing/2014/main" id="{C7EB2BC4-B2AC-4E2F-BEFA-413355777517}"/>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43</a:t>
            </a:fld>
            <a:endParaRPr lang="en-US" altLang="ja-JP" sz="1200" dirty="0"/>
          </a:p>
        </p:txBody>
      </p:sp>
      <p:pic>
        <p:nvPicPr>
          <p:cNvPr id="8" name="図 7">
            <a:extLst>
              <a:ext uri="{FF2B5EF4-FFF2-40B4-BE49-F238E27FC236}">
                <a16:creationId xmlns:a16="http://schemas.microsoft.com/office/drawing/2014/main" id="{6A8FABB5-5DE5-4D80-BF82-C03C1D00FB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8212" y="404813"/>
            <a:ext cx="1067475" cy="425507"/>
          </a:xfrm>
          <a:prstGeom prst="rect">
            <a:avLst/>
          </a:prstGeom>
        </p:spPr>
      </p:pic>
      <p:sp>
        <p:nvSpPr>
          <p:cNvPr id="7" name="タイトル 1">
            <a:extLst>
              <a:ext uri="{FF2B5EF4-FFF2-40B4-BE49-F238E27FC236}">
                <a16:creationId xmlns:a16="http://schemas.microsoft.com/office/drawing/2014/main" id="{9FF9AE13-6C0A-62A1-78C3-D761FCAFFE03}"/>
              </a:ext>
            </a:extLst>
          </p:cNvPr>
          <p:cNvSpPr txBox="1">
            <a:spLocks/>
          </p:cNvSpPr>
          <p:nvPr/>
        </p:nvSpPr>
        <p:spPr bwMode="auto">
          <a:xfrm>
            <a:off x="468313" y="188913"/>
            <a:ext cx="777557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3200" b="1">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2pPr>
            <a:lvl3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3pPr>
            <a:lvl4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4pPr>
            <a:lvl5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5pPr>
            <a:lvl6pPr marL="4572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6pPr>
            <a:lvl7pPr marL="9144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7pPr>
            <a:lvl8pPr marL="13716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8pPr>
            <a:lvl9pPr marL="18288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9pPr>
          </a:lstStyle>
          <a:p>
            <a:r>
              <a:rPr lang="ja-JP" altLang="en-US" kern="0"/>
              <a:t>１：社長の手取りを引き上げる</a:t>
            </a:r>
            <a:endParaRPr lang="en-US" altLang="ja-JP" kern="0" dirty="0"/>
          </a:p>
          <a:p>
            <a:r>
              <a:rPr lang="ja-JP" altLang="en-US" kern="0"/>
              <a:t>　節税対策のメリットとリスクとは？</a:t>
            </a:r>
            <a:endParaRPr lang="en-US" altLang="ja-JP" kern="0" dirty="0"/>
          </a:p>
        </p:txBody>
      </p:sp>
      <p:sp>
        <p:nvSpPr>
          <p:cNvPr id="10" name="正方形/長方形 9">
            <a:extLst>
              <a:ext uri="{FF2B5EF4-FFF2-40B4-BE49-F238E27FC236}">
                <a16:creationId xmlns:a16="http://schemas.microsoft.com/office/drawing/2014/main" id="{F7C47CA1-E70C-FEDC-EA58-ABA5343FA047}"/>
              </a:ext>
            </a:extLst>
          </p:cNvPr>
          <p:cNvSpPr/>
          <p:nvPr/>
        </p:nvSpPr>
        <p:spPr bwMode="auto">
          <a:xfrm>
            <a:off x="457200" y="4221088"/>
            <a:ext cx="8363272" cy="576064"/>
          </a:xfrm>
          <a:prstGeom prst="rect">
            <a:avLst/>
          </a:prstGeom>
          <a:solidFill>
            <a:schemeClr val="accent6">
              <a:lumMod val="20000"/>
              <a:lumOff val="80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endParaRPr kumimoji="1" lang="ja-JP" altLang="en-US">
              <a:latin typeface="Meiryo UI" panose="020B0604030504040204" pitchFamily="34" charset="-128"/>
              <a:ea typeface="Meiryo UI" panose="020B0604030504040204" pitchFamily="34" charset="-128"/>
            </a:endParaRPr>
          </a:p>
        </p:txBody>
      </p:sp>
      <p:sp>
        <p:nvSpPr>
          <p:cNvPr id="9" name="コンテンツ プレースホルダー 2">
            <a:extLst>
              <a:ext uri="{FF2B5EF4-FFF2-40B4-BE49-F238E27FC236}">
                <a16:creationId xmlns:a16="http://schemas.microsoft.com/office/drawing/2014/main" id="{C2826B51-464F-CF73-2A21-F159202923D1}"/>
              </a:ext>
            </a:extLst>
          </p:cNvPr>
          <p:cNvSpPr txBox="1">
            <a:spLocks/>
          </p:cNvSpPr>
          <p:nvPr/>
        </p:nvSpPr>
        <p:spPr bwMode="auto">
          <a:xfrm>
            <a:off x="457200" y="1700808"/>
            <a:ext cx="8579296"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kumimoji="1" sz="32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marL="457200" indent="0" algn="ctr" rtl="0" eaLnBrk="0" fontAlgn="base" hangingPunct="0">
              <a:spcBef>
                <a:spcPct val="20000"/>
              </a:spcBef>
              <a:spcAft>
                <a:spcPct val="0"/>
              </a:spcAft>
              <a:buNone/>
              <a:defRPr kumimoji="1" sz="28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2pPr>
            <a:lvl3pPr marL="914400" indent="0" algn="ctr" rtl="0" eaLnBrk="0" fontAlgn="base" hangingPunct="0">
              <a:spcBef>
                <a:spcPct val="20000"/>
              </a:spcBef>
              <a:spcAft>
                <a:spcPct val="0"/>
              </a:spcAft>
              <a:buNone/>
              <a:defRPr kumimoji="1" sz="24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3pPr>
            <a:lvl4pPr marL="1371600" indent="0" algn="ctr" rtl="0" eaLnBrk="0" fontAlgn="base" hangingPunct="0">
              <a:spcBef>
                <a:spcPct val="20000"/>
              </a:spcBef>
              <a:spcAft>
                <a:spcPct val="0"/>
              </a:spcAft>
              <a:buNone/>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4pPr>
            <a:lvl5pPr marL="1828800" indent="0" algn="ctr" rtl="0" eaLnBrk="0" fontAlgn="base" hangingPunct="0">
              <a:spcBef>
                <a:spcPct val="20000"/>
              </a:spcBef>
              <a:spcAft>
                <a:spcPct val="0"/>
              </a:spcAft>
              <a:buNone/>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5pPr>
            <a:lvl6pPr marL="22860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6pPr>
            <a:lvl7pPr marL="27432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7pPr>
            <a:lvl8pPr marL="32004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8pPr>
            <a:lvl9pPr marL="36576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9pPr>
          </a:lstStyle>
          <a:p>
            <a:pPr algn="l"/>
            <a:r>
              <a:rPr lang="ja-JP" altLang="en-US" sz="2800" kern="0" dirty="0"/>
              <a:t>メリット１：初志（節税）貫徹</a:t>
            </a:r>
            <a:endParaRPr lang="en-US" altLang="ja-JP" sz="2800" kern="0" dirty="0"/>
          </a:p>
          <a:p>
            <a:pPr algn="l"/>
            <a:r>
              <a:rPr lang="ja-JP" altLang="en-US" sz="2800" kern="0" dirty="0"/>
              <a:t>メリット２：社長の個人債務保証対策</a:t>
            </a:r>
            <a:endParaRPr lang="en-US" altLang="ja-JP" sz="2800" kern="0" dirty="0"/>
          </a:p>
          <a:p>
            <a:pPr algn="l"/>
            <a:endParaRPr lang="en-US" altLang="ja-JP" sz="2800" kern="0" dirty="0"/>
          </a:p>
          <a:p>
            <a:pPr algn="l"/>
            <a:r>
              <a:rPr lang="ja-JP" altLang="en-US" sz="2800" kern="0" dirty="0"/>
              <a:t>デメリット１：節税すると融資獲得の難易度が上がる？</a:t>
            </a:r>
            <a:endParaRPr lang="en-US" altLang="ja-JP" sz="2800" kern="0" dirty="0"/>
          </a:p>
          <a:p>
            <a:pPr algn="l"/>
            <a:r>
              <a:rPr lang="ja-JP" altLang="en-US" sz="2800" kern="0" dirty="0"/>
              <a:t>デメリット２：会社の利益が小さいと会社の評価がさがる？</a:t>
            </a:r>
            <a:endParaRPr lang="en-US" altLang="ja-JP" sz="2800" kern="0" dirty="0"/>
          </a:p>
          <a:p>
            <a:pPr algn="l"/>
            <a:r>
              <a:rPr lang="ja-JP" altLang="en-US" sz="2800" kern="0" dirty="0"/>
              <a:t>デメリット３：法人に利益を残した方が、節税になる？</a:t>
            </a:r>
            <a:endParaRPr lang="en-US" altLang="ja-JP" sz="2800" kern="0" dirty="0"/>
          </a:p>
        </p:txBody>
      </p:sp>
    </p:spTree>
    <p:extLst>
      <p:ext uri="{BB962C8B-B14F-4D97-AF65-F5344CB8AC3E}">
        <p14:creationId xmlns:p14="http://schemas.microsoft.com/office/powerpoint/2010/main" val="33693437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255BBB-1378-4DFA-AE50-5F4AD19B33A5}"/>
              </a:ext>
            </a:extLst>
          </p:cNvPr>
          <p:cNvSpPr>
            <a:spLocks noGrp="1"/>
          </p:cNvSpPr>
          <p:nvPr>
            <p:ph type="title"/>
          </p:nvPr>
        </p:nvSpPr>
        <p:spPr/>
        <p:txBody>
          <a:bodyPr/>
          <a:lstStyle/>
          <a:p>
            <a:r>
              <a:rPr kumimoji="1" lang="ja-JP" altLang="en-US"/>
              <a:t>結論</a:t>
            </a:r>
            <a:endParaRPr kumimoji="1" lang="ja-JP" altLang="en-US" dirty="0"/>
          </a:p>
        </p:txBody>
      </p:sp>
      <p:sp>
        <p:nvSpPr>
          <p:cNvPr id="4" name="スライド番号プレースホルダー 3">
            <a:extLst>
              <a:ext uri="{FF2B5EF4-FFF2-40B4-BE49-F238E27FC236}">
                <a16:creationId xmlns:a16="http://schemas.microsoft.com/office/drawing/2014/main" id="{15840808-262F-4B13-8759-43D0CD096FE7}"/>
              </a:ext>
            </a:extLst>
          </p:cNvPr>
          <p:cNvSpPr>
            <a:spLocks noGrp="1"/>
          </p:cNvSpPr>
          <p:nvPr>
            <p:ph type="sldNum" sz="quarter" idx="4"/>
          </p:nvPr>
        </p:nvSpPr>
        <p:spPr/>
        <p:txBody>
          <a:bodyPr/>
          <a:lstStyle/>
          <a:p>
            <a:pPr>
              <a:defRPr/>
            </a:pPr>
            <a:fld id="{85191FB8-4F62-47EF-9F3F-3C0A94BC7DC8}" type="slidenum">
              <a:rPr lang="en-US" altLang="ja-JP" smtClean="0"/>
              <a:pPr>
                <a:defRPr/>
              </a:pPr>
              <a:t>44</a:t>
            </a:fld>
            <a:endParaRPr lang="en-US" altLang="ja-JP" sz="1200" dirty="0"/>
          </a:p>
        </p:txBody>
      </p:sp>
      <p:sp>
        <p:nvSpPr>
          <p:cNvPr id="16" name="正方形/長方形 15">
            <a:extLst>
              <a:ext uri="{FF2B5EF4-FFF2-40B4-BE49-F238E27FC236}">
                <a16:creationId xmlns:a16="http://schemas.microsoft.com/office/drawing/2014/main" id="{99B438B2-3165-E070-5AE4-D5306F2D01F5}"/>
              </a:ext>
            </a:extLst>
          </p:cNvPr>
          <p:cNvSpPr/>
          <p:nvPr/>
        </p:nvSpPr>
        <p:spPr bwMode="auto">
          <a:xfrm>
            <a:off x="1223862" y="2161912"/>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a:latin typeface="Meiryo UI" panose="020B0604030504040204" pitchFamily="34" charset="-128"/>
                <a:ea typeface="Meiryo UI" panose="020B0604030504040204" pitchFamily="34" charset="-128"/>
              </a:rPr>
              <a:t>最終的に、自身で使えるお金として移管するのであれば、</a:t>
            </a:r>
            <a:endParaRPr lang="en-US" altLang="ja-JP" dirty="0">
              <a:latin typeface="Meiryo UI" panose="020B0604030504040204" pitchFamily="34" charset="-128"/>
              <a:ea typeface="Meiryo UI" panose="020B0604030504040204" pitchFamily="34" charset="-128"/>
            </a:endParaRPr>
          </a:p>
          <a:p>
            <a:pPr algn="ctr"/>
            <a:r>
              <a:rPr lang="ja-JP" altLang="en-US">
                <a:latin typeface="Meiryo UI" panose="020B0604030504040204" pitchFamily="34" charset="-128"/>
                <a:ea typeface="Meiryo UI" panose="020B0604030504040204" pitchFamily="34" charset="-128"/>
              </a:rPr>
              <a:t>法人にお金を残しておくと、手取りは</a:t>
            </a:r>
            <a:r>
              <a:rPr lang="en-US" altLang="ja-JP" dirty="0">
                <a:latin typeface="Meiryo UI" panose="020B0604030504040204" pitchFamily="34" charset="-128"/>
                <a:ea typeface="Meiryo UI" panose="020B0604030504040204" pitchFamily="34" charset="-128"/>
              </a:rPr>
              <a:t>3</a:t>
            </a:r>
            <a:r>
              <a:rPr lang="ja-JP" altLang="en-US">
                <a:latin typeface="Meiryo UI" panose="020B0604030504040204" pitchFamily="34" charset="-128"/>
                <a:ea typeface="Meiryo UI" panose="020B0604030504040204" pitchFamily="34" charset="-128"/>
              </a:rPr>
              <a:t>割目減りする</a:t>
            </a:r>
            <a:endParaRPr lang="en-US" altLang="ja-JP" dirty="0">
              <a:latin typeface="Meiryo UI" panose="020B0604030504040204" pitchFamily="34" charset="-128"/>
              <a:ea typeface="Meiryo UI" panose="020B0604030504040204" pitchFamily="34" charset="-128"/>
            </a:endParaRPr>
          </a:p>
        </p:txBody>
      </p:sp>
      <p:sp>
        <p:nvSpPr>
          <p:cNvPr id="17" name="正方形/長方形 16">
            <a:extLst>
              <a:ext uri="{FF2B5EF4-FFF2-40B4-BE49-F238E27FC236}">
                <a16:creationId xmlns:a16="http://schemas.microsoft.com/office/drawing/2014/main" id="{B8E8FC36-1213-AD62-28B6-36AD152586D5}"/>
              </a:ext>
            </a:extLst>
          </p:cNvPr>
          <p:cNvSpPr/>
          <p:nvPr/>
        </p:nvSpPr>
        <p:spPr bwMode="auto">
          <a:xfrm>
            <a:off x="1223862" y="3645024"/>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kumimoji="1" lang="ja-JP" altLang="en-US">
                <a:latin typeface="Meiryo UI" panose="020B0604030504040204" pitchFamily="34" charset="-128"/>
                <a:ea typeface="Meiryo UI" panose="020B0604030504040204" pitchFamily="34" charset="-128"/>
              </a:rPr>
              <a:t>法人にお金を残した方が、</a:t>
            </a:r>
            <a:r>
              <a:rPr lang="ja-JP" altLang="en-US">
                <a:latin typeface="Meiryo UI" panose="020B0604030504040204" pitchFamily="34" charset="-128"/>
                <a:ea typeface="Meiryo UI" panose="020B0604030504040204" pitchFamily="34" charset="-128"/>
              </a:rPr>
              <a:t>節税ではなく、逆に増税になる</a:t>
            </a:r>
            <a:endParaRPr kumimoji="1" lang="ja-JP" altLang="en-US">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144849004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正方形/長方形 13">
            <a:extLst>
              <a:ext uri="{FF2B5EF4-FFF2-40B4-BE49-F238E27FC236}">
                <a16:creationId xmlns:a16="http://schemas.microsoft.com/office/drawing/2014/main" id="{B59A29EE-E62A-4394-A4F8-9E87159BD026}"/>
              </a:ext>
            </a:extLst>
          </p:cNvPr>
          <p:cNvSpPr/>
          <p:nvPr/>
        </p:nvSpPr>
        <p:spPr bwMode="auto">
          <a:xfrm>
            <a:off x="0" y="1412776"/>
            <a:ext cx="9144000" cy="4392488"/>
          </a:xfrm>
          <a:prstGeom prst="rect">
            <a:avLst/>
          </a:prstGeom>
          <a:solidFill>
            <a:schemeClr val="tx1">
              <a:lumMod val="9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2" name="タイトル 1">
            <a:extLst>
              <a:ext uri="{FF2B5EF4-FFF2-40B4-BE49-F238E27FC236}">
                <a16:creationId xmlns:a16="http://schemas.microsoft.com/office/drawing/2014/main" id="{E237C994-1F9A-4EA5-9562-1D193ADF776E}"/>
              </a:ext>
            </a:extLst>
          </p:cNvPr>
          <p:cNvSpPr>
            <a:spLocks noGrp="1"/>
          </p:cNvSpPr>
          <p:nvPr>
            <p:ph type="title"/>
          </p:nvPr>
        </p:nvSpPr>
        <p:spPr/>
        <p:txBody>
          <a:bodyPr/>
          <a:lstStyle/>
          <a:p>
            <a:r>
              <a:rPr kumimoji="1" lang="ja-JP" altLang="en-US" dirty="0"/>
              <a:t>所得税率が高い</a:t>
            </a:r>
          </a:p>
        </p:txBody>
      </p:sp>
      <p:sp>
        <p:nvSpPr>
          <p:cNvPr id="10" name="テキスト ボックス 9">
            <a:extLst>
              <a:ext uri="{FF2B5EF4-FFF2-40B4-BE49-F238E27FC236}">
                <a16:creationId xmlns:a16="http://schemas.microsoft.com/office/drawing/2014/main" id="{B0CFCF95-3F77-4204-85B5-B98F4469B5B3}"/>
              </a:ext>
            </a:extLst>
          </p:cNvPr>
          <p:cNvSpPr txBox="1"/>
          <p:nvPr/>
        </p:nvSpPr>
        <p:spPr>
          <a:xfrm>
            <a:off x="1331640" y="5853442"/>
            <a:ext cx="6321377" cy="615553"/>
          </a:xfrm>
          <a:prstGeom prst="rect">
            <a:avLst/>
          </a:prstGeom>
          <a:noFill/>
        </p:spPr>
        <p:txBody>
          <a:bodyPr wrap="square" rtlCol="0">
            <a:spAutoFit/>
          </a:bodyPr>
          <a:lstStyle/>
          <a:p>
            <a:r>
              <a:rPr kumimoji="1" lang="ja-JP" altLang="en-US" dirty="0"/>
              <a:t>所得税の特徴：超過累進課税</a:t>
            </a:r>
            <a:endParaRPr kumimoji="1" lang="en-US" altLang="ja-JP" dirty="0"/>
          </a:p>
          <a:p>
            <a:r>
              <a:rPr kumimoji="1" lang="ja-JP" altLang="en-US" sz="1600" dirty="0">
                <a:latin typeface="HG丸ｺﾞｼｯｸM-PRO" panose="020F0600000000000000" pitchFamily="50" charset="-128"/>
                <a:ea typeface="HG丸ｺﾞｼｯｸM-PRO" panose="020F0600000000000000" pitchFamily="50" charset="-128"/>
              </a:rPr>
              <a:t>所得の高い人も</a:t>
            </a:r>
            <a:r>
              <a:rPr kumimoji="1" lang="ja-JP" altLang="en-US" sz="1600" u="sng" dirty="0">
                <a:latin typeface="HG丸ｺﾞｼｯｸM-PRO" panose="020F0600000000000000" pitchFamily="50" charset="-128"/>
                <a:ea typeface="HG丸ｺﾞｼｯｸM-PRO" panose="020F0600000000000000" pitchFamily="50" charset="-128"/>
              </a:rPr>
              <a:t>低い部分は所得の低い人と同じ税率</a:t>
            </a:r>
            <a:r>
              <a:rPr kumimoji="1" lang="ja-JP" altLang="en-US" sz="1600" dirty="0">
                <a:latin typeface="HG丸ｺﾞｼｯｸM-PRO" panose="020F0600000000000000" pitchFamily="50" charset="-128"/>
                <a:ea typeface="HG丸ｺﾞｼｯｸM-PRO" panose="020F0600000000000000" pitchFamily="50" charset="-128"/>
              </a:rPr>
              <a:t>が適用される。</a:t>
            </a:r>
          </a:p>
        </p:txBody>
      </p:sp>
      <p:sp>
        <p:nvSpPr>
          <p:cNvPr id="11" name="Rectangle 6">
            <a:extLst>
              <a:ext uri="{FF2B5EF4-FFF2-40B4-BE49-F238E27FC236}">
                <a16:creationId xmlns:a16="http://schemas.microsoft.com/office/drawing/2014/main" id="{8D1D6305-862C-47C6-B88E-C7677B6A15BB}"/>
              </a:ext>
            </a:extLst>
          </p:cNvPr>
          <p:cNvSpPr>
            <a:spLocks noGrp="1" noChangeArrowheads="1"/>
          </p:cNvSpPr>
          <p:nvPr>
            <p:ph type="sldNum" sz="quarter" idx="4"/>
          </p:nvPr>
        </p:nvSpPr>
        <p:spPr>
          <a:xfrm>
            <a:off x="7739884" y="6307254"/>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45</a:t>
            </a:fld>
            <a:endParaRPr lang="en-US" altLang="ja-JP" sz="1200" dirty="0"/>
          </a:p>
        </p:txBody>
      </p:sp>
      <p:graphicFrame>
        <p:nvGraphicFramePr>
          <p:cNvPr id="3" name="表 3">
            <a:extLst>
              <a:ext uri="{FF2B5EF4-FFF2-40B4-BE49-F238E27FC236}">
                <a16:creationId xmlns:a16="http://schemas.microsoft.com/office/drawing/2014/main" id="{A95B07A9-F305-4418-9A11-8B0E577A89D2}"/>
              </a:ext>
            </a:extLst>
          </p:cNvPr>
          <p:cNvGraphicFramePr>
            <a:graphicFrameLocks noGrp="1"/>
          </p:cNvGraphicFramePr>
          <p:nvPr/>
        </p:nvGraphicFramePr>
        <p:xfrm>
          <a:off x="1051406" y="1960240"/>
          <a:ext cx="7347585" cy="3657600"/>
        </p:xfrm>
        <a:graphic>
          <a:graphicData uri="http://schemas.openxmlformats.org/drawingml/2006/table">
            <a:tbl>
              <a:tblPr firstRow="1" bandRow="1">
                <a:tableStyleId>{2D5ABB26-0587-4C30-8999-92F81FD0307C}</a:tableStyleId>
              </a:tblPr>
              <a:tblGrid>
                <a:gridCol w="4346893">
                  <a:extLst>
                    <a:ext uri="{9D8B030D-6E8A-4147-A177-3AD203B41FA5}">
                      <a16:colId xmlns:a16="http://schemas.microsoft.com/office/drawing/2014/main" val="1702939110"/>
                    </a:ext>
                  </a:extLst>
                </a:gridCol>
                <a:gridCol w="968692">
                  <a:extLst>
                    <a:ext uri="{9D8B030D-6E8A-4147-A177-3AD203B41FA5}">
                      <a16:colId xmlns:a16="http://schemas.microsoft.com/office/drawing/2014/main" val="4184659766"/>
                    </a:ext>
                  </a:extLst>
                </a:gridCol>
                <a:gridCol w="2032000">
                  <a:extLst>
                    <a:ext uri="{9D8B030D-6E8A-4147-A177-3AD203B41FA5}">
                      <a16:colId xmlns:a16="http://schemas.microsoft.com/office/drawing/2014/main" val="280086242"/>
                    </a:ext>
                  </a:extLst>
                </a:gridCol>
              </a:tblGrid>
              <a:tr h="436195">
                <a:tc>
                  <a:txBody>
                    <a:bodyPr/>
                    <a:lstStyle/>
                    <a:p>
                      <a:pPr algn="ctr"/>
                      <a:r>
                        <a:rPr kumimoji="1" lang="ja-JP" altLang="en-US" sz="2400" dirty="0">
                          <a:solidFill>
                            <a:sysClr val="windowText" lastClr="000000"/>
                          </a:solidFill>
                          <a:latin typeface="Meiryo UI" panose="020B0604030504040204" pitchFamily="50" charset="-128"/>
                          <a:ea typeface="Meiryo UI" panose="020B0604030504040204" pitchFamily="50" charset="-128"/>
                        </a:rPr>
                        <a:t>課税所得</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lumMod val="85000"/>
                      </a:schemeClr>
                    </a:solidFill>
                  </a:tcPr>
                </a:tc>
                <a:tc>
                  <a:txBody>
                    <a:bodyPr/>
                    <a:lstStyle/>
                    <a:p>
                      <a:pPr algn="ctr"/>
                      <a:r>
                        <a:rPr kumimoji="1" lang="ja-JP" altLang="en-US" sz="2400" dirty="0">
                          <a:solidFill>
                            <a:sysClr val="windowText" lastClr="000000"/>
                          </a:solidFill>
                          <a:latin typeface="Meiryo UI" panose="020B0604030504040204" pitchFamily="50" charset="-128"/>
                          <a:ea typeface="Meiryo UI" panose="020B0604030504040204" pitchFamily="50" charset="-128"/>
                        </a:rPr>
                        <a:t>税率</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lumMod val="85000"/>
                      </a:schemeClr>
                    </a:solidFill>
                  </a:tcPr>
                </a:tc>
                <a:tc>
                  <a:txBody>
                    <a:bodyPr/>
                    <a:lstStyle/>
                    <a:p>
                      <a:pPr algn="ctr"/>
                      <a:r>
                        <a:rPr kumimoji="1" lang="ja-JP" altLang="en-US" sz="2400" dirty="0">
                          <a:solidFill>
                            <a:sysClr val="windowText" lastClr="000000"/>
                          </a:solidFill>
                          <a:latin typeface="Meiryo UI" panose="020B0604030504040204" pitchFamily="50" charset="-128"/>
                          <a:ea typeface="Meiryo UI" panose="020B0604030504040204" pitchFamily="50" charset="-128"/>
                        </a:rPr>
                        <a:t>控除額</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lumMod val="85000"/>
                      </a:schemeClr>
                    </a:solidFill>
                  </a:tcPr>
                </a:tc>
                <a:extLst>
                  <a:ext uri="{0D108BD9-81ED-4DB2-BD59-A6C34878D82A}">
                    <a16:rowId xmlns:a16="http://schemas.microsoft.com/office/drawing/2014/main" val="3367458541"/>
                  </a:ext>
                </a:extLst>
              </a:tr>
              <a:tr h="370840">
                <a:tc>
                  <a:txBody>
                    <a:bodyPr/>
                    <a:lstStyle/>
                    <a:p>
                      <a:r>
                        <a:rPr kumimoji="1" lang="en-US" altLang="ja-JP" sz="2400" dirty="0">
                          <a:solidFill>
                            <a:sysClr val="windowText" lastClr="000000"/>
                          </a:solidFill>
                          <a:latin typeface="Meiryo UI" panose="020B0604030504040204" pitchFamily="50" charset="-128"/>
                          <a:ea typeface="Meiryo UI" panose="020B0604030504040204" pitchFamily="50" charset="-128"/>
                        </a:rPr>
                        <a:t>195</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万円以下</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5</a:t>
                      </a:r>
                      <a:r>
                        <a:rPr kumimoji="1" lang="ja-JP" altLang="en-US" sz="2400" dirty="0">
                          <a:solidFill>
                            <a:sysClr val="windowText" lastClr="000000"/>
                          </a:solidFill>
                          <a:latin typeface="Meiryo UI" panose="020B0604030504040204" pitchFamily="50" charset="-128"/>
                          <a:ea typeface="Meiryo UI" panose="020B0604030504040204" pitchFamily="50" charset="-128"/>
                        </a:rPr>
                        <a: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r"/>
                      <a:r>
                        <a:rPr kumimoji="1" lang="en-US" altLang="ja-JP" sz="2400" dirty="0">
                          <a:solidFill>
                            <a:sysClr val="windowText" lastClr="000000"/>
                          </a:solidFill>
                          <a:latin typeface="Meiryo UI" panose="020B0604030504040204" pitchFamily="50" charset="-128"/>
                          <a:ea typeface="Meiryo UI" panose="020B0604030504040204" pitchFamily="50" charset="-128"/>
                        </a:rPr>
                        <a:t>0</a:t>
                      </a:r>
                      <a:r>
                        <a:rPr kumimoji="1" lang="ja-JP" altLang="en-US" sz="2400" dirty="0">
                          <a:solidFill>
                            <a:sysClr val="windowText" lastClr="000000"/>
                          </a:solidFill>
                          <a:latin typeface="Meiryo UI" panose="020B0604030504040204" pitchFamily="50" charset="-128"/>
                          <a:ea typeface="Meiryo UI" panose="020B0604030504040204" pitchFamily="50" charset="-128"/>
                        </a:rPr>
                        <a:t>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extLst>
                  <a:ext uri="{0D108BD9-81ED-4DB2-BD59-A6C34878D82A}">
                    <a16:rowId xmlns:a16="http://schemas.microsoft.com/office/drawing/2014/main" val="1590590815"/>
                  </a:ext>
                </a:extLst>
              </a:tr>
              <a:tr h="370840">
                <a:tc>
                  <a:txBody>
                    <a:bodyPr/>
                    <a:lstStyle/>
                    <a:p>
                      <a:r>
                        <a:rPr kumimoji="1" lang="en-US" altLang="ja-JP" sz="2400" dirty="0">
                          <a:solidFill>
                            <a:sysClr val="windowText" lastClr="000000"/>
                          </a:solidFill>
                          <a:latin typeface="Meiryo UI" panose="020B0604030504040204" pitchFamily="50" charset="-128"/>
                          <a:ea typeface="Meiryo UI" panose="020B0604030504040204" pitchFamily="50" charset="-128"/>
                        </a:rPr>
                        <a:t>195</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万円超　</a:t>
                      </a:r>
                      <a:r>
                        <a:rPr kumimoji="1" lang="en-US" altLang="ja-JP" sz="2400" dirty="0">
                          <a:solidFill>
                            <a:sysClr val="windowText" lastClr="000000"/>
                          </a:solidFill>
                          <a:latin typeface="Meiryo UI" panose="020B0604030504040204" pitchFamily="50" charset="-128"/>
                          <a:ea typeface="Meiryo UI" panose="020B0604030504040204" pitchFamily="50" charset="-128"/>
                        </a:rPr>
                        <a:t>330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万円以下</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10</a:t>
                      </a:r>
                      <a:r>
                        <a:rPr kumimoji="1" lang="ja-JP" altLang="en-US" sz="2400" dirty="0">
                          <a:solidFill>
                            <a:sysClr val="windowText" lastClr="000000"/>
                          </a:solidFill>
                          <a:latin typeface="Meiryo UI" panose="020B0604030504040204" pitchFamily="50" charset="-128"/>
                          <a:ea typeface="Meiryo UI" panose="020B0604030504040204" pitchFamily="50" charset="-128"/>
                        </a:rPr>
                        <a: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r"/>
                      <a:r>
                        <a:rPr kumimoji="1" lang="en-US" altLang="ja-JP" sz="2400" dirty="0">
                          <a:solidFill>
                            <a:sysClr val="windowText" lastClr="000000"/>
                          </a:solidFill>
                          <a:latin typeface="Meiryo UI" panose="020B0604030504040204" pitchFamily="50" charset="-128"/>
                          <a:ea typeface="Meiryo UI" panose="020B0604030504040204" pitchFamily="50" charset="-128"/>
                        </a:rPr>
                        <a:t>97,500</a:t>
                      </a:r>
                      <a:r>
                        <a:rPr kumimoji="1" lang="ja-JP" altLang="en-US" sz="2400" dirty="0">
                          <a:solidFill>
                            <a:sysClr val="windowText" lastClr="000000"/>
                          </a:solidFill>
                          <a:latin typeface="Meiryo UI" panose="020B0604030504040204" pitchFamily="50" charset="-128"/>
                          <a:ea typeface="Meiryo UI" panose="020B0604030504040204" pitchFamily="50" charset="-128"/>
                        </a:rPr>
                        <a:t>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extLst>
                  <a:ext uri="{0D108BD9-81ED-4DB2-BD59-A6C34878D82A}">
                    <a16:rowId xmlns:a16="http://schemas.microsoft.com/office/drawing/2014/main" val="243304881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dirty="0">
                          <a:solidFill>
                            <a:sysClr val="windowText" lastClr="000000"/>
                          </a:solidFill>
                          <a:latin typeface="Meiryo UI" panose="020B0604030504040204" pitchFamily="50" charset="-128"/>
                          <a:ea typeface="Meiryo UI" panose="020B0604030504040204" pitchFamily="50" charset="-128"/>
                        </a:rPr>
                        <a:t>330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万円超　</a:t>
                      </a:r>
                      <a:r>
                        <a:rPr kumimoji="1" lang="en-US" altLang="ja-JP" sz="2400" dirty="0">
                          <a:solidFill>
                            <a:sysClr val="windowText" lastClr="000000"/>
                          </a:solidFill>
                          <a:latin typeface="Meiryo UI" panose="020B0604030504040204" pitchFamily="50" charset="-128"/>
                          <a:ea typeface="Meiryo UI" panose="020B0604030504040204" pitchFamily="50" charset="-128"/>
                        </a:rPr>
                        <a:t>695</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万円以下</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20</a:t>
                      </a:r>
                      <a:r>
                        <a:rPr kumimoji="1" lang="ja-JP" altLang="en-US" sz="2400" dirty="0">
                          <a:solidFill>
                            <a:sysClr val="windowText" lastClr="000000"/>
                          </a:solidFill>
                          <a:latin typeface="Meiryo UI" panose="020B0604030504040204" pitchFamily="50" charset="-128"/>
                          <a:ea typeface="Meiryo UI" panose="020B0604030504040204" pitchFamily="50" charset="-128"/>
                        </a:rPr>
                        <a: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r"/>
                      <a:r>
                        <a:rPr kumimoji="1" lang="en-US" altLang="ja-JP" sz="2400" dirty="0">
                          <a:solidFill>
                            <a:sysClr val="windowText" lastClr="000000"/>
                          </a:solidFill>
                          <a:latin typeface="Meiryo UI" panose="020B0604030504040204" pitchFamily="50" charset="-128"/>
                          <a:ea typeface="Meiryo UI" panose="020B0604030504040204" pitchFamily="50" charset="-128"/>
                        </a:rPr>
                        <a:t>427,500</a:t>
                      </a:r>
                      <a:r>
                        <a:rPr kumimoji="1" lang="ja-JP" altLang="en-US" sz="2400" dirty="0">
                          <a:solidFill>
                            <a:sysClr val="windowText" lastClr="000000"/>
                          </a:solidFill>
                          <a:latin typeface="Meiryo UI" panose="020B0604030504040204" pitchFamily="50" charset="-128"/>
                          <a:ea typeface="Meiryo UI" panose="020B0604030504040204" pitchFamily="50" charset="-128"/>
                        </a:rPr>
                        <a:t>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extLst>
                  <a:ext uri="{0D108BD9-81ED-4DB2-BD59-A6C34878D82A}">
                    <a16:rowId xmlns:a16="http://schemas.microsoft.com/office/drawing/2014/main" val="17285680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dirty="0">
                          <a:solidFill>
                            <a:sysClr val="windowText" lastClr="000000"/>
                          </a:solidFill>
                          <a:latin typeface="Meiryo UI" panose="020B0604030504040204" pitchFamily="50" charset="-128"/>
                          <a:ea typeface="Meiryo UI" panose="020B0604030504040204" pitchFamily="50" charset="-128"/>
                        </a:rPr>
                        <a:t>695</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万円超　</a:t>
                      </a:r>
                      <a:r>
                        <a:rPr kumimoji="1" lang="en-US" altLang="ja-JP" sz="2400" dirty="0">
                          <a:solidFill>
                            <a:sysClr val="windowText" lastClr="000000"/>
                          </a:solidFill>
                          <a:latin typeface="Meiryo UI" panose="020B0604030504040204" pitchFamily="50" charset="-128"/>
                          <a:ea typeface="Meiryo UI" panose="020B0604030504040204" pitchFamily="50" charset="-128"/>
                        </a:rPr>
                        <a:t>900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万円以下</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23</a:t>
                      </a:r>
                      <a:r>
                        <a:rPr kumimoji="1" lang="ja-JP" altLang="en-US" sz="2400" dirty="0">
                          <a:solidFill>
                            <a:sysClr val="windowText" lastClr="000000"/>
                          </a:solidFill>
                          <a:latin typeface="Meiryo UI" panose="020B0604030504040204" pitchFamily="50" charset="-128"/>
                          <a:ea typeface="Meiryo UI" panose="020B0604030504040204" pitchFamily="50" charset="-128"/>
                        </a:rPr>
                        <a: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r"/>
                      <a:r>
                        <a:rPr kumimoji="1" lang="en-US" altLang="ja-JP" sz="2400" dirty="0">
                          <a:solidFill>
                            <a:sysClr val="windowText" lastClr="000000"/>
                          </a:solidFill>
                          <a:latin typeface="Meiryo UI" panose="020B0604030504040204" pitchFamily="50" charset="-128"/>
                          <a:ea typeface="Meiryo UI" panose="020B0604030504040204" pitchFamily="50" charset="-128"/>
                        </a:rPr>
                        <a:t>636,000</a:t>
                      </a:r>
                      <a:r>
                        <a:rPr kumimoji="1" lang="ja-JP" altLang="en-US" sz="2400" dirty="0">
                          <a:solidFill>
                            <a:sysClr val="windowText" lastClr="000000"/>
                          </a:solidFill>
                          <a:latin typeface="Meiryo UI" panose="020B0604030504040204" pitchFamily="50" charset="-128"/>
                          <a:ea typeface="Meiryo UI" panose="020B0604030504040204" pitchFamily="50" charset="-128"/>
                        </a:rPr>
                        <a:t>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extLst>
                  <a:ext uri="{0D108BD9-81ED-4DB2-BD59-A6C34878D82A}">
                    <a16:rowId xmlns:a16="http://schemas.microsoft.com/office/drawing/2014/main" val="222216646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dirty="0">
                          <a:solidFill>
                            <a:sysClr val="windowText" lastClr="000000"/>
                          </a:solidFill>
                          <a:latin typeface="Meiryo UI" panose="020B0604030504040204" pitchFamily="50" charset="-128"/>
                          <a:ea typeface="Meiryo UI" panose="020B0604030504040204" pitchFamily="50" charset="-128"/>
                        </a:rPr>
                        <a:t>900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万円超　</a:t>
                      </a:r>
                      <a:r>
                        <a:rPr kumimoji="1" lang="en-US" altLang="ja-JP" sz="2400" dirty="0">
                          <a:solidFill>
                            <a:sysClr val="windowText" lastClr="000000"/>
                          </a:solidFill>
                          <a:latin typeface="Meiryo UI" panose="020B0604030504040204" pitchFamily="50" charset="-128"/>
                          <a:ea typeface="Meiryo UI" panose="020B0604030504040204" pitchFamily="50" charset="-128"/>
                        </a:rPr>
                        <a:t>1,800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万円以下</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33</a:t>
                      </a:r>
                      <a:r>
                        <a:rPr kumimoji="1" lang="ja-JP" altLang="en-US" sz="2400" dirty="0">
                          <a:solidFill>
                            <a:sysClr val="windowText" lastClr="000000"/>
                          </a:solidFill>
                          <a:latin typeface="Meiryo UI" panose="020B0604030504040204" pitchFamily="50" charset="-128"/>
                          <a:ea typeface="Meiryo UI" panose="020B0604030504040204" pitchFamily="50" charset="-128"/>
                        </a:rPr>
                        <a: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r"/>
                      <a:r>
                        <a:rPr kumimoji="1" lang="en-US" altLang="ja-JP" sz="2400" dirty="0">
                          <a:solidFill>
                            <a:sysClr val="windowText" lastClr="000000"/>
                          </a:solidFill>
                          <a:latin typeface="Meiryo UI" panose="020B0604030504040204" pitchFamily="50" charset="-128"/>
                          <a:ea typeface="Meiryo UI" panose="020B0604030504040204" pitchFamily="50" charset="-128"/>
                        </a:rPr>
                        <a:t>1,536,000</a:t>
                      </a:r>
                      <a:r>
                        <a:rPr kumimoji="1" lang="ja-JP" altLang="en-US" sz="2400" dirty="0">
                          <a:solidFill>
                            <a:sysClr val="windowText" lastClr="000000"/>
                          </a:solidFill>
                          <a:latin typeface="Meiryo UI" panose="020B0604030504040204" pitchFamily="50" charset="-128"/>
                          <a:ea typeface="Meiryo UI" panose="020B0604030504040204" pitchFamily="50" charset="-128"/>
                        </a:rPr>
                        <a:t>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extLst>
                  <a:ext uri="{0D108BD9-81ED-4DB2-BD59-A6C34878D82A}">
                    <a16:rowId xmlns:a16="http://schemas.microsoft.com/office/drawing/2014/main" val="399743236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dirty="0">
                          <a:solidFill>
                            <a:sysClr val="windowText" lastClr="000000"/>
                          </a:solidFill>
                          <a:latin typeface="Meiryo UI" panose="020B0604030504040204" pitchFamily="50" charset="-128"/>
                          <a:ea typeface="Meiryo UI" panose="020B0604030504040204" pitchFamily="50" charset="-128"/>
                        </a:rPr>
                        <a:t>1,800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万円超　</a:t>
                      </a:r>
                      <a:r>
                        <a:rPr kumimoji="1" lang="en-US" altLang="ja-JP" sz="2400" dirty="0">
                          <a:solidFill>
                            <a:sysClr val="windowText" lastClr="000000"/>
                          </a:solidFill>
                          <a:latin typeface="Meiryo UI" panose="020B0604030504040204" pitchFamily="50" charset="-128"/>
                          <a:ea typeface="Meiryo UI" panose="020B0604030504040204" pitchFamily="50" charset="-128"/>
                        </a:rPr>
                        <a:t>4,000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万円以下</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40</a:t>
                      </a:r>
                      <a:r>
                        <a:rPr kumimoji="1" lang="ja-JP" altLang="en-US" sz="2400" dirty="0">
                          <a:solidFill>
                            <a:sysClr val="windowText" lastClr="000000"/>
                          </a:solidFill>
                          <a:latin typeface="Meiryo UI" panose="020B0604030504040204" pitchFamily="50" charset="-128"/>
                          <a:ea typeface="Meiryo UI" panose="020B0604030504040204" pitchFamily="50" charset="-128"/>
                        </a:rPr>
                        <a: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r"/>
                      <a:r>
                        <a:rPr kumimoji="1" lang="en-US" altLang="ja-JP" sz="2400" dirty="0">
                          <a:solidFill>
                            <a:sysClr val="windowText" lastClr="000000"/>
                          </a:solidFill>
                          <a:latin typeface="Meiryo UI" panose="020B0604030504040204" pitchFamily="50" charset="-128"/>
                          <a:ea typeface="Meiryo UI" panose="020B0604030504040204" pitchFamily="50" charset="-128"/>
                        </a:rPr>
                        <a:t>2,796,000</a:t>
                      </a:r>
                      <a:r>
                        <a:rPr kumimoji="1" lang="ja-JP" altLang="en-US" sz="2400" dirty="0">
                          <a:solidFill>
                            <a:sysClr val="windowText" lastClr="000000"/>
                          </a:solidFill>
                          <a:latin typeface="Meiryo UI" panose="020B0604030504040204" pitchFamily="50" charset="-128"/>
                          <a:ea typeface="Meiryo UI" panose="020B0604030504040204" pitchFamily="50" charset="-128"/>
                        </a:rPr>
                        <a:t>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extLst>
                  <a:ext uri="{0D108BD9-81ED-4DB2-BD59-A6C34878D82A}">
                    <a16:rowId xmlns:a16="http://schemas.microsoft.com/office/drawing/2014/main" val="39627266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dirty="0">
                          <a:solidFill>
                            <a:sysClr val="windowText" lastClr="000000"/>
                          </a:solidFill>
                          <a:latin typeface="Meiryo UI" panose="020B0604030504040204" pitchFamily="50" charset="-128"/>
                          <a:ea typeface="Meiryo UI" panose="020B0604030504040204" pitchFamily="50" charset="-128"/>
                        </a:rPr>
                        <a:t>4,000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万円超　</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45</a:t>
                      </a:r>
                      <a:r>
                        <a:rPr kumimoji="1" lang="ja-JP" altLang="en-US" sz="2400" dirty="0">
                          <a:solidFill>
                            <a:sysClr val="windowText" lastClr="000000"/>
                          </a:solidFill>
                          <a:latin typeface="Meiryo UI" panose="020B0604030504040204" pitchFamily="50" charset="-128"/>
                          <a:ea typeface="Meiryo UI" panose="020B0604030504040204" pitchFamily="50" charset="-128"/>
                        </a:rPr>
                        <a: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r"/>
                      <a:r>
                        <a:rPr kumimoji="1" lang="en-US" altLang="ja-JP" sz="2400" dirty="0">
                          <a:solidFill>
                            <a:sysClr val="windowText" lastClr="000000"/>
                          </a:solidFill>
                          <a:latin typeface="Meiryo UI" panose="020B0604030504040204" pitchFamily="50" charset="-128"/>
                          <a:ea typeface="Meiryo UI" panose="020B0604030504040204" pitchFamily="50" charset="-128"/>
                        </a:rPr>
                        <a:t>4,796,000</a:t>
                      </a:r>
                      <a:r>
                        <a:rPr kumimoji="1" lang="ja-JP" altLang="en-US" sz="2400" dirty="0">
                          <a:solidFill>
                            <a:sysClr val="windowText" lastClr="000000"/>
                          </a:solidFill>
                          <a:latin typeface="Meiryo UI" panose="020B0604030504040204" pitchFamily="50" charset="-128"/>
                          <a:ea typeface="Meiryo UI" panose="020B0604030504040204" pitchFamily="50" charset="-128"/>
                        </a:rPr>
                        <a:t>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extLst>
                  <a:ext uri="{0D108BD9-81ED-4DB2-BD59-A6C34878D82A}">
                    <a16:rowId xmlns:a16="http://schemas.microsoft.com/office/drawing/2014/main" val="3631015617"/>
                  </a:ext>
                </a:extLst>
              </a:tr>
            </a:tbl>
          </a:graphicData>
        </a:graphic>
      </p:graphicFrame>
      <p:sp>
        <p:nvSpPr>
          <p:cNvPr id="9" name="テキスト ボックス 8">
            <a:extLst>
              <a:ext uri="{FF2B5EF4-FFF2-40B4-BE49-F238E27FC236}">
                <a16:creationId xmlns:a16="http://schemas.microsoft.com/office/drawing/2014/main" id="{1BF11174-2250-4E62-A14F-162E5749C783}"/>
              </a:ext>
            </a:extLst>
          </p:cNvPr>
          <p:cNvSpPr txBox="1"/>
          <p:nvPr/>
        </p:nvSpPr>
        <p:spPr>
          <a:xfrm>
            <a:off x="1051406" y="1517231"/>
            <a:ext cx="6321377" cy="338554"/>
          </a:xfrm>
          <a:prstGeom prst="rect">
            <a:avLst/>
          </a:prstGeom>
          <a:noFill/>
        </p:spPr>
        <p:txBody>
          <a:bodyPr wrap="square" rtlCol="0">
            <a:spAutoFit/>
          </a:bodyPr>
          <a:lstStyle/>
          <a:p>
            <a:r>
              <a:rPr kumimoji="1" lang="en-US" altLang="ja-JP" sz="1600" dirty="0">
                <a:latin typeface="Meiryo UI" panose="020B0604030504040204" pitchFamily="50" charset="-128"/>
                <a:ea typeface="Meiryo UI" panose="020B0604030504040204" pitchFamily="50" charset="-128"/>
              </a:rPr>
              <a:t>※</a:t>
            </a:r>
            <a:r>
              <a:rPr kumimoji="1" lang="ja-JP" altLang="en-US" sz="1600" dirty="0">
                <a:latin typeface="Meiryo UI" panose="020B0604030504040204" pitchFamily="50" charset="-128"/>
                <a:ea typeface="Meiryo UI" panose="020B0604030504040204" pitchFamily="50" charset="-128"/>
              </a:rPr>
              <a:t>所得税には漏れなく住民税（</a:t>
            </a:r>
            <a:r>
              <a:rPr kumimoji="1" lang="en-US" altLang="ja-JP" sz="1600" dirty="0">
                <a:latin typeface="Meiryo UI" panose="020B0604030504040204" pitchFamily="50" charset="-128"/>
                <a:ea typeface="Meiryo UI" panose="020B0604030504040204" pitchFamily="50" charset="-128"/>
              </a:rPr>
              <a:t>10</a:t>
            </a:r>
            <a:r>
              <a:rPr kumimoji="1" lang="ja-JP" altLang="en-US" sz="1600" dirty="0">
                <a:latin typeface="Meiryo UI" panose="020B0604030504040204" pitchFamily="50" charset="-128"/>
                <a:ea typeface="Meiryo UI" panose="020B0604030504040204" pitchFamily="50" charset="-128"/>
              </a:rPr>
              <a:t>％）が付いてきます</a:t>
            </a:r>
          </a:p>
        </p:txBody>
      </p:sp>
    </p:spTree>
    <p:extLst>
      <p:ext uri="{BB962C8B-B14F-4D97-AF65-F5344CB8AC3E}">
        <p14:creationId xmlns:p14="http://schemas.microsoft.com/office/powerpoint/2010/main" val="29937764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正方形/長方形 13">
            <a:extLst>
              <a:ext uri="{FF2B5EF4-FFF2-40B4-BE49-F238E27FC236}">
                <a16:creationId xmlns:a16="http://schemas.microsoft.com/office/drawing/2014/main" id="{411F7BDC-8B5F-4926-8714-EE0DDEF06640}"/>
              </a:ext>
            </a:extLst>
          </p:cNvPr>
          <p:cNvSpPr/>
          <p:nvPr/>
        </p:nvSpPr>
        <p:spPr bwMode="auto">
          <a:xfrm>
            <a:off x="0" y="1484784"/>
            <a:ext cx="9144000" cy="4824536"/>
          </a:xfrm>
          <a:prstGeom prst="rect">
            <a:avLst/>
          </a:prstGeom>
          <a:solidFill>
            <a:schemeClr val="tx1">
              <a:lumMod val="9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2" name="タイトル 1">
            <a:extLst>
              <a:ext uri="{FF2B5EF4-FFF2-40B4-BE49-F238E27FC236}">
                <a16:creationId xmlns:a16="http://schemas.microsoft.com/office/drawing/2014/main" id="{E237C994-1F9A-4EA5-9562-1D193ADF776E}"/>
              </a:ext>
            </a:extLst>
          </p:cNvPr>
          <p:cNvSpPr>
            <a:spLocks noGrp="1"/>
          </p:cNvSpPr>
          <p:nvPr>
            <p:ph type="title"/>
          </p:nvPr>
        </p:nvSpPr>
        <p:spPr/>
        <p:txBody>
          <a:bodyPr/>
          <a:lstStyle/>
          <a:p>
            <a:r>
              <a:rPr kumimoji="1" lang="ja-JP" altLang="en-US" dirty="0"/>
              <a:t>相続税率が高い</a:t>
            </a:r>
          </a:p>
        </p:txBody>
      </p:sp>
      <p:sp>
        <p:nvSpPr>
          <p:cNvPr id="11" name="Rectangle 6">
            <a:extLst>
              <a:ext uri="{FF2B5EF4-FFF2-40B4-BE49-F238E27FC236}">
                <a16:creationId xmlns:a16="http://schemas.microsoft.com/office/drawing/2014/main" id="{8D1D6305-862C-47C6-B88E-C7677B6A15BB}"/>
              </a:ext>
            </a:extLst>
          </p:cNvPr>
          <p:cNvSpPr>
            <a:spLocks noGrp="1" noChangeArrowheads="1"/>
          </p:cNvSpPr>
          <p:nvPr>
            <p:ph type="sldNum" sz="quarter" idx="4"/>
          </p:nvPr>
        </p:nvSpPr>
        <p:spPr>
          <a:xfrm>
            <a:off x="7739884" y="6525344"/>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46</a:t>
            </a:fld>
            <a:endParaRPr lang="en-US" altLang="ja-JP" sz="1200" dirty="0"/>
          </a:p>
        </p:txBody>
      </p:sp>
      <p:graphicFrame>
        <p:nvGraphicFramePr>
          <p:cNvPr id="6" name="表 3">
            <a:extLst>
              <a:ext uri="{FF2B5EF4-FFF2-40B4-BE49-F238E27FC236}">
                <a16:creationId xmlns:a16="http://schemas.microsoft.com/office/drawing/2014/main" id="{B3762A2A-1498-421E-8F8D-389724297CF0}"/>
              </a:ext>
            </a:extLst>
          </p:cNvPr>
          <p:cNvGraphicFramePr>
            <a:graphicFrameLocks noGrp="1"/>
          </p:cNvGraphicFramePr>
          <p:nvPr/>
        </p:nvGraphicFramePr>
        <p:xfrm>
          <a:off x="1835696" y="1772816"/>
          <a:ext cx="5669597" cy="4114800"/>
        </p:xfrm>
        <a:graphic>
          <a:graphicData uri="http://schemas.openxmlformats.org/drawingml/2006/table">
            <a:tbl>
              <a:tblPr firstRow="1" bandRow="1">
                <a:tableStyleId>{2D5ABB26-0587-4C30-8999-92F81FD0307C}</a:tableStyleId>
              </a:tblPr>
              <a:tblGrid>
                <a:gridCol w="2668905">
                  <a:extLst>
                    <a:ext uri="{9D8B030D-6E8A-4147-A177-3AD203B41FA5}">
                      <a16:colId xmlns:a16="http://schemas.microsoft.com/office/drawing/2014/main" val="1702939110"/>
                    </a:ext>
                  </a:extLst>
                </a:gridCol>
                <a:gridCol w="968692">
                  <a:extLst>
                    <a:ext uri="{9D8B030D-6E8A-4147-A177-3AD203B41FA5}">
                      <a16:colId xmlns:a16="http://schemas.microsoft.com/office/drawing/2014/main" val="4184659766"/>
                    </a:ext>
                  </a:extLst>
                </a:gridCol>
                <a:gridCol w="2032000">
                  <a:extLst>
                    <a:ext uri="{9D8B030D-6E8A-4147-A177-3AD203B41FA5}">
                      <a16:colId xmlns:a16="http://schemas.microsoft.com/office/drawing/2014/main" val="280086242"/>
                    </a:ext>
                  </a:extLst>
                </a:gridCol>
              </a:tblGrid>
              <a:tr h="436195">
                <a:tc>
                  <a:txBody>
                    <a:bodyPr/>
                    <a:lstStyle/>
                    <a:p>
                      <a:pPr algn="ctr"/>
                      <a:r>
                        <a:rPr kumimoji="1" lang="ja-JP" altLang="en-US" sz="2400" dirty="0">
                          <a:solidFill>
                            <a:sysClr val="windowText" lastClr="000000"/>
                          </a:solidFill>
                          <a:latin typeface="Meiryo UI" panose="020B0604030504040204" pitchFamily="50" charset="-128"/>
                          <a:ea typeface="Meiryo UI" panose="020B0604030504040204" pitchFamily="50" charset="-128"/>
                        </a:rPr>
                        <a:t>相続税の課税標準</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lumMod val="85000"/>
                      </a:schemeClr>
                    </a:solidFill>
                  </a:tcPr>
                </a:tc>
                <a:tc>
                  <a:txBody>
                    <a:bodyPr/>
                    <a:lstStyle/>
                    <a:p>
                      <a:pPr algn="ctr"/>
                      <a:r>
                        <a:rPr kumimoji="1" lang="ja-JP" altLang="en-US" sz="2400" dirty="0">
                          <a:solidFill>
                            <a:sysClr val="windowText" lastClr="000000"/>
                          </a:solidFill>
                          <a:latin typeface="Meiryo UI" panose="020B0604030504040204" pitchFamily="50" charset="-128"/>
                          <a:ea typeface="Meiryo UI" panose="020B0604030504040204" pitchFamily="50" charset="-128"/>
                        </a:rPr>
                        <a:t>税率</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lumMod val="85000"/>
                      </a:schemeClr>
                    </a:solidFill>
                  </a:tcPr>
                </a:tc>
                <a:tc>
                  <a:txBody>
                    <a:bodyPr/>
                    <a:lstStyle/>
                    <a:p>
                      <a:pPr algn="ctr"/>
                      <a:r>
                        <a:rPr kumimoji="1" lang="ja-JP" altLang="en-US" sz="2400" dirty="0">
                          <a:solidFill>
                            <a:sysClr val="windowText" lastClr="000000"/>
                          </a:solidFill>
                          <a:latin typeface="Meiryo UI" panose="020B0604030504040204" pitchFamily="50" charset="-128"/>
                          <a:ea typeface="Meiryo UI" panose="020B0604030504040204" pitchFamily="50" charset="-128"/>
                        </a:rPr>
                        <a:t>控除額</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lumMod val="85000"/>
                      </a:schemeClr>
                    </a:solidFill>
                  </a:tcPr>
                </a:tc>
                <a:extLst>
                  <a:ext uri="{0D108BD9-81ED-4DB2-BD59-A6C34878D82A}">
                    <a16:rowId xmlns:a16="http://schemas.microsoft.com/office/drawing/2014/main" val="3367458541"/>
                  </a:ext>
                </a:extLst>
              </a:tr>
              <a:tr h="370840">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1,000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万円以下</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10</a:t>
                      </a:r>
                      <a:r>
                        <a:rPr kumimoji="1" lang="ja-JP" altLang="en-US" sz="2400" dirty="0">
                          <a:solidFill>
                            <a:sysClr val="windowText" lastClr="000000"/>
                          </a:solidFill>
                          <a:latin typeface="Meiryo UI" panose="020B0604030504040204" pitchFamily="50" charset="-128"/>
                          <a:ea typeface="Meiryo UI" panose="020B0604030504040204" pitchFamily="50" charset="-128"/>
                        </a:rPr>
                        <a: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r"/>
                      <a:r>
                        <a:rPr kumimoji="1" lang="en-US" altLang="ja-JP" sz="2400" dirty="0">
                          <a:solidFill>
                            <a:sysClr val="windowText" lastClr="000000"/>
                          </a:solidFill>
                          <a:latin typeface="Meiryo UI" panose="020B0604030504040204" pitchFamily="50" charset="-128"/>
                          <a:ea typeface="Meiryo UI" panose="020B0604030504040204" pitchFamily="50" charset="-128"/>
                        </a:rPr>
                        <a:t>0</a:t>
                      </a:r>
                      <a:r>
                        <a:rPr kumimoji="1" lang="ja-JP" altLang="en-US" sz="2400" dirty="0">
                          <a:solidFill>
                            <a:sysClr val="windowText" lastClr="000000"/>
                          </a:solidFill>
                          <a:latin typeface="Meiryo UI" panose="020B0604030504040204" pitchFamily="50" charset="-128"/>
                          <a:ea typeface="Meiryo UI" panose="020B0604030504040204" pitchFamily="50" charset="-128"/>
                        </a:rPr>
                        <a:t>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extLst>
                  <a:ext uri="{0D108BD9-81ED-4DB2-BD59-A6C34878D82A}">
                    <a16:rowId xmlns:a16="http://schemas.microsoft.com/office/drawing/2014/main" val="1590590815"/>
                  </a:ext>
                </a:extLst>
              </a:tr>
              <a:tr h="370840">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3,000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万円以下</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15</a:t>
                      </a:r>
                      <a:r>
                        <a:rPr kumimoji="1" lang="ja-JP" altLang="en-US" sz="2400" dirty="0">
                          <a:solidFill>
                            <a:sysClr val="windowText" lastClr="000000"/>
                          </a:solidFill>
                          <a:latin typeface="Meiryo UI" panose="020B0604030504040204" pitchFamily="50" charset="-128"/>
                          <a:ea typeface="Meiryo UI" panose="020B0604030504040204" pitchFamily="50" charset="-128"/>
                        </a:rPr>
                        <a: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r"/>
                      <a:r>
                        <a:rPr kumimoji="1" lang="en-US" altLang="ja-JP" sz="2400" dirty="0">
                          <a:solidFill>
                            <a:sysClr val="windowText" lastClr="000000"/>
                          </a:solidFill>
                          <a:latin typeface="Meiryo UI" panose="020B0604030504040204" pitchFamily="50" charset="-128"/>
                          <a:ea typeface="Meiryo UI" panose="020B0604030504040204" pitchFamily="50" charset="-128"/>
                        </a:rPr>
                        <a:t>50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extLst>
                  <a:ext uri="{0D108BD9-81ED-4DB2-BD59-A6C34878D82A}">
                    <a16:rowId xmlns:a16="http://schemas.microsoft.com/office/drawing/2014/main" val="2433048813"/>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dirty="0">
                          <a:solidFill>
                            <a:sysClr val="windowText" lastClr="000000"/>
                          </a:solidFill>
                          <a:latin typeface="Meiryo UI" panose="020B0604030504040204" pitchFamily="50" charset="-128"/>
                          <a:ea typeface="Meiryo UI" panose="020B0604030504040204" pitchFamily="50" charset="-128"/>
                        </a:rPr>
                        <a:t>5,000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万円以下</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20</a:t>
                      </a:r>
                      <a:r>
                        <a:rPr kumimoji="1" lang="ja-JP" altLang="en-US" sz="2400" dirty="0">
                          <a:solidFill>
                            <a:sysClr val="windowText" lastClr="000000"/>
                          </a:solidFill>
                          <a:latin typeface="Meiryo UI" panose="020B0604030504040204" pitchFamily="50" charset="-128"/>
                          <a:ea typeface="Meiryo UI" panose="020B0604030504040204" pitchFamily="50" charset="-128"/>
                        </a:rPr>
                        <a: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r"/>
                      <a:r>
                        <a:rPr kumimoji="1" lang="en-US" altLang="ja-JP" sz="2400" dirty="0">
                          <a:solidFill>
                            <a:sysClr val="windowText" lastClr="000000"/>
                          </a:solidFill>
                          <a:latin typeface="Meiryo UI" panose="020B0604030504040204" pitchFamily="50" charset="-128"/>
                          <a:ea typeface="Meiryo UI" panose="020B0604030504040204" pitchFamily="50" charset="-128"/>
                        </a:rPr>
                        <a:t>200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extLst>
                  <a:ext uri="{0D108BD9-81ED-4DB2-BD59-A6C34878D82A}">
                    <a16:rowId xmlns:a16="http://schemas.microsoft.com/office/drawing/2014/main" val="172856800"/>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dirty="0">
                          <a:solidFill>
                            <a:sysClr val="windowText" lastClr="000000"/>
                          </a:solidFill>
                          <a:latin typeface="Meiryo UI" panose="020B0604030504040204" pitchFamily="50" charset="-128"/>
                          <a:ea typeface="Meiryo UI" panose="020B0604030504040204" pitchFamily="50" charset="-128"/>
                        </a:rPr>
                        <a:t>１億円以下</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30</a:t>
                      </a:r>
                      <a:r>
                        <a:rPr kumimoji="1" lang="ja-JP" altLang="en-US" sz="2400" dirty="0">
                          <a:solidFill>
                            <a:sysClr val="windowText" lastClr="000000"/>
                          </a:solidFill>
                          <a:latin typeface="Meiryo UI" panose="020B0604030504040204" pitchFamily="50" charset="-128"/>
                          <a:ea typeface="Meiryo UI" panose="020B0604030504040204" pitchFamily="50" charset="-128"/>
                        </a:rPr>
                        <a: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r"/>
                      <a:r>
                        <a:rPr kumimoji="1" lang="en-US" altLang="ja-JP" sz="2400" dirty="0">
                          <a:solidFill>
                            <a:sysClr val="windowText" lastClr="000000"/>
                          </a:solidFill>
                          <a:latin typeface="Meiryo UI" panose="020B0604030504040204" pitchFamily="50" charset="-128"/>
                          <a:ea typeface="Meiryo UI" panose="020B0604030504040204" pitchFamily="50" charset="-128"/>
                        </a:rPr>
                        <a:t>700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extLst>
                  <a:ext uri="{0D108BD9-81ED-4DB2-BD59-A6C34878D82A}">
                    <a16:rowId xmlns:a16="http://schemas.microsoft.com/office/drawing/2014/main" val="2222166465"/>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dirty="0">
                          <a:solidFill>
                            <a:sysClr val="windowText" lastClr="000000"/>
                          </a:solidFill>
                          <a:latin typeface="Meiryo UI" panose="020B0604030504040204" pitchFamily="50" charset="-128"/>
                          <a:ea typeface="Meiryo UI" panose="020B0604030504040204" pitchFamily="50" charset="-128"/>
                        </a:rPr>
                        <a:t>２億円以下</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40</a:t>
                      </a:r>
                      <a:r>
                        <a:rPr kumimoji="1" lang="ja-JP" altLang="en-US" sz="2400" dirty="0">
                          <a:solidFill>
                            <a:sysClr val="windowText" lastClr="000000"/>
                          </a:solidFill>
                          <a:latin typeface="Meiryo UI" panose="020B0604030504040204" pitchFamily="50" charset="-128"/>
                          <a:ea typeface="Meiryo UI" panose="020B0604030504040204" pitchFamily="50" charset="-128"/>
                        </a:rPr>
                        <a: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r"/>
                      <a:r>
                        <a:rPr kumimoji="1" lang="en-US" altLang="ja-JP" sz="2400" dirty="0">
                          <a:solidFill>
                            <a:sysClr val="windowText" lastClr="000000"/>
                          </a:solidFill>
                          <a:latin typeface="Meiryo UI" panose="020B0604030504040204" pitchFamily="50" charset="-128"/>
                          <a:ea typeface="Meiryo UI" panose="020B0604030504040204" pitchFamily="50" charset="-128"/>
                        </a:rPr>
                        <a:t>1,700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extLst>
                  <a:ext uri="{0D108BD9-81ED-4DB2-BD59-A6C34878D82A}">
                    <a16:rowId xmlns:a16="http://schemas.microsoft.com/office/drawing/2014/main" val="3997432364"/>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dirty="0">
                          <a:solidFill>
                            <a:sysClr val="windowText" lastClr="000000"/>
                          </a:solidFill>
                          <a:latin typeface="Meiryo UI" panose="020B0604030504040204" pitchFamily="50" charset="-128"/>
                          <a:ea typeface="Meiryo UI" panose="020B0604030504040204" pitchFamily="50" charset="-128"/>
                        </a:rPr>
                        <a:t>３億円以下</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45</a:t>
                      </a:r>
                      <a:r>
                        <a:rPr kumimoji="1" lang="ja-JP" altLang="en-US" sz="2400" dirty="0">
                          <a:solidFill>
                            <a:sysClr val="windowText" lastClr="000000"/>
                          </a:solidFill>
                          <a:latin typeface="Meiryo UI" panose="020B0604030504040204" pitchFamily="50" charset="-128"/>
                          <a:ea typeface="Meiryo UI" panose="020B0604030504040204" pitchFamily="50" charset="-128"/>
                        </a:rPr>
                        <a: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r"/>
                      <a:r>
                        <a:rPr kumimoji="1" lang="en-US" altLang="ja-JP" sz="2400" dirty="0">
                          <a:solidFill>
                            <a:sysClr val="windowText" lastClr="000000"/>
                          </a:solidFill>
                          <a:latin typeface="Meiryo UI" panose="020B0604030504040204" pitchFamily="50" charset="-128"/>
                          <a:ea typeface="Meiryo UI" panose="020B0604030504040204" pitchFamily="50" charset="-128"/>
                        </a:rPr>
                        <a:t>2,700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extLst>
                  <a:ext uri="{0D108BD9-81ED-4DB2-BD59-A6C34878D82A}">
                    <a16:rowId xmlns:a16="http://schemas.microsoft.com/office/drawing/2014/main" val="396272662"/>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dirty="0">
                          <a:solidFill>
                            <a:sysClr val="windowText" lastClr="000000"/>
                          </a:solidFill>
                          <a:latin typeface="Meiryo UI" panose="020B0604030504040204" pitchFamily="50" charset="-128"/>
                          <a:ea typeface="Meiryo UI" panose="020B0604030504040204" pitchFamily="50" charset="-128"/>
                        </a:rPr>
                        <a:t>６億円以下</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50</a:t>
                      </a:r>
                      <a:r>
                        <a:rPr kumimoji="1" lang="ja-JP" altLang="en-US" sz="2400" dirty="0">
                          <a:solidFill>
                            <a:sysClr val="windowText" lastClr="000000"/>
                          </a:solidFill>
                          <a:latin typeface="Meiryo UI" panose="020B0604030504040204" pitchFamily="50" charset="-128"/>
                          <a:ea typeface="Meiryo UI" panose="020B0604030504040204" pitchFamily="50" charset="-128"/>
                        </a:rPr>
                        <a: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r"/>
                      <a:r>
                        <a:rPr kumimoji="1" lang="en-US" altLang="ja-JP" sz="2400" dirty="0">
                          <a:solidFill>
                            <a:sysClr val="windowText" lastClr="000000"/>
                          </a:solidFill>
                          <a:latin typeface="Meiryo UI" panose="020B0604030504040204" pitchFamily="50" charset="-128"/>
                          <a:ea typeface="Meiryo UI" panose="020B0604030504040204" pitchFamily="50" charset="-128"/>
                        </a:rPr>
                        <a:t>4,200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extLst>
                  <a:ext uri="{0D108BD9-81ED-4DB2-BD59-A6C34878D82A}">
                    <a16:rowId xmlns:a16="http://schemas.microsoft.com/office/drawing/2014/main" val="3631015617"/>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400" dirty="0">
                          <a:solidFill>
                            <a:sysClr val="windowText" lastClr="000000"/>
                          </a:solidFill>
                          <a:latin typeface="Meiryo UI" panose="020B0604030504040204" pitchFamily="50" charset="-128"/>
                          <a:ea typeface="Meiryo UI" panose="020B0604030504040204" pitchFamily="50" charset="-128"/>
                        </a:rPr>
                        <a:t>６億円超</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dirty="0">
                          <a:solidFill>
                            <a:sysClr val="windowText" lastClr="000000"/>
                          </a:solidFill>
                          <a:latin typeface="Meiryo UI" panose="020B0604030504040204" pitchFamily="50" charset="-128"/>
                          <a:ea typeface="Meiryo UI" panose="020B0604030504040204" pitchFamily="50" charset="-128"/>
                        </a:rPr>
                        <a:t>55</a:t>
                      </a:r>
                      <a:r>
                        <a:rPr kumimoji="1" lang="ja-JP" altLang="en-US" sz="2400" dirty="0">
                          <a:solidFill>
                            <a:sysClr val="windowText" lastClr="000000"/>
                          </a:solidFill>
                          <a:latin typeface="Meiryo UI" panose="020B0604030504040204" pitchFamily="50" charset="-128"/>
                          <a:ea typeface="Meiryo UI" panose="020B0604030504040204" pitchFamily="50" charset="-128"/>
                        </a:rPr>
                        <a: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r"/>
                      <a:r>
                        <a:rPr kumimoji="1" lang="en-US" altLang="ja-JP" sz="2400" dirty="0">
                          <a:solidFill>
                            <a:sysClr val="windowText" lastClr="000000"/>
                          </a:solidFill>
                          <a:latin typeface="Meiryo UI" panose="020B0604030504040204" pitchFamily="50" charset="-128"/>
                          <a:ea typeface="Meiryo UI" panose="020B0604030504040204" pitchFamily="50" charset="-128"/>
                        </a:rPr>
                        <a:t>7,200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extLst>
                  <a:ext uri="{0D108BD9-81ED-4DB2-BD59-A6C34878D82A}">
                    <a16:rowId xmlns:a16="http://schemas.microsoft.com/office/drawing/2014/main" val="1466334271"/>
                  </a:ext>
                </a:extLst>
              </a:tr>
            </a:tbl>
          </a:graphicData>
        </a:graphic>
      </p:graphicFrame>
    </p:spTree>
    <p:extLst>
      <p:ext uri="{BB962C8B-B14F-4D97-AF65-F5344CB8AC3E}">
        <p14:creationId xmlns:p14="http://schemas.microsoft.com/office/powerpoint/2010/main" val="99344153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正方形/長方形 13">
            <a:extLst>
              <a:ext uri="{FF2B5EF4-FFF2-40B4-BE49-F238E27FC236}">
                <a16:creationId xmlns:a16="http://schemas.microsoft.com/office/drawing/2014/main" id="{3E1C236F-603A-4390-B154-701F415B3DBF}"/>
              </a:ext>
            </a:extLst>
          </p:cNvPr>
          <p:cNvSpPr/>
          <p:nvPr/>
        </p:nvSpPr>
        <p:spPr bwMode="auto">
          <a:xfrm>
            <a:off x="0" y="1196752"/>
            <a:ext cx="9144000" cy="5110502"/>
          </a:xfrm>
          <a:prstGeom prst="rect">
            <a:avLst/>
          </a:prstGeom>
          <a:solidFill>
            <a:schemeClr val="tx1">
              <a:lumMod val="9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2" name="タイトル 1">
            <a:extLst>
              <a:ext uri="{FF2B5EF4-FFF2-40B4-BE49-F238E27FC236}">
                <a16:creationId xmlns:a16="http://schemas.microsoft.com/office/drawing/2014/main" id="{E237C994-1F9A-4EA5-9562-1D193ADF776E}"/>
              </a:ext>
            </a:extLst>
          </p:cNvPr>
          <p:cNvSpPr>
            <a:spLocks noGrp="1"/>
          </p:cNvSpPr>
          <p:nvPr>
            <p:ph type="title"/>
          </p:nvPr>
        </p:nvSpPr>
        <p:spPr/>
        <p:txBody>
          <a:bodyPr/>
          <a:lstStyle/>
          <a:p>
            <a:r>
              <a:rPr kumimoji="1" lang="ja-JP" altLang="en-US" dirty="0"/>
              <a:t>贈与税率が高い</a:t>
            </a:r>
          </a:p>
        </p:txBody>
      </p:sp>
      <p:sp>
        <p:nvSpPr>
          <p:cNvPr id="11" name="Rectangle 6">
            <a:extLst>
              <a:ext uri="{FF2B5EF4-FFF2-40B4-BE49-F238E27FC236}">
                <a16:creationId xmlns:a16="http://schemas.microsoft.com/office/drawing/2014/main" id="{8D1D6305-862C-47C6-B88E-C7677B6A15BB}"/>
              </a:ext>
            </a:extLst>
          </p:cNvPr>
          <p:cNvSpPr>
            <a:spLocks noGrp="1" noChangeArrowheads="1"/>
          </p:cNvSpPr>
          <p:nvPr>
            <p:ph type="sldNum" sz="quarter" idx="4"/>
          </p:nvPr>
        </p:nvSpPr>
        <p:spPr>
          <a:xfrm>
            <a:off x="7739884" y="6307254"/>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47</a:t>
            </a:fld>
            <a:endParaRPr lang="en-US" altLang="ja-JP" sz="1200" dirty="0"/>
          </a:p>
        </p:txBody>
      </p:sp>
      <p:graphicFrame>
        <p:nvGraphicFramePr>
          <p:cNvPr id="7" name="表 3">
            <a:extLst>
              <a:ext uri="{FF2B5EF4-FFF2-40B4-BE49-F238E27FC236}">
                <a16:creationId xmlns:a16="http://schemas.microsoft.com/office/drawing/2014/main" id="{CD299954-CE3F-410D-84CB-9DC6759BF3D5}"/>
              </a:ext>
            </a:extLst>
          </p:cNvPr>
          <p:cNvGraphicFramePr>
            <a:graphicFrameLocks noGrp="1"/>
          </p:cNvGraphicFramePr>
          <p:nvPr/>
        </p:nvGraphicFramePr>
        <p:xfrm>
          <a:off x="886795" y="1452311"/>
          <a:ext cx="7357093" cy="4572000"/>
        </p:xfrm>
        <a:graphic>
          <a:graphicData uri="http://schemas.openxmlformats.org/drawingml/2006/table">
            <a:tbl>
              <a:tblPr firstRow="1" bandRow="1">
                <a:tableStyleId>{2D5ABB26-0587-4C30-8999-92F81FD0307C}</a:tableStyleId>
              </a:tblPr>
              <a:tblGrid>
                <a:gridCol w="4352518">
                  <a:extLst>
                    <a:ext uri="{9D8B030D-6E8A-4147-A177-3AD203B41FA5}">
                      <a16:colId xmlns:a16="http://schemas.microsoft.com/office/drawing/2014/main" val="1702939110"/>
                    </a:ext>
                  </a:extLst>
                </a:gridCol>
                <a:gridCol w="969946">
                  <a:extLst>
                    <a:ext uri="{9D8B030D-6E8A-4147-A177-3AD203B41FA5}">
                      <a16:colId xmlns:a16="http://schemas.microsoft.com/office/drawing/2014/main" val="4184659766"/>
                    </a:ext>
                  </a:extLst>
                </a:gridCol>
                <a:gridCol w="2034629">
                  <a:extLst>
                    <a:ext uri="{9D8B030D-6E8A-4147-A177-3AD203B41FA5}">
                      <a16:colId xmlns:a16="http://schemas.microsoft.com/office/drawing/2014/main" val="280086242"/>
                    </a:ext>
                  </a:extLst>
                </a:gridCol>
              </a:tblGrid>
              <a:tr h="436195">
                <a:tc>
                  <a:txBody>
                    <a:bodyPr/>
                    <a:lstStyle/>
                    <a:p>
                      <a:pPr algn="ctr"/>
                      <a:r>
                        <a:rPr kumimoji="1" lang="ja-JP" altLang="en-US" sz="2400" dirty="0">
                          <a:solidFill>
                            <a:sysClr val="windowText" lastClr="000000"/>
                          </a:solidFill>
                          <a:latin typeface="Meiryo UI" panose="020B0604030504040204" pitchFamily="50" charset="-128"/>
                          <a:ea typeface="Meiryo UI" panose="020B0604030504040204" pitchFamily="50" charset="-128"/>
                        </a:rPr>
                        <a:t>贈与額</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lumMod val="85000"/>
                      </a:schemeClr>
                    </a:solidFill>
                  </a:tcPr>
                </a:tc>
                <a:tc>
                  <a:txBody>
                    <a:bodyPr/>
                    <a:lstStyle/>
                    <a:p>
                      <a:pPr algn="ctr"/>
                      <a:r>
                        <a:rPr kumimoji="1" lang="ja-JP" altLang="en-US" sz="2400" dirty="0">
                          <a:solidFill>
                            <a:sysClr val="windowText" lastClr="000000"/>
                          </a:solidFill>
                          <a:latin typeface="Meiryo UI" panose="020B0604030504040204" pitchFamily="50" charset="-128"/>
                          <a:ea typeface="Meiryo UI" panose="020B0604030504040204" pitchFamily="50" charset="-128"/>
                        </a:rPr>
                        <a:t>税率</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lumMod val="85000"/>
                      </a:schemeClr>
                    </a:solidFill>
                  </a:tcPr>
                </a:tc>
                <a:tc>
                  <a:txBody>
                    <a:bodyPr/>
                    <a:lstStyle/>
                    <a:p>
                      <a:pPr algn="ctr"/>
                      <a:r>
                        <a:rPr kumimoji="1" lang="ja-JP" altLang="en-US" sz="2400" dirty="0">
                          <a:solidFill>
                            <a:sysClr val="windowText" lastClr="000000"/>
                          </a:solidFill>
                          <a:latin typeface="Meiryo UI" panose="020B0604030504040204" pitchFamily="50" charset="-128"/>
                          <a:ea typeface="Meiryo UI" panose="020B0604030504040204" pitchFamily="50" charset="-128"/>
                        </a:rPr>
                        <a:t>控除額</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lumMod val="85000"/>
                      </a:schemeClr>
                    </a:solidFill>
                  </a:tcPr>
                </a:tc>
                <a:extLst>
                  <a:ext uri="{0D108BD9-81ED-4DB2-BD59-A6C34878D82A}">
                    <a16:rowId xmlns:a16="http://schemas.microsoft.com/office/drawing/2014/main" val="3367458541"/>
                  </a:ext>
                </a:extLst>
              </a:tr>
              <a:tr h="370840">
                <a:tc>
                  <a:txBody>
                    <a:bodyPr/>
                    <a:lstStyle/>
                    <a:p>
                      <a:r>
                        <a:rPr kumimoji="1" lang="en-US" altLang="ja-JP" sz="2400" dirty="0">
                          <a:solidFill>
                            <a:sysClr val="windowText" lastClr="000000"/>
                          </a:solidFill>
                          <a:latin typeface="Meiryo UI" panose="020B0604030504040204" pitchFamily="50" charset="-128"/>
                          <a:ea typeface="Meiryo UI" panose="020B0604030504040204" pitchFamily="50" charset="-128"/>
                        </a:rPr>
                        <a:t>110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万円以下</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0</a:t>
                      </a:r>
                      <a:r>
                        <a:rPr kumimoji="1" lang="ja-JP" altLang="en-US" sz="2400" dirty="0">
                          <a:solidFill>
                            <a:sysClr val="windowText" lastClr="000000"/>
                          </a:solidFill>
                          <a:latin typeface="Meiryo UI" panose="020B0604030504040204" pitchFamily="50" charset="-128"/>
                          <a:ea typeface="Meiryo UI" panose="020B0604030504040204" pitchFamily="50" charset="-128"/>
                        </a:rPr>
                        <a: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r"/>
                      <a:r>
                        <a:rPr kumimoji="1" lang="en-US" altLang="ja-JP" sz="2400" dirty="0">
                          <a:solidFill>
                            <a:sysClr val="windowText" lastClr="000000"/>
                          </a:solidFill>
                          <a:latin typeface="Meiryo UI" panose="020B0604030504040204" pitchFamily="50" charset="-128"/>
                          <a:ea typeface="Meiryo UI" panose="020B0604030504040204" pitchFamily="50" charset="-128"/>
                        </a:rPr>
                        <a:t>0</a:t>
                      </a:r>
                      <a:r>
                        <a:rPr kumimoji="1" lang="ja-JP" altLang="en-US" sz="2400" dirty="0">
                          <a:solidFill>
                            <a:sysClr val="windowText" lastClr="000000"/>
                          </a:solidFill>
                          <a:latin typeface="Meiryo UI" panose="020B0604030504040204" pitchFamily="50" charset="-128"/>
                          <a:ea typeface="Meiryo UI" panose="020B0604030504040204" pitchFamily="50" charset="-128"/>
                        </a:rPr>
                        <a:t>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extLst>
                  <a:ext uri="{0D108BD9-81ED-4DB2-BD59-A6C34878D82A}">
                    <a16:rowId xmlns:a16="http://schemas.microsoft.com/office/drawing/2014/main" val="1590590815"/>
                  </a:ext>
                </a:extLst>
              </a:tr>
              <a:tr h="370840">
                <a:tc>
                  <a:txBody>
                    <a:bodyPr/>
                    <a:lstStyle/>
                    <a:p>
                      <a:r>
                        <a:rPr kumimoji="1" lang="en-US" altLang="ja-JP" sz="2400" dirty="0">
                          <a:solidFill>
                            <a:sysClr val="windowText" lastClr="000000"/>
                          </a:solidFill>
                          <a:latin typeface="Meiryo UI" panose="020B0604030504040204" pitchFamily="50" charset="-128"/>
                          <a:ea typeface="Meiryo UI" panose="020B0604030504040204" pitchFamily="50" charset="-128"/>
                        </a:rPr>
                        <a:t>110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万円超　</a:t>
                      </a:r>
                      <a:r>
                        <a:rPr kumimoji="1" lang="en-US" altLang="ja-JP" sz="2400" dirty="0">
                          <a:solidFill>
                            <a:sysClr val="windowText" lastClr="000000"/>
                          </a:solidFill>
                          <a:latin typeface="Meiryo UI" panose="020B0604030504040204" pitchFamily="50" charset="-128"/>
                          <a:ea typeface="Meiryo UI" panose="020B0604030504040204" pitchFamily="50" charset="-128"/>
                        </a:rPr>
                        <a:t>310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万円以下</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10</a:t>
                      </a:r>
                      <a:r>
                        <a:rPr kumimoji="1" lang="ja-JP" altLang="en-US" sz="2400" dirty="0">
                          <a:solidFill>
                            <a:sysClr val="windowText" lastClr="000000"/>
                          </a:solidFill>
                          <a:latin typeface="Meiryo UI" panose="020B0604030504040204" pitchFamily="50" charset="-128"/>
                          <a:ea typeface="Meiryo UI" panose="020B0604030504040204" pitchFamily="50" charset="-128"/>
                        </a:rPr>
                        <a: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r"/>
                      <a:r>
                        <a:rPr kumimoji="1" lang="en-US" altLang="ja-JP" sz="2400" dirty="0">
                          <a:solidFill>
                            <a:sysClr val="windowText" lastClr="000000"/>
                          </a:solidFill>
                          <a:latin typeface="Meiryo UI" panose="020B0604030504040204" pitchFamily="50" charset="-128"/>
                          <a:ea typeface="Meiryo UI" panose="020B0604030504040204" pitchFamily="50" charset="-128"/>
                        </a:rPr>
                        <a:t>0</a:t>
                      </a:r>
                      <a:r>
                        <a:rPr kumimoji="1" lang="ja-JP" altLang="en-US" sz="2400" dirty="0">
                          <a:solidFill>
                            <a:sysClr val="windowText" lastClr="000000"/>
                          </a:solidFill>
                          <a:latin typeface="Meiryo UI" panose="020B0604030504040204" pitchFamily="50" charset="-128"/>
                          <a:ea typeface="Meiryo UI" panose="020B0604030504040204" pitchFamily="50" charset="-128"/>
                        </a:rPr>
                        <a:t>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extLst>
                  <a:ext uri="{0D108BD9-81ED-4DB2-BD59-A6C34878D82A}">
                    <a16:rowId xmlns:a16="http://schemas.microsoft.com/office/drawing/2014/main" val="243304881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dirty="0">
                          <a:solidFill>
                            <a:sysClr val="windowText" lastClr="000000"/>
                          </a:solidFill>
                          <a:latin typeface="Meiryo UI" panose="020B0604030504040204" pitchFamily="50" charset="-128"/>
                          <a:ea typeface="Meiryo UI" panose="020B0604030504040204" pitchFamily="50" charset="-128"/>
                        </a:rPr>
                        <a:t>310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万円超　</a:t>
                      </a:r>
                      <a:r>
                        <a:rPr kumimoji="1" lang="en-US" altLang="ja-JP" sz="2400" dirty="0">
                          <a:solidFill>
                            <a:sysClr val="windowText" lastClr="000000"/>
                          </a:solidFill>
                          <a:latin typeface="Meiryo UI" panose="020B0604030504040204" pitchFamily="50" charset="-128"/>
                          <a:ea typeface="Meiryo UI" panose="020B0604030504040204" pitchFamily="50" charset="-128"/>
                        </a:rPr>
                        <a:t>410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万円以下</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15</a:t>
                      </a:r>
                      <a:r>
                        <a:rPr kumimoji="1" lang="ja-JP" altLang="en-US" sz="2400" dirty="0">
                          <a:solidFill>
                            <a:sysClr val="windowText" lastClr="000000"/>
                          </a:solidFill>
                          <a:latin typeface="Meiryo UI" panose="020B0604030504040204" pitchFamily="50" charset="-128"/>
                          <a:ea typeface="Meiryo UI" panose="020B0604030504040204" pitchFamily="50" charset="-128"/>
                        </a:rPr>
                        <a: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r"/>
                      <a:r>
                        <a:rPr kumimoji="1" lang="en-US" altLang="ja-JP" sz="2400" dirty="0">
                          <a:solidFill>
                            <a:sysClr val="windowText" lastClr="000000"/>
                          </a:solidFill>
                          <a:latin typeface="Meiryo UI" panose="020B0604030504040204" pitchFamily="50" charset="-128"/>
                          <a:ea typeface="Meiryo UI" panose="020B0604030504040204" pitchFamily="50" charset="-128"/>
                        </a:rPr>
                        <a:t>10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extLst>
                  <a:ext uri="{0D108BD9-81ED-4DB2-BD59-A6C34878D82A}">
                    <a16:rowId xmlns:a16="http://schemas.microsoft.com/office/drawing/2014/main" val="17285680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dirty="0">
                          <a:solidFill>
                            <a:sysClr val="windowText" lastClr="000000"/>
                          </a:solidFill>
                          <a:latin typeface="Meiryo UI" panose="020B0604030504040204" pitchFamily="50" charset="-128"/>
                          <a:ea typeface="Meiryo UI" panose="020B0604030504040204" pitchFamily="50" charset="-128"/>
                        </a:rPr>
                        <a:t>410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万円超　</a:t>
                      </a:r>
                      <a:r>
                        <a:rPr kumimoji="1" lang="en-US" altLang="ja-JP" sz="2400" dirty="0">
                          <a:solidFill>
                            <a:sysClr val="windowText" lastClr="000000"/>
                          </a:solidFill>
                          <a:latin typeface="Meiryo UI" panose="020B0604030504040204" pitchFamily="50" charset="-128"/>
                          <a:ea typeface="Meiryo UI" panose="020B0604030504040204" pitchFamily="50" charset="-128"/>
                        </a:rPr>
                        <a:t>510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万円以下</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20</a:t>
                      </a:r>
                      <a:r>
                        <a:rPr kumimoji="1" lang="ja-JP" altLang="en-US" sz="2400" dirty="0">
                          <a:solidFill>
                            <a:sysClr val="windowText" lastClr="000000"/>
                          </a:solidFill>
                          <a:latin typeface="Meiryo UI" panose="020B0604030504040204" pitchFamily="50" charset="-128"/>
                          <a:ea typeface="Meiryo UI" panose="020B0604030504040204" pitchFamily="50" charset="-128"/>
                        </a:rPr>
                        <a: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r"/>
                      <a:r>
                        <a:rPr kumimoji="1" lang="en-US" altLang="ja-JP" sz="2400" dirty="0">
                          <a:solidFill>
                            <a:sysClr val="windowText" lastClr="000000"/>
                          </a:solidFill>
                          <a:latin typeface="Meiryo UI" panose="020B0604030504040204" pitchFamily="50" charset="-128"/>
                          <a:ea typeface="Meiryo UI" panose="020B0604030504040204" pitchFamily="50" charset="-128"/>
                        </a:rPr>
                        <a:t>25</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extLst>
                  <a:ext uri="{0D108BD9-81ED-4DB2-BD59-A6C34878D82A}">
                    <a16:rowId xmlns:a16="http://schemas.microsoft.com/office/drawing/2014/main" val="222216646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dirty="0">
                          <a:solidFill>
                            <a:sysClr val="windowText" lastClr="000000"/>
                          </a:solidFill>
                          <a:latin typeface="Meiryo UI" panose="020B0604030504040204" pitchFamily="50" charset="-128"/>
                          <a:ea typeface="Meiryo UI" panose="020B0604030504040204" pitchFamily="50" charset="-128"/>
                        </a:rPr>
                        <a:t>510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万円超　</a:t>
                      </a:r>
                      <a:r>
                        <a:rPr kumimoji="1" lang="en-US" altLang="ja-JP" sz="2400" dirty="0">
                          <a:solidFill>
                            <a:sysClr val="windowText" lastClr="000000"/>
                          </a:solidFill>
                          <a:latin typeface="Meiryo UI" panose="020B0604030504040204" pitchFamily="50" charset="-128"/>
                          <a:ea typeface="Meiryo UI" panose="020B0604030504040204" pitchFamily="50" charset="-128"/>
                        </a:rPr>
                        <a:t>710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万円以下</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30</a:t>
                      </a:r>
                      <a:r>
                        <a:rPr kumimoji="1" lang="ja-JP" altLang="en-US" sz="2400" dirty="0">
                          <a:solidFill>
                            <a:sysClr val="windowText" lastClr="000000"/>
                          </a:solidFill>
                          <a:latin typeface="Meiryo UI" panose="020B0604030504040204" pitchFamily="50" charset="-128"/>
                          <a:ea typeface="Meiryo UI" panose="020B0604030504040204" pitchFamily="50" charset="-128"/>
                        </a:rPr>
                        <a: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r"/>
                      <a:r>
                        <a:rPr kumimoji="1" lang="en-US" altLang="ja-JP" sz="2400" dirty="0">
                          <a:solidFill>
                            <a:sysClr val="windowText" lastClr="000000"/>
                          </a:solidFill>
                          <a:latin typeface="Meiryo UI" panose="020B0604030504040204" pitchFamily="50" charset="-128"/>
                          <a:ea typeface="Meiryo UI" panose="020B0604030504040204" pitchFamily="50" charset="-128"/>
                        </a:rPr>
                        <a:t>65</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extLst>
                  <a:ext uri="{0D108BD9-81ED-4DB2-BD59-A6C34878D82A}">
                    <a16:rowId xmlns:a16="http://schemas.microsoft.com/office/drawing/2014/main" val="399743236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dirty="0">
                          <a:solidFill>
                            <a:sysClr val="windowText" lastClr="000000"/>
                          </a:solidFill>
                          <a:latin typeface="Meiryo UI" panose="020B0604030504040204" pitchFamily="50" charset="-128"/>
                          <a:ea typeface="Meiryo UI" panose="020B0604030504040204" pitchFamily="50" charset="-128"/>
                        </a:rPr>
                        <a:t>710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万円超　</a:t>
                      </a:r>
                      <a:r>
                        <a:rPr kumimoji="1" lang="en-US" altLang="ja-JP" sz="2400" dirty="0">
                          <a:solidFill>
                            <a:sysClr val="windowText" lastClr="000000"/>
                          </a:solidFill>
                          <a:latin typeface="Meiryo UI" panose="020B0604030504040204" pitchFamily="50" charset="-128"/>
                          <a:ea typeface="Meiryo UI" panose="020B0604030504040204" pitchFamily="50" charset="-128"/>
                        </a:rPr>
                        <a:t>1,110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万円以下</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40</a:t>
                      </a:r>
                      <a:r>
                        <a:rPr kumimoji="1" lang="ja-JP" altLang="en-US" sz="2400" dirty="0">
                          <a:solidFill>
                            <a:sysClr val="windowText" lastClr="000000"/>
                          </a:solidFill>
                          <a:latin typeface="Meiryo UI" panose="020B0604030504040204" pitchFamily="50" charset="-128"/>
                          <a:ea typeface="Meiryo UI" panose="020B0604030504040204" pitchFamily="50" charset="-128"/>
                        </a:rPr>
                        <a: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r"/>
                      <a:r>
                        <a:rPr kumimoji="1" lang="en-US" altLang="ja-JP" sz="2400" dirty="0">
                          <a:solidFill>
                            <a:sysClr val="windowText" lastClr="000000"/>
                          </a:solidFill>
                          <a:latin typeface="Meiryo UI" panose="020B0604030504040204" pitchFamily="50" charset="-128"/>
                          <a:ea typeface="Meiryo UI" panose="020B0604030504040204" pitchFamily="50" charset="-128"/>
                        </a:rPr>
                        <a:t>125</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extLst>
                  <a:ext uri="{0D108BD9-81ED-4DB2-BD59-A6C34878D82A}">
                    <a16:rowId xmlns:a16="http://schemas.microsoft.com/office/drawing/2014/main" val="39627266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dirty="0">
                          <a:solidFill>
                            <a:sysClr val="windowText" lastClr="000000"/>
                          </a:solidFill>
                          <a:latin typeface="Meiryo UI" panose="020B0604030504040204" pitchFamily="50" charset="-128"/>
                          <a:ea typeface="Meiryo UI" panose="020B0604030504040204" pitchFamily="50" charset="-128"/>
                        </a:rPr>
                        <a:t>1,110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万円超　</a:t>
                      </a:r>
                      <a:r>
                        <a:rPr kumimoji="1" lang="en-US" altLang="ja-JP" sz="2400" dirty="0">
                          <a:solidFill>
                            <a:sysClr val="windowText" lastClr="000000"/>
                          </a:solidFill>
                          <a:latin typeface="Meiryo UI" panose="020B0604030504040204" pitchFamily="50" charset="-128"/>
                          <a:ea typeface="Meiryo UI" panose="020B0604030504040204" pitchFamily="50" charset="-128"/>
                        </a:rPr>
                        <a:t>1,610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万円以下</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45</a:t>
                      </a:r>
                      <a:r>
                        <a:rPr kumimoji="1" lang="ja-JP" altLang="en-US" sz="2400" dirty="0">
                          <a:solidFill>
                            <a:sysClr val="windowText" lastClr="000000"/>
                          </a:solidFill>
                          <a:latin typeface="Meiryo UI" panose="020B0604030504040204" pitchFamily="50" charset="-128"/>
                          <a:ea typeface="Meiryo UI" panose="020B0604030504040204" pitchFamily="50" charset="-128"/>
                        </a:rPr>
                        <a: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r"/>
                      <a:r>
                        <a:rPr kumimoji="1" lang="en-US" altLang="ja-JP" sz="2400" dirty="0">
                          <a:solidFill>
                            <a:sysClr val="windowText" lastClr="000000"/>
                          </a:solidFill>
                          <a:latin typeface="Meiryo UI" panose="020B0604030504040204" pitchFamily="50" charset="-128"/>
                          <a:ea typeface="Meiryo UI" panose="020B0604030504040204" pitchFamily="50" charset="-128"/>
                        </a:rPr>
                        <a:t>175</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extLst>
                  <a:ext uri="{0D108BD9-81ED-4DB2-BD59-A6C34878D82A}">
                    <a16:rowId xmlns:a16="http://schemas.microsoft.com/office/drawing/2014/main" val="416066942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dirty="0">
                          <a:solidFill>
                            <a:sysClr val="windowText" lastClr="000000"/>
                          </a:solidFill>
                          <a:latin typeface="Meiryo UI" panose="020B0604030504040204" pitchFamily="50" charset="-128"/>
                          <a:ea typeface="Meiryo UI" panose="020B0604030504040204" pitchFamily="50" charset="-128"/>
                        </a:rPr>
                        <a:t>1,610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万円超　</a:t>
                      </a:r>
                      <a:r>
                        <a:rPr kumimoji="1" lang="en-US" altLang="ja-JP" sz="2400" dirty="0">
                          <a:solidFill>
                            <a:sysClr val="windowText" lastClr="000000"/>
                          </a:solidFill>
                          <a:latin typeface="Meiryo UI" panose="020B0604030504040204" pitchFamily="50" charset="-128"/>
                          <a:ea typeface="Meiryo UI" panose="020B0604030504040204" pitchFamily="50" charset="-128"/>
                        </a:rPr>
                        <a:t>3,110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万円以下</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50</a:t>
                      </a:r>
                      <a:r>
                        <a:rPr kumimoji="1" lang="ja-JP" altLang="en-US" sz="2400" dirty="0">
                          <a:solidFill>
                            <a:sysClr val="windowText" lastClr="000000"/>
                          </a:solidFill>
                          <a:latin typeface="Meiryo UI" panose="020B0604030504040204" pitchFamily="50" charset="-128"/>
                          <a:ea typeface="Meiryo UI" panose="020B0604030504040204" pitchFamily="50" charset="-128"/>
                        </a:rPr>
                        <a: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r"/>
                      <a:r>
                        <a:rPr kumimoji="1" lang="en-US" altLang="ja-JP" sz="2400" dirty="0">
                          <a:solidFill>
                            <a:sysClr val="windowText" lastClr="000000"/>
                          </a:solidFill>
                          <a:latin typeface="Meiryo UI" panose="020B0604030504040204" pitchFamily="50" charset="-128"/>
                          <a:ea typeface="Meiryo UI" panose="020B0604030504040204" pitchFamily="50" charset="-128"/>
                        </a:rPr>
                        <a:t>250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extLst>
                  <a:ext uri="{0D108BD9-81ED-4DB2-BD59-A6C34878D82A}">
                    <a16:rowId xmlns:a16="http://schemas.microsoft.com/office/drawing/2014/main" val="375224487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400" dirty="0">
                          <a:solidFill>
                            <a:sysClr val="windowText" lastClr="000000"/>
                          </a:solidFill>
                          <a:latin typeface="Meiryo UI" panose="020B0604030504040204" pitchFamily="50" charset="-128"/>
                          <a:ea typeface="Meiryo UI" panose="020B0604030504040204" pitchFamily="50" charset="-128"/>
                        </a:rPr>
                        <a:t>3,110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万円超　</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55</a:t>
                      </a:r>
                      <a:r>
                        <a:rPr kumimoji="1" lang="ja-JP" altLang="en-US" sz="2400" dirty="0">
                          <a:solidFill>
                            <a:sysClr val="windowText" lastClr="000000"/>
                          </a:solidFill>
                          <a:latin typeface="Meiryo UI" panose="020B0604030504040204" pitchFamily="50" charset="-128"/>
                          <a:ea typeface="Meiryo UI" panose="020B0604030504040204" pitchFamily="50" charset="-128"/>
                        </a:rPr>
                        <a:t>％</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r"/>
                      <a:r>
                        <a:rPr kumimoji="1" lang="en-US" altLang="ja-JP" sz="2400" dirty="0">
                          <a:solidFill>
                            <a:sysClr val="windowText" lastClr="000000"/>
                          </a:solidFill>
                          <a:latin typeface="Meiryo UI" panose="020B0604030504040204" pitchFamily="50" charset="-128"/>
                          <a:ea typeface="Meiryo UI" panose="020B0604030504040204" pitchFamily="50" charset="-128"/>
                        </a:rPr>
                        <a:t>400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extLst>
                  <a:ext uri="{0D108BD9-81ED-4DB2-BD59-A6C34878D82A}">
                    <a16:rowId xmlns:a16="http://schemas.microsoft.com/office/drawing/2014/main" val="3631015617"/>
                  </a:ext>
                </a:extLst>
              </a:tr>
            </a:tbl>
          </a:graphicData>
        </a:graphic>
      </p:graphicFrame>
    </p:spTree>
    <p:extLst>
      <p:ext uri="{BB962C8B-B14F-4D97-AF65-F5344CB8AC3E}">
        <p14:creationId xmlns:p14="http://schemas.microsoft.com/office/powerpoint/2010/main" val="378717815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37C994-1F9A-4EA5-9562-1D193ADF776E}"/>
              </a:ext>
            </a:extLst>
          </p:cNvPr>
          <p:cNvSpPr>
            <a:spLocks noGrp="1"/>
          </p:cNvSpPr>
          <p:nvPr>
            <p:ph type="title"/>
          </p:nvPr>
        </p:nvSpPr>
        <p:spPr/>
        <p:txBody>
          <a:bodyPr/>
          <a:lstStyle/>
          <a:p>
            <a:r>
              <a:rPr kumimoji="1" lang="ja-JP" altLang="en-US" dirty="0"/>
              <a:t>法人税率だけが低い</a:t>
            </a:r>
          </a:p>
        </p:txBody>
      </p:sp>
      <p:sp>
        <p:nvSpPr>
          <p:cNvPr id="11" name="Rectangle 6">
            <a:extLst>
              <a:ext uri="{FF2B5EF4-FFF2-40B4-BE49-F238E27FC236}">
                <a16:creationId xmlns:a16="http://schemas.microsoft.com/office/drawing/2014/main" id="{8D1D6305-862C-47C6-B88E-C7677B6A15BB}"/>
              </a:ext>
            </a:extLst>
          </p:cNvPr>
          <p:cNvSpPr>
            <a:spLocks noGrp="1" noChangeArrowheads="1"/>
          </p:cNvSpPr>
          <p:nvPr>
            <p:ph type="sldNum" sz="quarter" idx="4"/>
          </p:nvPr>
        </p:nvSpPr>
        <p:spPr>
          <a:xfrm>
            <a:off x="7739884" y="6307254"/>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48</a:t>
            </a:fld>
            <a:endParaRPr lang="en-US" altLang="ja-JP" sz="1200" dirty="0"/>
          </a:p>
        </p:txBody>
      </p:sp>
      <p:sp>
        <p:nvSpPr>
          <p:cNvPr id="14" name="正方形/長方形 13">
            <a:extLst>
              <a:ext uri="{FF2B5EF4-FFF2-40B4-BE49-F238E27FC236}">
                <a16:creationId xmlns:a16="http://schemas.microsoft.com/office/drawing/2014/main" id="{CA281B38-1167-4F88-845E-1A06FC897D1B}"/>
              </a:ext>
            </a:extLst>
          </p:cNvPr>
          <p:cNvSpPr/>
          <p:nvPr/>
        </p:nvSpPr>
        <p:spPr bwMode="auto">
          <a:xfrm>
            <a:off x="0" y="1586257"/>
            <a:ext cx="9144000" cy="4392488"/>
          </a:xfrm>
          <a:prstGeom prst="rect">
            <a:avLst/>
          </a:prstGeom>
          <a:solidFill>
            <a:schemeClr val="tx1">
              <a:lumMod val="9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graphicFrame>
        <p:nvGraphicFramePr>
          <p:cNvPr id="6" name="表 3">
            <a:extLst>
              <a:ext uri="{FF2B5EF4-FFF2-40B4-BE49-F238E27FC236}">
                <a16:creationId xmlns:a16="http://schemas.microsoft.com/office/drawing/2014/main" id="{EB99F9F5-9783-4150-9CA2-F077A63A44F2}"/>
              </a:ext>
            </a:extLst>
          </p:cNvPr>
          <p:cNvGraphicFramePr>
            <a:graphicFrameLocks noGrp="1"/>
          </p:cNvGraphicFramePr>
          <p:nvPr/>
        </p:nvGraphicFramePr>
        <p:xfrm>
          <a:off x="1619672" y="2204864"/>
          <a:ext cx="5616624" cy="1863825"/>
        </p:xfrm>
        <a:graphic>
          <a:graphicData uri="http://schemas.openxmlformats.org/drawingml/2006/table">
            <a:tbl>
              <a:tblPr firstRow="1" bandRow="1">
                <a:tableStyleId>{2D5ABB26-0587-4C30-8999-92F81FD0307C}</a:tableStyleId>
              </a:tblPr>
              <a:tblGrid>
                <a:gridCol w="3779080">
                  <a:extLst>
                    <a:ext uri="{9D8B030D-6E8A-4147-A177-3AD203B41FA5}">
                      <a16:colId xmlns:a16="http://schemas.microsoft.com/office/drawing/2014/main" val="1702939110"/>
                    </a:ext>
                  </a:extLst>
                </a:gridCol>
                <a:gridCol w="1837544">
                  <a:extLst>
                    <a:ext uri="{9D8B030D-6E8A-4147-A177-3AD203B41FA5}">
                      <a16:colId xmlns:a16="http://schemas.microsoft.com/office/drawing/2014/main" val="4184659766"/>
                    </a:ext>
                  </a:extLst>
                </a:gridCol>
              </a:tblGrid>
              <a:tr h="621275">
                <a:tc>
                  <a:txBody>
                    <a:bodyPr/>
                    <a:lstStyle/>
                    <a:p>
                      <a:pPr algn="ctr"/>
                      <a:r>
                        <a:rPr kumimoji="1" lang="ja-JP" altLang="en-US" sz="2400" dirty="0">
                          <a:solidFill>
                            <a:sysClr val="windowText" lastClr="000000"/>
                          </a:solidFill>
                          <a:latin typeface="Meiryo UI" panose="020B0604030504040204" pitchFamily="50" charset="-128"/>
                          <a:ea typeface="Meiryo UI" panose="020B0604030504040204" pitchFamily="50" charset="-128"/>
                        </a:rPr>
                        <a:t>課税所得</a:t>
                      </a:r>
                    </a:p>
                  </a:txBody>
                  <a:tcPr anchor="ctr" anchorCtr="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lumMod val="85000"/>
                      </a:schemeClr>
                    </a:solidFill>
                  </a:tcPr>
                </a:tc>
                <a:tc>
                  <a:txBody>
                    <a:bodyPr/>
                    <a:lstStyle/>
                    <a:p>
                      <a:pPr algn="ctr"/>
                      <a:r>
                        <a:rPr kumimoji="1" lang="ja-JP" altLang="en-US" sz="2400" dirty="0">
                          <a:solidFill>
                            <a:sysClr val="windowText" lastClr="000000"/>
                          </a:solidFill>
                          <a:latin typeface="Meiryo UI" panose="020B0604030504040204" pitchFamily="50" charset="-128"/>
                          <a:ea typeface="Meiryo UI" panose="020B0604030504040204" pitchFamily="50" charset="-128"/>
                        </a:rPr>
                        <a:t>実効税率</a:t>
                      </a:r>
                    </a:p>
                  </a:txBody>
                  <a:tcPr anchor="ctr" anchorCtr="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lumMod val="85000"/>
                      </a:schemeClr>
                    </a:solidFill>
                  </a:tcPr>
                </a:tc>
                <a:extLst>
                  <a:ext uri="{0D108BD9-81ED-4DB2-BD59-A6C34878D82A}">
                    <a16:rowId xmlns:a16="http://schemas.microsoft.com/office/drawing/2014/main" val="3367458541"/>
                  </a:ext>
                </a:extLst>
              </a:tr>
              <a:tr h="621275">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800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万円以下</a:t>
                      </a:r>
                    </a:p>
                  </a:txBody>
                  <a:tcPr anchor="ctr" anchorCtr="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24</a:t>
                      </a:r>
                      <a:r>
                        <a:rPr kumimoji="1" lang="ja-JP" altLang="en-US" sz="2400" dirty="0">
                          <a:solidFill>
                            <a:sysClr val="windowText" lastClr="000000"/>
                          </a:solidFill>
                          <a:latin typeface="Meiryo UI" panose="020B0604030504040204" pitchFamily="50" charset="-128"/>
                          <a:ea typeface="Meiryo UI" panose="020B0604030504040204" pitchFamily="50" charset="-128"/>
                        </a:rPr>
                        <a:t>％</a:t>
                      </a:r>
                    </a:p>
                  </a:txBody>
                  <a:tcPr anchor="ctr" anchorCtr="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extLst>
                  <a:ext uri="{0D108BD9-81ED-4DB2-BD59-A6C34878D82A}">
                    <a16:rowId xmlns:a16="http://schemas.microsoft.com/office/drawing/2014/main" val="1590590815"/>
                  </a:ext>
                </a:extLst>
              </a:tr>
              <a:tr h="621275">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800</a:t>
                      </a:r>
                      <a:r>
                        <a:rPr kumimoji="1" lang="ja-JP" altLang="en-US" sz="2400" dirty="0">
                          <a:solidFill>
                            <a:sysClr val="windowText" lastClr="000000"/>
                          </a:solidFill>
                          <a:latin typeface="Meiryo UI" panose="020B0604030504040204" pitchFamily="50" charset="-128"/>
                          <a:ea typeface="Meiryo UI" panose="020B0604030504040204" pitchFamily="50" charset="-128"/>
                        </a:rPr>
                        <a:t>万円超</a:t>
                      </a:r>
                    </a:p>
                  </a:txBody>
                  <a:tcPr anchor="ctr" anchorCtr="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tc>
                  <a:txBody>
                    <a:bodyPr/>
                    <a:lstStyle/>
                    <a:p>
                      <a:pPr algn="ctr"/>
                      <a:r>
                        <a:rPr kumimoji="1" lang="en-US" altLang="ja-JP" sz="2400" dirty="0">
                          <a:solidFill>
                            <a:sysClr val="windowText" lastClr="000000"/>
                          </a:solidFill>
                          <a:latin typeface="Meiryo UI" panose="020B0604030504040204" pitchFamily="50" charset="-128"/>
                          <a:ea typeface="Meiryo UI" panose="020B0604030504040204" pitchFamily="50" charset="-128"/>
                        </a:rPr>
                        <a:t>34</a:t>
                      </a:r>
                      <a:r>
                        <a:rPr kumimoji="1" lang="ja-JP" altLang="en-US" sz="2400" dirty="0">
                          <a:solidFill>
                            <a:sysClr val="windowText" lastClr="000000"/>
                          </a:solidFill>
                          <a:latin typeface="Meiryo UI" panose="020B0604030504040204" pitchFamily="50" charset="-128"/>
                          <a:ea typeface="Meiryo UI" panose="020B0604030504040204" pitchFamily="50" charset="-128"/>
                        </a:rPr>
                        <a:t>％</a:t>
                      </a:r>
                    </a:p>
                  </a:txBody>
                  <a:tcPr anchor="ctr" anchorCtr="1">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solidFill>
                  </a:tcPr>
                </a:tc>
                <a:extLst>
                  <a:ext uri="{0D108BD9-81ED-4DB2-BD59-A6C34878D82A}">
                    <a16:rowId xmlns:a16="http://schemas.microsoft.com/office/drawing/2014/main" val="2433048813"/>
                  </a:ext>
                </a:extLst>
              </a:tr>
            </a:tbl>
          </a:graphicData>
        </a:graphic>
      </p:graphicFrame>
      <p:pic>
        <p:nvPicPr>
          <p:cNvPr id="5" name="図 4" descr="ダイアグラム が含まれている画像&#10;&#10;自動的に生成された説明">
            <a:extLst>
              <a:ext uri="{FF2B5EF4-FFF2-40B4-BE49-F238E27FC236}">
                <a16:creationId xmlns:a16="http://schemas.microsoft.com/office/drawing/2014/main" id="{51A35BAC-363F-4EBA-9B48-456763C220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4522820"/>
            <a:ext cx="7632848" cy="1080120"/>
          </a:xfrm>
          <a:prstGeom prst="rect">
            <a:avLst/>
          </a:prstGeom>
        </p:spPr>
      </p:pic>
    </p:spTree>
    <p:extLst>
      <p:ext uri="{BB962C8B-B14F-4D97-AF65-F5344CB8AC3E}">
        <p14:creationId xmlns:p14="http://schemas.microsoft.com/office/powerpoint/2010/main" val="357889442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正方形/長方形 35">
            <a:extLst>
              <a:ext uri="{FF2B5EF4-FFF2-40B4-BE49-F238E27FC236}">
                <a16:creationId xmlns:a16="http://schemas.microsoft.com/office/drawing/2014/main" id="{6531188D-A3F8-4A07-BDC7-5A1D16E74DD8}"/>
              </a:ext>
            </a:extLst>
          </p:cNvPr>
          <p:cNvSpPr/>
          <p:nvPr/>
        </p:nvSpPr>
        <p:spPr bwMode="auto">
          <a:xfrm>
            <a:off x="0" y="2276872"/>
            <a:ext cx="9144000" cy="3528392"/>
          </a:xfrm>
          <a:prstGeom prst="rect">
            <a:avLst/>
          </a:prstGeom>
          <a:solidFill>
            <a:schemeClr val="tx1">
              <a:lumMod val="9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2" name="タイトル 1">
            <a:extLst>
              <a:ext uri="{FF2B5EF4-FFF2-40B4-BE49-F238E27FC236}">
                <a16:creationId xmlns:a16="http://schemas.microsoft.com/office/drawing/2014/main" id="{B1C34F30-348E-42BD-B403-5B7E146FA696}"/>
              </a:ext>
            </a:extLst>
          </p:cNvPr>
          <p:cNvSpPr>
            <a:spLocks noGrp="1"/>
          </p:cNvSpPr>
          <p:nvPr>
            <p:ph type="title"/>
          </p:nvPr>
        </p:nvSpPr>
        <p:spPr/>
        <p:txBody>
          <a:bodyPr/>
          <a:lstStyle/>
          <a:p>
            <a:r>
              <a:rPr kumimoji="1" lang="ja-JP" altLang="en-US" dirty="0"/>
              <a:t>課税機会が兎に角多い</a:t>
            </a:r>
          </a:p>
        </p:txBody>
      </p:sp>
      <p:sp>
        <p:nvSpPr>
          <p:cNvPr id="4" name="コンテンツ プレースホルダー 3">
            <a:extLst>
              <a:ext uri="{FF2B5EF4-FFF2-40B4-BE49-F238E27FC236}">
                <a16:creationId xmlns:a16="http://schemas.microsoft.com/office/drawing/2014/main" id="{BD8A2EE9-4D3B-4343-8E4E-B3E934E4B6B4}"/>
              </a:ext>
            </a:extLst>
          </p:cNvPr>
          <p:cNvSpPr>
            <a:spLocks noGrp="1"/>
          </p:cNvSpPr>
          <p:nvPr>
            <p:ph idx="1"/>
          </p:nvPr>
        </p:nvSpPr>
        <p:spPr/>
        <p:txBody>
          <a:bodyPr/>
          <a:lstStyle/>
          <a:p>
            <a:pPr marL="0" indent="0">
              <a:buNone/>
            </a:pPr>
            <a:r>
              <a:rPr lang="ja-JP" altLang="en-US" dirty="0"/>
              <a:t>おカネを動かすと、そのたびに課税されてしまう</a:t>
            </a:r>
          </a:p>
        </p:txBody>
      </p:sp>
      <p:sp>
        <p:nvSpPr>
          <p:cNvPr id="29" name="Rectangle 6">
            <a:extLst>
              <a:ext uri="{FF2B5EF4-FFF2-40B4-BE49-F238E27FC236}">
                <a16:creationId xmlns:a16="http://schemas.microsoft.com/office/drawing/2014/main" id="{1E862119-7F53-496E-AA38-348AA2BEBF70}"/>
              </a:ext>
            </a:extLst>
          </p:cNvPr>
          <p:cNvSpPr>
            <a:spLocks noGrp="1" noChangeArrowheads="1"/>
          </p:cNvSpPr>
          <p:nvPr>
            <p:ph type="sldNum" sz="quarter" idx="4"/>
          </p:nvPr>
        </p:nvSpPr>
        <p:spPr>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49</a:t>
            </a:fld>
            <a:endParaRPr lang="en-US" altLang="ja-JP" sz="1200" dirty="0"/>
          </a:p>
        </p:txBody>
      </p:sp>
      <p:sp>
        <p:nvSpPr>
          <p:cNvPr id="5" name="正方形/長方形 4">
            <a:extLst>
              <a:ext uri="{FF2B5EF4-FFF2-40B4-BE49-F238E27FC236}">
                <a16:creationId xmlns:a16="http://schemas.microsoft.com/office/drawing/2014/main" id="{F10EBFF9-C269-46A8-AC81-27B190269157}"/>
              </a:ext>
            </a:extLst>
          </p:cNvPr>
          <p:cNvSpPr/>
          <p:nvPr/>
        </p:nvSpPr>
        <p:spPr bwMode="auto">
          <a:xfrm>
            <a:off x="971600" y="3574573"/>
            <a:ext cx="936104" cy="87009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rgbClr val="000000"/>
                </a:solidFill>
                <a:effectLst/>
                <a:latin typeface="Arial" charset="0"/>
                <a:ea typeface="HG創英角ｺﾞｼｯｸUB" pitchFamily="49" charset="-128"/>
              </a:rPr>
              <a:t>66</a:t>
            </a: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6" name="正方形/長方形 5">
            <a:extLst>
              <a:ext uri="{FF2B5EF4-FFF2-40B4-BE49-F238E27FC236}">
                <a16:creationId xmlns:a16="http://schemas.microsoft.com/office/drawing/2014/main" id="{BFD167F2-DE2B-4F9F-AEC2-0DD9862F0608}"/>
              </a:ext>
            </a:extLst>
          </p:cNvPr>
          <p:cNvSpPr/>
          <p:nvPr/>
        </p:nvSpPr>
        <p:spPr bwMode="auto">
          <a:xfrm>
            <a:off x="971600" y="3151987"/>
            <a:ext cx="936104" cy="422586"/>
          </a:xfrm>
          <a:prstGeom prst="rect">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HG創英角ｺﾞｼｯｸUB" pitchFamily="49" charset="-128"/>
              </a:rPr>
              <a:t>34</a:t>
            </a:r>
            <a:endParaRPr kumimoji="1" lang="ja-JP" altLang="en-US" sz="1800" b="0" i="0" u="none" strike="noStrike" cap="none" normalizeH="0" baseline="0" dirty="0">
              <a:ln>
                <a:noFill/>
              </a:ln>
              <a:solidFill>
                <a:schemeClr val="tx1"/>
              </a:solidFill>
              <a:effectLst/>
              <a:latin typeface="Arial" charset="0"/>
              <a:ea typeface="HG創英角ｺﾞｼｯｸUB" pitchFamily="49" charset="-128"/>
            </a:endParaRPr>
          </a:p>
        </p:txBody>
      </p:sp>
      <p:sp>
        <p:nvSpPr>
          <p:cNvPr id="7" name="正方形/長方形 6">
            <a:extLst>
              <a:ext uri="{FF2B5EF4-FFF2-40B4-BE49-F238E27FC236}">
                <a16:creationId xmlns:a16="http://schemas.microsoft.com/office/drawing/2014/main" id="{2B88430D-0243-4C4A-B7A6-1BAC3D37C2D0}"/>
              </a:ext>
            </a:extLst>
          </p:cNvPr>
          <p:cNvSpPr/>
          <p:nvPr/>
        </p:nvSpPr>
        <p:spPr bwMode="auto">
          <a:xfrm>
            <a:off x="2652851" y="4004468"/>
            <a:ext cx="936104" cy="438042"/>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rgbClr val="000000"/>
                </a:solidFill>
                <a:effectLst/>
                <a:latin typeface="Arial" charset="0"/>
                <a:ea typeface="HG創英角ｺﾞｼｯｸUB" pitchFamily="49" charset="-128"/>
              </a:rPr>
              <a:t>33</a:t>
            </a: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8" name="正方形/長方形 7">
            <a:extLst>
              <a:ext uri="{FF2B5EF4-FFF2-40B4-BE49-F238E27FC236}">
                <a16:creationId xmlns:a16="http://schemas.microsoft.com/office/drawing/2014/main" id="{177F85BD-956F-4AD6-B78A-BF9519210EA3}"/>
              </a:ext>
            </a:extLst>
          </p:cNvPr>
          <p:cNvSpPr/>
          <p:nvPr/>
        </p:nvSpPr>
        <p:spPr bwMode="auto">
          <a:xfrm>
            <a:off x="2652851" y="3574573"/>
            <a:ext cx="936104" cy="429895"/>
          </a:xfrm>
          <a:prstGeom prst="rect">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HG創英角ｺﾞｼｯｸUB" pitchFamily="49" charset="-128"/>
              </a:rPr>
              <a:t>33</a:t>
            </a:r>
            <a:endParaRPr kumimoji="1" lang="ja-JP" altLang="en-US" sz="1800" b="0" i="0" u="none" strike="noStrike" cap="none" normalizeH="0" baseline="0" dirty="0">
              <a:ln>
                <a:noFill/>
              </a:ln>
              <a:solidFill>
                <a:schemeClr val="tx1"/>
              </a:solidFill>
              <a:effectLst/>
              <a:latin typeface="Arial" charset="0"/>
              <a:ea typeface="HG創英角ｺﾞｼｯｸUB" pitchFamily="49" charset="-128"/>
            </a:endParaRPr>
          </a:p>
        </p:txBody>
      </p:sp>
      <p:sp>
        <p:nvSpPr>
          <p:cNvPr id="9" name="正方形/長方形 8">
            <a:extLst>
              <a:ext uri="{FF2B5EF4-FFF2-40B4-BE49-F238E27FC236}">
                <a16:creationId xmlns:a16="http://schemas.microsoft.com/office/drawing/2014/main" id="{7ACA71D6-7437-4F5C-AAC4-F01A59A002FE}"/>
              </a:ext>
            </a:extLst>
          </p:cNvPr>
          <p:cNvSpPr/>
          <p:nvPr/>
        </p:nvSpPr>
        <p:spPr bwMode="auto">
          <a:xfrm>
            <a:off x="4427984" y="4229514"/>
            <a:ext cx="928710" cy="212995"/>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rgbClr val="000000"/>
                </a:solidFill>
                <a:effectLst/>
                <a:latin typeface="Arial" charset="0"/>
                <a:ea typeface="HG創英角ｺﾞｼｯｸUB" pitchFamily="49" charset="-128"/>
              </a:rPr>
              <a:t>17</a:t>
            </a: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10" name="正方形/長方形 9">
            <a:extLst>
              <a:ext uri="{FF2B5EF4-FFF2-40B4-BE49-F238E27FC236}">
                <a16:creationId xmlns:a16="http://schemas.microsoft.com/office/drawing/2014/main" id="{A8CCED18-70B7-44FB-85FD-4413FD3D11A7}"/>
              </a:ext>
            </a:extLst>
          </p:cNvPr>
          <p:cNvSpPr/>
          <p:nvPr/>
        </p:nvSpPr>
        <p:spPr bwMode="auto">
          <a:xfrm>
            <a:off x="4427984" y="4004468"/>
            <a:ext cx="928710" cy="225047"/>
          </a:xfrm>
          <a:prstGeom prst="rect">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HG創英角ｺﾞｼｯｸUB" pitchFamily="49" charset="-128"/>
              </a:rPr>
              <a:t>16</a:t>
            </a:r>
            <a:endParaRPr kumimoji="1" lang="ja-JP" altLang="en-US" sz="1800" b="0" i="0" u="none" strike="noStrike" cap="none" normalizeH="0" baseline="0" dirty="0">
              <a:ln>
                <a:noFill/>
              </a:ln>
              <a:solidFill>
                <a:schemeClr val="tx1"/>
              </a:solidFill>
              <a:effectLst/>
              <a:latin typeface="Arial" charset="0"/>
              <a:ea typeface="HG創英角ｺﾞｼｯｸUB" pitchFamily="49" charset="-128"/>
            </a:endParaRPr>
          </a:p>
        </p:txBody>
      </p:sp>
      <p:sp>
        <p:nvSpPr>
          <p:cNvPr id="11" name="テキスト ボックス 10">
            <a:extLst>
              <a:ext uri="{FF2B5EF4-FFF2-40B4-BE49-F238E27FC236}">
                <a16:creationId xmlns:a16="http://schemas.microsoft.com/office/drawing/2014/main" id="{AC03FB42-68BA-453C-A971-7E7C3D59AC1C}"/>
              </a:ext>
            </a:extLst>
          </p:cNvPr>
          <p:cNvSpPr txBox="1"/>
          <p:nvPr/>
        </p:nvSpPr>
        <p:spPr>
          <a:xfrm>
            <a:off x="827584" y="4497917"/>
            <a:ext cx="1224136" cy="369332"/>
          </a:xfrm>
          <a:prstGeom prst="rect">
            <a:avLst/>
          </a:prstGeom>
          <a:noFill/>
        </p:spPr>
        <p:txBody>
          <a:bodyPr wrap="square" rtlCol="0">
            <a:spAutoFit/>
          </a:bodyPr>
          <a:lstStyle/>
          <a:p>
            <a:r>
              <a:rPr kumimoji="1" lang="ja-JP" altLang="en-US" dirty="0"/>
              <a:t>法人利益</a:t>
            </a:r>
          </a:p>
        </p:txBody>
      </p:sp>
      <p:sp>
        <p:nvSpPr>
          <p:cNvPr id="12" name="テキスト ボックス 11">
            <a:extLst>
              <a:ext uri="{FF2B5EF4-FFF2-40B4-BE49-F238E27FC236}">
                <a16:creationId xmlns:a16="http://schemas.microsoft.com/office/drawing/2014/main" id="{27C44D8F-0E47-43CC-9747-37EF66545E88}"/>
              </a:ext>
            </a:extLst>
          </p:cNvPr>
          <p:cNvSpPr txBox="1"/>
          <p:nvPr/>
        </p:nvSpPr>
        <p:spPr>
          <a:xfrm>
            <a:off x="2580843" y="4497917"/>
            <a:ext cx="1224136" cy="369332"/>
          </a:xfrm>
          <a:prstGeom prst="rect">
            <a:avLst/>
          </a:prstGeom>
          <a:noFill/>
        </p:spPr>
        <p:txBody>
          <a:bodyPr wrap="square" rtlCol="0">
            <a:spAutoFit/>
          </a:bodyPr>
          <a:lstStyle/>
          <a:p>
            <a:r>
              <a:rPr kumimoji="1" lang="ja-JP" altLang="en-US" dirty="0"/>
              <a:t>役員報酬</a:t>
            </a:r>
          </a:p>
        </p:txBody>
      </p:sp>
      <p:sp>
        <p:nvSpPr>
          <p:cNvPr id="13" name="テキスト ボックス 12">
            <a:extLst>
              <a:ext uri="{FF2B5EF4-FFF2-40B4-BE49-F238E27FC236}">
                <a16:creationId xmlns:a16="http://schemas.microsoft.com/office/drawing/2014/main" id="{E58BE783-E7E5-4D07-8F73-5221E4FF6B51}"/>
              </a:ext>
            </a:extLst>
          </p:cNvPr>
          <p:cNvSpPr txBox="1"/>
          <p:nvPr/>
        </p:nvSpPr>
        <p:spPr>
          <a:xfrm>
            <a:off x="4280271" y="4499828"/>
            <a:ext cx="1224136" cy="369332"/>
          </a:xfrm>
          <a:prstGeom prst="rect">
            <a:avLst/>
          </a:prstGeom>
          <a:noFill/>
        </p:spPr>
        <p:txBody>
          <a:bodyPr wrap="square" rtlCol="0">
            <a:spAutoFit/>
          </a:bodyPr>
          <a:lstStyle/>
          <a:p>
            <a:pPr algn="ctr"/>
            <a:r>
              <a:rPr kumimoji="1" lang="ja-JP" altLang="en-US" dirty="0"/>
              <a:t>子供</a:t>
            </a:r>
          </a:p>
        </p:txBody>
      </p:sp>
      <p:cxnSp>
        <p:nvCxnSpPr>
          <p:cNvPr id="14" name="直線矢印コネクタ 13">
            <a:extLst>
              <a:ext uri="{FF2B5EF4-FFF2-40B4-BE49-F238E27FC236}">
                <a16:creationId xmlns:a16="http://schemas.microsoft.com/office/drawing/2014/main" id="{DD071281-8D35-4EF8-99E0-3C825C4A490B}"/>
              </a:ext>
            </a:extLst>
          </p:cNvPr>
          <p:cNvCxnSpPr>
            <a:cxnSpLocks/>
            <a:stCxn id="11" idx="3"/>
            <a:endCxn id="12" idx="1"/>
          </p:cNvCxnSpPr>
          <p:nvPr/>
        </p:nvCxnSpPr>
        <p:spPr bwMode="auto">
          <a:xfrm>
            <a:off x="2051720" y="4682583"/>
            <a:ext cx="529123" cy="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cxnSp>
        <p:nvCxnSpPr>
          <p:cNvPr id="15" name="直線矢印コネクタ 14">
            <a:extLst>
              <a:ext uri="{FF2B5EF4-FFF2-40B4-BE49-F238E27FC236}">
                <a16:creationId xmlns:a16="http://schemas.microsoft.com/office/drawing/2014/main" id="{06DA5DA9-BA6D-4718-9E1C-36172A923052}"/>
              </a:ext>
            </a:extLst>
          </p:cNvPr>
          <p:cNvCxnSpPr>
            <a:cxnSpLocks/>
            <a:stCxn id="12" idx="3"/>
            <a:endCxn id="13" idx="1"/>
          </p:cNvCxnSpPr>
          <p:nvPr/>
        </p:nvCxnSpPr>
        <p:spPr bwMode="auto">
          <a:xfrm>
            <a:off x="3804979" y="4682583"/>
            <a:ext cx="475292" cy="1911"/>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sp>
        <p:nvSpPr>
          <p:cNvPr id="21" name="テキスト ボックス 20">
            <a:extLst>
              <a:ext uri="{FF2B5EF4-FFF2-40B4-BE49-F238E27FC236}">
                <a16:creationId xmlns:a16="http://schemas.microsoft.com/office/drawing/2014/main" id="{493133BC-49F1-4551-9032-4642B941AF95}"/>
              </a:ext>
            </a:extLst>
          </p:cNvPr>
          <p:cNvSpPr txBox="1"/>
          <p:nvPr/>
        </p:nvSpPr>
        <p:spPr>
          <a:xfrm>
            <a:off x="6084168" y="4492113"/>
            <a:ext cx="757064" cy="369332"/>
          </a:xfrm>
          <a:prstGeom prst="rect">
            <a:avLst/>
          </a:prstGeom>
          <a:noFill/>
        </p:spPr>
        <p:txBody>
          <a:bodyPr wrap="square" rtlCol="0">
            <a:spAutoFit/>
          </a:bodyPr>
          <a:lstStyle/>
          <a:p>
            <a:pPr algn="ctr"/>
            <a:r>
              <a:rPr kumimoji="1" lang="ja-JP" altLang="en-US" dirty="0"/>
              <a:t>孫</a:t>
            </a:r>
          </a:p>
        </p:txBody>
      </p:sp>
      <p:cxnSp>
        <p:nvCxnSpPr>
          <p:cNvPr id="22" name="直線矢印コネクタ 21">
            <a:extLst>
              <a:ext uri="{FF2B5EF4-FFF2-40B4-BE49-F238E27FC236}">
                <a16:creationId xmlns:a16="http://schemas.microsoft.com/office/drawing/2014/main" id="{17B3F88A-1B40-4F56-9C71-371609D13628}"/>
              </a:ext>
            </a:extLst>
          </p:cNvPr>
          <p:cNvCxnSpPr>
            <a:cxnSpLocks/>
          </p:cNvCxnSpPr>
          <p:nvPr/>
        </p:nvCxnSpPr>
        <p:spPr bwMode="auto">
          <a:xfrm>
            <a:off x="5580112" y="4676779"/>
            <a:ext cx="504056" cy="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sp>
        <p:nvSpPr>
          <p:cNvPr id="26" name="テキスト ボックス 25">
            <a:extLst>
              <a:ext uri="{FF2B5EF4-FFF2-40B4-BE49-F238E27FC236}">
                <a16:creationId xmlns:a16="http://schemas.microsoft.com/office/drawing/2014/main" id="{2524378E-C003-4CBB-859A-D7A15042F86B}"/>
              </a:ext>
            </a:extLst>
          </p:cNvPr>
          <p:cNvSpPr txBox="1"/>
          <p:nvPr/>
        </p:nvSpPr>
        <p:spPr>
          <a:xfrm>
            <a:off x="7345288" y="4492113"/>
            <a:ext cx="899120" cy="369332"/>
          </a:xfrm>
          <a:prstGeom prst="rect">
            <a:avLst/>
          </a:prstGeom>
          <a:noFill/>
        </p:spPr>
        <p:txBody>
          <a:bodyPr wrap="square" rtlCol="0">
            <a:spAutoFit/>
          </a:bodyPr>
          <a:lstStyle/>
          <a:p>
            <a:pPr algn="ctr"/>
            <a:r>
              <a:rPr kumimoji="1" lang="ja-JP" altLang="en-US" dirty="0"/>
              <a:t>ひ孫</a:t>
            </a:r>
          </a:p>
        </p:txBody>
      </p:sp>
      <p:cxnSp>
        <p:nvCxnSpPr>
          <p:cNvPr id="27" name="直線矢印コネクタ 26">
            <a:extLst>
              <a:ext uri="{FF2B5EF4-FFF2-40B4-BE49-F238E27FC236}">
                <a16:creationId xmlns:a16="http://schemas.microsoft.com/office/drawing/2014/main" id="{0FCEC2FB-A5E9-4653-818D-D36CE1A02B31}"/>
              </a:ext>
            </a:extLst>
          </p:cNvPr>
          <p:cNvCxnSpPr>
            <a:cxnSpLocks/>
            <a:stCxn id="21" idx="3"/>
            <a:endCxn id="26" idx="1"/>
          </p:cNvCxnSpPr>
          <p:nvPr/>
        </p:nvCxnSpPr>
        <p:spPr bwMode="auto">
          <a:xfrm>
            <a:off x="6841232" y="4676779"/>
            <a:ext cx="504056" cy="0"/>
          </a:xfrm>
          <a:prstGeom prst="straightConnector1">
            <a:avLst/>
          </a:prstGeom>
          <a:ln>
            <a:headEnd type="none" w="med" len="med"/>
            <a:tailEnd type="triangle"/>
          </a:ln>
        </p:spPr>
        <p:style>
          <a:lnRef idx="1">
            <a:schemeClr val="dk1"/>
          </a:lnRef>
          <a:fillRef idx="0">
            <a:schemeClr val="dk1"/>
          </a:fillRef>
          <a:effectRef idx="0">
            <a:schemeClr val="dk1"/>
          </a:effectRef>
          <a:fontRef idx="minor">
            <a:schemeClr val="tx1"/>
          </a:fontRef>
        </p:style>
      </p:cxnSp>
      <p:sp>
        <p:nvSpPr>
          <p:cNvPr id="37" name="正方形/長方形 36">
            <a:extLst>
              <a:ext uri="{FF2B5EF4-FFF2-40B4-BE49-F238E27FC236}">
                <a16:creationId xmlns:a16="http://schemas.microsoft.com/office/drawing/2014/main" id="{8A05EB63-2AA7-4280-AC21-599BCD187C90}"/>
              </a:ext>
            </a:extLst>
          </p:cNvPr>
          <p:cNvSpPr/>
          <p:nvPr/>
        </p:nvSpPr>
        <p:spPr bwMode="auto">
          <a:xfrm>
            <a:off x="5998345" y="4217653"/>
            <a:ext cx="928710" cy="212995"/>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rgbClr val="000000"/>
                </a:solidFill>
                <a:effectLst/>
                <a:latin typeface="Arial" charset="0"/>
                <a:ea typeface="HG創英角ｺﾞｼｯｸUB" pitchFamily="49" charset="-128"/>
              </a:rPr>
              <a:t>8</a:t>
            </a: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38" name="正方形/長方形 37">
            <a:extLst>
              <a:ext uri="{FF2B5EF4-FFF2-40B4-BE49-F238E27FC236}">
                <a16:creationId xmlns:a16="http://schemas.microsoft.com/office/drawing/2014/main" id="{11D5556A-7F47-4DD0-ADE9-AD93B57521A8}"/>
              </a:ext>
            </a:extLst>
          </p:cNvPr>
          <p:cNvSpPr/>
          <p:nvPr/>
        </p:nvSpPr>
        <p:spPr bwMode="auto">
          <a:xfrm>
            <a:off x="7330493" y="4217653"/>
            <a:ext cx="928710" cy="212995"/>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rgbClr val="000000"/>
                </a:solidFill>
                <a:effectLst/>
                <a:latin typeface="Arial" charset="0"/>
                <a:ea typeface="HG創英角ｺﾞｼｯｸUB" pitchFamily="49" charset="-128"/>
              </a:rPr>
              <a:t>4</a:t>
            </a: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3" name="吹き出し: 円形 2">
            <a:extLst>
              <a:ext uri="{FF2B5EF4-FFF2-40B4-BE49-F238E27FC236}">
                <a16:creationId xmlns:a16="http://schemas.microsoft.com/office/drawing/2014/main" id="{504E4871-08D6-49A4-A584-5EA70B6A3F86}"/>
              </a:ext>
            </a:extLst>
          </p:cNvPr>
          <p:cNvSpPr/>
          <p:nvPr/>
        </p:nvSpPr>
        <p:spPr bwMode="auto">
          <a:xfrm>
            <a:off x="2040782" y="2606957"/>
            <a:ext cx="1224137" cy="745198"/>
          </a:xfrm>
          <a:prstGeom prst="wedgeEllipseCallout">
            <a:avLst>
              <a:gd name="adj1" fmla="val -67418"/>
              <a:gd name="adj2" fmla="val 45829"/>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rgbClr val="000000"/>
                </a:solidFill>
                <a:effectLst/>
                <a:latin typeface="Arial" charset="0"/>
                <a:ea typeface="HG創英角ｺﾞｼｯｸUB" pitchFamily="49" charset="-128"/>
              </a:rPr>
              <a:t>法人税</a:t>
            </a:r>
          </a:p>
        </p:txBody>
      </p:sp>
      <p:sp>
        <p:nvSpPr>
          <p:cNvPr id="25" name="吹き出し: 円形 24">
            <a:extLst>
              <a:ext uri="{FF2B5EF4-FFF2-40B4-BE49-F238E27FC236}">
                <a16:creationId xmlns:a16="http://schemas.microsoft.com/office/drawing/2014/main" id="{7A37E7B9-F88F-4E18-997B-66F38B11F698}"/>
              </a:ext>
            </a:extLst>
          </p:cNvPr>
          <p:cNvSpPr/>
          <p:nvPr/>
        </p:nvSpPr>
        <p:spPr bwMode="auto">
          <a:xfrm>
            <a:off x="3743907" y="2919065"/>
            <a:ext cx="1224137" cy="745198"/>
          </a:xfrm>
          <a:prstGeom prst="wedgeEllipseCallout">
            <a:avLst>
              <a:gd name="adj1" fmla="val -67418"/>
              <a:gd name="adj2" fmla="val 45829"/>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rgbClr val="000000"/>
                </a:solidFill>
                <a:effectLst/>
                <a:latin typeface="Arial" charset="0"/>
                <a:ea typeface="HG創英角ｺﾞｼｯｸUB" pitchFamily="49" charset="-128"/>
              </a:rPr>
              <a:t>所得税</a:t>
            </a:r>
          </a:p>
        </p:txBody>
      </p:sp>
      <p:sp>
        <p:nvSpPr>
          <p:cNvPr id="28" name="吹き出し: 円形 27">
            <a:extLst>
              <a:ext uri="{FF2B5EF4-FFF2-40B4-BE49-F238E27FC236}">
                <a16:creationId xmlns:a16="http://schemas.microsoft.com/office/drawing/2014/main" id="{BABE583D-5BA5-4751-BEEF-73DA0219B06D}"/>
              </a:ext>
            </a:extLst>
          </p:cNvPr>
          <p:cNvSpPr/>
          <p:nvPr/>
        </p:nvSpPr>
        <p:spPr bwMode="auto">
          <a:xfrm>
            <a:off x="5580110" y="3262348"/>
            <a:ext cx="1224137" cy="745198"/>
          </a:xfrm>
          <a:prstGeom prst="wedgeEllipseCallout">
            <a:avLst>
              <a:gd name="adj1" fmla="val -67418"/>
              <a:gd name="adj2" fmla="val 45829"/>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rgbClr val="000000"/>
                </a:solidFill>
                <a:effectLst/>
                <a:latin typeface="Arial" charset="0"/>
                <a:ea typeface="HG創英角ｺﾞｼｯｸUB" pitchFamily="49" charset="-128"/>
              </a:rPr>
              <a:t>贈与税</a:t>
            </a:r>
            <a:endParaRPr kumimoji="1" lang="en-US" altLang="ja-JP" sz="1800" b="0" i="0" u="none" strike="noStrike" cap="none" normalizeH="0" baseline="0" dirty="0">
              <a:ln>
                <a:noFill/>
              </a:ln>
              <a:solidFill>
                <a:srgbClr val="000000"/>
              </a:solidFill>
              <a:effectLst/>
              <a:latin typeface="Arial" charset="0"/>
              <a:ea typeface="HG創英角ｺﾞｼｯｸUB" pitchFamily="49"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rgbClr val="000000"/>
                </a:solidFill>
                <a:effectLst/>
                <a:latin typeface="Arial" charset="0"/>
                <a:ea typeface="HG創英角ｺﾞｼｯｸUB" pitchFamily="49" charset="-128"/>
              </a:rPr>
              <a:t>相続税</a:t>
            </a:r>
          </a:p>
        </p:txBody>
      </p:sp>
    </p:spTree>
    <p:extLst>
      <p:ext uri="{BB962C8B-B14F-4D97-AF65-F5344CB8AC3E}">
        <p14:creationId xmlns:p14="http://schemas.microsoft.com/office/powerpoint/2010/main" val="3373313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5" grpId="0" animBg="1"/>
      <p:bldP spid="2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EBB84B-C6EB-754D-9387-C009330D42E1}"/>
              </a:ext>
            </a:extLst>
          </p:cNvPr>
          <p:cNvSpPr>
            <a:spLocks noGrp="1"/>
          </p:cNvSpPr>
          <p:nvPr>
            <p:ph type="title"/>
          </p:nvPr>
        </p:nvSpPr>
        <p:spPr>
          <a:xfrm>
            <a:off x="468313" y="188913"/>
            <a:ext cx="6695975" cy="1143000"/>
          </a:xfrm>
        </p:spPr>
        <p:txBody>
          <a:bodyPr/>
          <a:lstStyle/>
          <a:p>
            <a:r>
              <a:rPr kumimoji="1" lang="ja-JP" altLang="en-US"/>
              <a:t>弊社の代表サービス</a:t>
            </a:r>
          </a:p>
        </p:txBody>
      </p:sp>
      <p:sp>
        <p:nvSpPr>
          <p:cNvPr id="3" name="コンテンツ プレースホルダー 2">
            <a:extLst>
              <a:ext uri="{FF2B5EF4-FFF2-40B4-BE49-F238E27FC236}">
                <a16:creationId xmlns:a16="http://schemas.microsoft.com/office/drawing/2014/main" id="{6327022C-E51D-DE4E-8828-DA6B2BEF178A}"/>
              </a:ext>
            </a:extLst>
          </p:cNvPr>
          <p:cNvSpPr>
            <a:spLocks noGrp="1"/>
          </p:cNvSpPr>
          <p:nvPr>
            <p:ph idx="1"/>
          </p:nvPr>
        </p:nvSpPr>
        <p:spPr>
          <a:xfrm>
            <a:off x="457200" y="1506352"/>
            <a:ext cx="2962672" cy="1296615"/>
          </a:xfrm>
          <a:ln>
            <a:solidFill>
              <a:schemeClr val="bg2"/>
            </a:solidFill>
          </a:ln>
        </p:spPr>
        <p:txBody>
          <a:bodyPr anchor="ctr"/>
          <a:lstStyle/>
          <a:p>
            <a:pPr marL="0" indent="0" algn="ctr">
              <a:buNone/>
            </a:pPr>
            <a:r>
              <a:rPr kumimoji="1" lang="ja-JP" altLang="en-US" sz="2000" dirty="0"/>
              <a:t>経理代行・アウトソース</a:t>
            </a:r>
            <a:endParaRPr kumimoji="1" lang="en-US" altLang="ja-JP" sz="2000" dirty="0"/>
          </a:p>
          <a:p>
            <a:pPr marL="0" indent="0" algn="ctr">
              <a:buNone/>
            </a:pPr>
            <a:r>
              <a:rPr lang="ja-JP" altLang="en-US" sz="2000" dirty="0"/>
              <a:t>「</a:t>
            </a:r>
            <a:r>
              <a:rPr lang="ja-JP" altLang="en-US" sz="2000" b="1" dirty="0">
                <a:solidFill>
                  <a:srgbClr val="FF0000"/>
                </a:solidFill>
              </a:rPr>
              <a:t>レンタル経理</a:t>
            </a:r>
            <a:r>
              <a:rPr lang="ja-JP" altLang="en-US" sz="2000" dirty="0"/>
              <a:t>」</a:t>
            </a:r>
            <a:endParaRPr kumimoji="1" lang="ja-JP" altLang="en-US" sz="2000" dirty="0"/>
          </a:p>
        </p:txBody>
      </p:sp>
      <p:sp>
        <p:nvSpPr>
          <p:cNvPr id="4" name="スライド番号プレースホルダー 3">
            <a:extLst>
              <a:ext uri="{FF2B5EF4-FFF2-40B4-BE49-F238E27FC236}">
                <a16:creationId xmlns:a16="http://schemas.microsoft.com/office/drawing/2014/main" id="{48219CBD-6F0D-5E49-9729-69D77A188F6B}"/>
              </a:ext>
            </a:extLst>
          </p:cNvPr>
          <p:cNvSpPr>
            <a:spLocks noGrp="1"/>
          </p:cNvSpPr>
          <p:nvPr>
            <p:ph type="sldNum" sz="quarter" idx="4"/>
          </p:nvPr>
        </p:nvSpPr>
        <p:spPr>
          <a:xfrm>
            <a:off x="7720634" y="6491979"/>
            <a:ext cx="946112" cy="321397"/>
          </a:xfrm>
        </p:spPr>
        <p:txBody>
          <a:bodyPr/>
          <a:lstStyle/>
          <a:p>
            <a:pPr>
              <a:defRPr/>
            </a:pPr>
            <a:fld id="{85191FB8-4F62-47EF-9F3F-3C0A94BC7DC8}" type="slidenum">
              <a:rPr lang="en-US" altLang="ja-JP" smtClean="0"/>
              <a:pPr>
                <a:defRPr/>
              </a:pPr>
              <a:t>5</a:t>
            </a:fld>
            <a:endParaRPr lang="en-US" altLang="ja-JP"/>
          </a:p>
        </p:txBody>
      </p:sp>
      <p:sp>
        <p:nvSpPr>
          <p:cNvPr id="6" name="コンテンツ プレースホルダー 2">
            <a:extLst>
              <a:ext uri="{FF2B5EF4-FFF2-40B4-BE49-F238E27FC236}">
                <a16:creationId xmlns:a16="http://schemas.microsoft.com/office/drawing/2014/main" id="{8F19FAE1-B34C-8196-2C23-F6CC7B133F65}"/>
              </a:ext>
            </a:extLst>
          </p:cNvPr>
          <p:cNvSpPr txBox="1">
            <a:spLocks/>
          </p:cNvSpPr>
          <p:nvPr/>
        </p:nvSpPr>
        <p:spPr bwMode="auto">
          <a:xfrm>
            <a:off x="457200" y="2962221"/>
            <a:ext cx="2962672" cy="129661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rtl="0" eaLnBrk="0" fontAlgn="base" hangingPunct="0">
              <a:spcBef>
                <a:spcPct val="20000"/>
              </a:spcBef>
              <a:spcAft>
                <a:spcPct val="0"/>
              </a:spcAft>
              <a:buChar char="–"/>
              <a:defRPr kumimoji="1" sz="28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rtl="0" eaLnBrk="0" fontAlgn="base" hangingPunct="0">
              <a:spcBef>
                <a:spcPct val="20000"/>
              </a:spcBef>
              <a:spcAft>
                <a:spcPct val="0"/>
              </a:spcAft>
              <a:buChar char="•"/>
              <a:defRPr kumimoji="1" sz="24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rtl="0" eaLnBrk="0" fontAlgn="base" hangingPunct="0">
              <a:spcBef>
                <a:spcPct val="20000"/>
              </a:spcBef>
              <a:spcAft>
                <a:spcPct val="0"/>
              </a:spcAft>
              <a:buChar char="–"/>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rtl="0" eaLnBrk="0" fontAlgn="base" hangingPunct="0">
              <a:spcBef>
                <a:spcPct val="20000"/>
              </a:spcBef>
              <a:spcAft>
                <a:spcPct val="0"/>
              </a:spcAft>
              <a:buChar char="»"/>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rtl="0" fontAlgn="base">
              <a:spcBef>
                <a:spcPct val="20000"/>
              </a:spcBef>
              <a:spcAft>
                <a:spcPct val="0"/>
              </a:spcAft>
              <a:buChar char="»"/>
              <a:defRPr kumimoji="1" sz="2000">
                <a:solidFill>
                  <a:srgbClr val="000000"/>
                </a:solidFill>
                <a:latin typeface="HGPｺﾞｼｯｸE" pitchFamily="50" charset="-128"/>
                <a:ea typeface="HGPｺﾞｼｯｸE" pitchFamily="50" charset="-128"/>
              </a:defRPr>
            </a:lvl6pPr>
            <a:lvl7pPr marL="2971800" indent="-228600" algn="l" rtl="0" fontAlgn="base">
              <a:spcBef>
                <a:spcPct val="20000"/>
              </a:spcBef>
              <a:spcAft>
                <a:spcPct val="0"/>
              </a:spcAft>
              <a:buChar char="»"/>
              <a:defRPr kumimoji="1" sz="2000">
                <a:solidFill>
                  <a:srgbClr val="000000"/>
                </a:solidFill>
                <a:latin typeface="HGPｺﾞｼｯｸE" pitchFamily="50" charset="-128"/>
                <a:ea typeface="HGPｺﾞｼｯｸE" pitchFamily="50" charset="-128"/>
              </a:defRPr>
            </a:lvl7pPr>
            <a:lvl8pPr marL="3429000" indent="-228600" algn="l" rtl="0" fontAlgn="base">
              <a:spcBef>
                <a:spcPct val="20000"/>
              </a:spcBef>
              <a:spcAft>
                <a:spcPct val="0"/>
              </a:spcAft>
              <a:buChar char="»"/>
              <a:defRPr kumimoji="1" sz="2000">
                <a:solidFill>
                  <a:srgbClr val="000000"/>
                </a:solidFill>
                <a:latin typeface="HGPｺﾞｼｯｸE" pitchFamily="50" charset="-128"/>
                <a:ea typeface="HGPｺﾞｼｯｸE" pitchFamily="50" charset="-128"/>
              </a:defRPr>
            </a:lvl8pPr>
            <a:lvl9pPr marL="3886200" indent="-228600" algn="l" rtl="0" fontAlgn="base">
              <a:spcBef>
                <a:spcPct val="20000"/>
              </a:spcBef>
              <a:spcAft>
                <a:spcPct val="0"/>
              </a:spcAft>
              <a:buChar char="»"/>
              <a:defRPr kumimoji="1" sz="2000">
                <a:solidFill>
                  <a:srgbClr val="000000"/>
                </a:solidFill>
                <a:latin typeface="HGPｺﾞｼｯｸE" pitchFamily="50" charset="-128"/>
                <a:ea typeface="HGPｺﾞｼｯｸE" pitchFamily="50" charset="-128"/>
              </a:defRPr>
            </a:lvl9pPr>
          </a:lstStyle>
          <a:p>
            <a:pPr marL="0" indent="0" algn="ctr">
              <a:buFontTx/>
              <a:buNone/>
            </a:pPr>
            <a:r>
              <a:rPr lang="ja-JP" altLang="en-US" sz="2000" kern="0" dirty="0"/>
              <a:t>節税</a:t>
            </a:r>
            <a:r>
              <a:rPr lang="ja-JP" altLang="en-US" sz="2000" b="1" kern="0" dirty="0">
                <a:solidFill>
                  <a:srgbClr val="FF0000"/>
                </a:solidFill>
              </a:rPr>
              <a:t>セカンドオピニオン</a:t>
            </a:r>
          </a:p>
        </p:txBody>
      </p:sp>
      <p:sp>
        <p:nvSpPr>
          <p:cNvPr id="7" name="テキスト ボックス 6">
            <a:extLst>
              <a:ext uri="{FF2B5EF4-FFF2-40B4-BE49-F238E27FC236}">
                <a16:creationId xmlns:a16="http://schemas.microsoft.com/office/drawing/2014/main" id="{2397C116-89B4-D2CF-F22B-3A82A49469CD}"/>
              </a:ext>
            </a:extLst>
          </p:cNvPr>
          <p:cNvSpPr txBox="1"/>
          <p:nvPr/>
        </p:nvSpPr>
        <p:spPr>
          <a:xfrm>
            <a:off x="3554178" y="1704717"/>
            <a:ext cx="5112568" cy="923330"/>
          </a:xfrm>
          <a:prstGeom prst="rect">
            <a:avLst/>
          </a:prstGeom>
          <a:noFill/>
        </p:spPr>
        <p:txBody>
          <a:bodyPr wrap="square" rtlCol="0" anchor="ctr">
            <a:spAutoFit/>
          </a:bodyPr>
          <a:lstStyle/>
          <a:p>
            <a:r>
              <a:rPr kumimoji="1" lang="ja-JP" altLang="en-US" dirty="0">
                <a:latin typeface="Meiryo UI" panose="020B0604030504040204" pitchFamily="34" charset="-128"/>
                <a:ea typeface="Meiryo UI" panose="020B0604030504040204" pitchFamily="34" charset="-128"/>
              </a:rPr>
              <a:t>経理人件費</a:t>
            </a:r>
            <a:r>
              <a:rPr kumimoji="1" lang="en-US" altLang="ja-JP" dirty="0">
                <a:latin typeface="Meiryo UI" panose="020B0604030504040204" pitchFamily="34" charset="-128"/>
                <a:ea typeface="Meiryo UI" panose="020B0604030504040204" pitchFamily="34" charset="-128"/>
              </a:rPr>
              <a:t>/</a:t>
            </a:r>
            <a:r>
              <a:rPr kumimoji="1" lang="ja-JP" altLang="en-US" dirty="0">
                <a:latin typeface="Meiryo UI" panose="020B0604030504040204" pitchFamily="34" charset="-128"/>
                <a:ea typeface="Meiryo UI" panose="020B0604030504040204" pitchFamily="34" charset="-128"/>
              </a:rPr>
              <a:t>コストを削減しながら、</a:t>
            </a:r>
            <a:endParaRPr lang="en-US" altLang="ja-JP" dirty="0">
              <a:latin typeface="Meiryo UI" panose="020B0604030504040204" pitchFamily="34" charset="-128"/>
              <a:ea typeface="Meiryo UI" panose="020B0604030504040204" pitchFamily="34" charset="-128"/>
            </a:endParaRPr>
          </a:p>
          <a:p>
            <a:r>
              <a:rPr kumimoji="1" lang="ja-JP" altLang="en-US" dirty="0">
                <a:latin typeface="Meiryo UI" panose="020B0604030504040204" pitchFamily="34" charset="-128"/>
                <a:ea typeface="Meiryo UI" panose="020B0604030504040204" pitchFamily="34" charset="-128"/>
              </a:rPr>
              <a:t>スピーディで高品質な</a:t>
            </a:r>
            <a:r>
              <a:rPr lang="ja-JP" altLang="en-US" dirty="0">
                <a:latin typeface="Meiryo UI" panose="020B0604030504040204" pitchFamily="34" charset="-128"/>
                <a:ea typeface="Meiryo UI" panose="020B0604030504040204" pitchFamily="34" charset="-128"/>
              </a:rPr>
              <a:t>決算書を作成。</a:t>
            </a:r>
            <a:endParaRPr lang="en-US" altLang="ja-JP" dirty="0">
              <a:latin typeface="Meiryo UI" panose="020B0604030504040204" pitchFamily="34" charset="-128"/>
              <a:ea typeface="Meiryo UI" panose="020B0604030504040204" pitchFamily="34" charset="-128"/>
            </a:endParaRPr>
          </a:p>
          <a:p>
            <a:r>
              <a:rPr kumimoji="1" lang="ja-JP" altLang="en-US" dirty="0">
                <a:latin typeface="Meiryo UI" panose="020B0604030504040204" pitchFamily="34" charset="-128"/>
                <a:ea typeface="Meiryo UI" panose="020B0604030504040204" pitchFamily="34" charset="-128"/>
              </a:rPr>
              <a:t>ローコストで、経営を前に進める経理の仕組みを構築</a:t>
            </a:r>
            <a:endParaRPr kumimoji="1" lang="en-US" altLang="ja-JP" dirty="0">
              <a:latin typeface="Meiryo UI" panose="020B0604030504040204" pitchFamily="34" charset="-128"/>
              <a:ea typeface="Meiryo UI" panose="020B0604030504040204" pitchFamily="34" charset="-128"/>
            </a:endParaRPr>
          </a:p>
        </p:txBody>
      </p:sp>
      <p:sp>
        <p:nvSpPr>
          <p:cNvPr id="8" name="テキスト ボックス 7">
            <a:extLst>
              <a:ext uri="{FF2B5EF4-FFF2-40B4-BE49-F238E27FC236}">
                <a16:creationId xmlns:a16="http://schemas.microsoft.com/office/drawing/2014/main" id="{11F15AD5-70BA-E7B8-8C78-57FD37369B89}"/>
              </a:ext>
            </a:extLst>
          </p:cNvPr>
          <p:cNvSpPr txBox="1"/>
          <p:nvPr/>
        </p:nvSpPr>
        <p:spPr>
          <a:xfrm>
            <a:off x="3584729" y="3121815"/>
            <a:ext cx="5112568" cy="923330"/>
          </a:xfrm>
          <a:prstGeom prst="rect">
            <a:avLst/>
          </a:prstGeom>
          <a:noFill/>
        </p:spPr>
        <p:txBody>
          <a:bodyPr wrap="square" rtlCol="0" anchor="ctr">
            <a:spAutoFit/>
          </a:bodyPr>
          <a:lstStyle/>
          <a:p>
            <a:r>
              <a:rPr kumimoji="1" lang="ja-JP" altLang="en-US" dirty="0">
                <a:latin typeface="Meiryo UI" panose="020B0604030504040204" pitchFamily="34" charset="-128"/>
                <a:ea typeface="Meiryo UI" panose="020B0604030504040204" pitchFamily="34" charset="-128"/>
              </a:rPr>
              <a:t>会社の顧問税理士ではなく、</a:t>
            </a:r>
            <a:endParaRPr kumimoji="1" lang="en-US" altLang="ja-JP" dirty="0">
              <a:latin typeface="Meiryo UI" panose="020B0604030504040204" pitchFamily="34" charset="-128"/>
              <a:ea typeface="Meiryo UI" panose="020B0604030504040204" pitchFamily="34" charset="-128"/>
            </a:endParaRPr>
          </a:p>
          <a:p>
            <a:r>
              <a:rPr kumimoji="1" lang="ja-JP" altLang="en-US" b="1" u="sng" dirty="0">
                <a:solidFill>
                  <a:srgbClr val="FF0000"/>
                </a:solidFill>
                <a:latin typeface="Meiryo UI" panose="020B0604030504040204" pitchFamily="34" charset="-128"/>
                <a:ea typeface="Meiryo UI" panose="020B0604030504040204" pitchFamily="34" charset="-128"/>
              </a:rPr>
              <a:t>「社長の手取り」を増やす節税対策を、</a:t>
            </a:r>
            <a:endParaRPr kumimoji="1" lang="en-US" altLang="ja-JP" b="1" u="sng" dirty="0">
              <a:solidFill>
                <a:srgbClr val="FF0000"/>
              </a:solidFill>
              <a:latin typeface="Meiryo UI" panose="020B0604030504040204" pitchFamily="34" charset="-128"/>
              <a:ea typeface="Meiryo UI" panose="020B0604030504040204" pitchFamily="34" charset="-128"/>
            </a:endParaRPr>
          </a:p>
          <a:p>
            <a:r>
              <a:rPr lang="ja-JP" altLang="en-US" b="1" u="sng" dirty="0">
                <a:solidFill>
                  <a:srgbClr val="FF0000"/>
                </a:solidFill>
                <a:latin typeface="Meiryo UI" panose="020B0604030504040204" pitchFamily="34" charset="-128"/>
                <a:ea typeface="Meiryo UI" panose="020B0604030504040204" pitchFamily="34" charset="-128"/>
              </a:rPr>
              <a:t>社長の顧問税理士として</a:t>
            </a:r>
            <a:r>
              <a:rPr lang="ja-JP" altLang="en-US" dirty="0">
                <a:latin typeface="Meiryo UI" panose="020B0604030504040204" pitchFamily="34" charset="-128"/>
                <a:ea typeface="Meiryo UI" panose="020B0604030504040204" pitchFamily="34" charset="-128"/>
              </a:rPr>
              <a:t>、会社課金でご提供</a:t>
            </a:r>
            <a:endParaRPr kumimoji="1" lang="en-US" altLang="ja-JP" dirty="0">
              <a:latin typeface="Meiryo UI" panose="020B0604030504040204" pitchFamily="34" charset="-128"/>
              <a:ea typeface="Meiryo UI" panose="020B0604030504040204" pitchFamily="34" charset="-128"/>
            </a:endParaRPr>
          </a:p>
        </p:txBody>
      </p:sp>
      <p:sp>
        <p:nvSpPr>
          <p:cNvPr id="9" name="コンテンツ プレースホルダー 2">
            <a:extLst>
              <a:ext uri="{FF2B5EF4-FFF2-40B4-BE49-F238E27FC236}">
                <a16:creationId xmlns:a16="http://schemas.microsoft.com/office/drawing/2014/main" id="{90505B31-0452-286A-8305-8C0B9BEC0F1C}"/>
              </a:ext>
            </a:extLst>
          </p:cNvPr>
          <p:cNvSpPr txBox="1">
            <a:spLocks/>
          </p:cNvSpPr>
          <p:nvPr/>
        </p:nvSpPr>
        <p:spPr bwMode="auto">
          <a:xfrm>
            <a:off x="889248" y="4856955"/>
            <a:ext cx="7499176" cy="1143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lvl1pPr marL="342900" indent="-342900" algn="l" rtl="0" eaLnBrk="0" fontAlgn="base" hangingPunct="0">
              <a:spcBef>
                <a:spcPct val="20000"/>
              </a:spcBef>
              <a:spcAft>
                <a:spcPct val="0"/>
              </a:spcAft>
              <a:buChar char="•"/>
              <a:defRPr kumimoji="1" sz="32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rtl="0" eaLnBrk="0" fontAlgn="base" hangingPunct="0">
              <a:spcBef>
                <a:spcPct val="20000"/>
              </a:spcBef>
              <a:spcAft>
                <a:spcPct val="0"/>
              </a:spcAft>
              <a:buChar char="–"/>
              <a:defRPr kumimoji="1" sz="28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rtl="0" eaLnBrk="0" fontAlgn="base" hangingPunct="0">
              <a:spcBef>
                <a:spcPct val="20000"/>
              </a:spcBef>
              <a:spcAft>
                <a:spcPct val="0"/>
              </a:spcAft>
              <a:buChar char="•"/>
              <a:defRPr kumimoji="1" sz="24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rtl="0" eaLnBrk="0" fontAlgn="base" hangingPunct="0">
              <a:spcBef>
                <a:spcPct val="20000"/>
              </a:spcBef>
              <a:spcAft>
                <a:spcPct val="0"/>
              </a:spcAft>
              <a:buChar char="–"/>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rtl="0" eaLnBrk="0" fontAlgn="base" hangingPunct="0">
              <a:spcBef>
                <a:spcPct val="20000"/>
              </a:spcBef>
              <a:spcAft>
                <a:spcPct val="0"/>
              </a:spcAft>
              <a:buChar char="»"/>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rtl="0" fontAlgn="base">
              <a:spcBef>
                <a:spcPct val="20000"/>
              </a:spcBef>
              <a:spcAft>
                <a:spcPct val="0"/>
              </a:spcAft>
              <a:buChar char="»"/>
              <a:defRPr kumimoji="1" sz="2000">
                <a:solidFill>
                  <a:srgbClr val="000000"/>
                </a:solidFill>
                <a:latin typeface="HGPｺﾞｼｯｸE" pitchFamily="50" charset="-128"/>
                <a:ea typeface="HGPｺﾞｼｯｸE" pitchFamily="50" charset="-128"/>
              </a:defRPr>
            </a:lvl6pPr>
            <a:lvl7pPr marL="2971800" indent="-228600" algn="l" rtl="0" fontAlgn="base">
              <a:spcBef>
                <a:spcPct val="20000"/>
              </a:spcBef>
              <a:spcAft>
                <a:spcPct val="0"/>
              </a:spcAft>
              <a:buChar char="»"/>
              <a:defRPr kumimoji="1" sz="2000">
                <a:solidFill>
                  <a:srgbClr val="000000"/>
                </a:solidFill>
                <a:latin typeface="HGPｺﾞｼｯｸE" pitchFamily="50" charset="-128"/>
                <a:ea typeface="HGPｺﾞｼｯｸE" pitchFamily="50" charset="-128"/>
              </a:defRPr>
            </a:lvl7pPr>
            <a:lvl8pPr marL="3429000" indent="-228600" algn="l" rtl="0" fontAlgn="base">
              <a:spcBef>
                <a:spcPct val="20000"/>
              </a:spcBef>
              <a:spcAft>
                <a:spcPct val="0"/>
              </a:spcAft>
              <a:buChar char="»"/>
              <a:defRPr kumimoji="1" sz="2000">
                <a:solidFill>
                  <a:srgbClr val="000000"/>
                </a:solidFill>
                <a:latin typeface="HGPｺﾞｼｯｸE" pitchFamily="50" charset="-128"/>
                <a:ea typeface="HGPｺﾞｼｯｸE" pitchFamily="50" charset="-128"/>
              </a:defRPr>
            </a:lvl8pPr>
            <a:lvl9pPr marL="3886200" indent="-228600" algn="l" rtl="0" fontAlgn="base">
              <a:spcBef>
                <a:spcPct val="20000"/>
              </a:spcBef>
              <a:spcAft>
                <a:spcPct val="0"/>
              </a:spcAft>
              <a:buChar char="»"/>
              <a:defRPr kumimoji="1" sz="2000">
                <a:solidFill>
                  <a:srgbClr val="000000"/>
                </a:solidFill>
                <a:latin typeface="HGPｺﾞｼｯｸE" pitchFamily="50" charset="-128"/>
                <a:ea typeface="HGPｺﾞｼｯｸE" pitchFamily="50" charset="-128"/>
              </a:defRPr>
            </a:lvl9pPr>
          </a:lstStyle>
          <a:p>
            <a:pPr marL="0" indent="0" algn="ctr">
              <a:buFontTx/>
              <a:buNone/>
            </a:pPr>
            <a:r>
              <a:rPr lang="ja-JP" altLang="en-US" sz="2000" kern="0"/>
              <a:t>上場を目指して「いない」オーナー経営者のための</a:t>
            </a:r>
            <a:endParaRPr lang="en-US" altLang="ja-JP" sz="2000" kern="0" dirty="0"/>
          </a:p>
          <a:p>
            <a:pPr marL="0" indent="0" algn="ctr">
              <a:buFontTx/>
              <a:buNone/>
            </a:pPr>
            <a:r>
              <a:rPr lang="ja-JP" altLang="en-US" sz="2000" b="1" u="sng" kern="0">
                <a:solidFill>
                  <a:srgbClr val="FF0000"/>
                </a:solidFill>
              </a:rPr>
              <a:t>「コスト削減</a:t>
            </a:r>
            <a:r>
              <a:rPr lang="en-US" altLang="ja-JP" sz="2000" b="1" u="sng" kern="0" dirty="0">
                <a:solidFill>
                  <a:srgbClr val="FF0000"/>
                </a:solidFill>
              </a:rPr>
              <a:t>×</a:t>
            </a:r>
            <a:r>
              <a:rPr lang="ja-JP" altLang="en-US" sz="2000" b="1" u="sng" kern="0">
                <a:solidFill>
                  <a:srgbClr val="FF0000"/>
                </a:solidFill>
              </a:rPr>
              <a:t>手取り最大化」のお手伝い</a:t>
            </a:r>
            <a:r>
              <a:rPr lang="ja-JP" altLang="en-US" sz="2000" kern="0"/>
              <a:t>に注力</a:t>
            </a:r>
          </a:p>
        </p:txBody>
      </p:sp>
      <p:sp>
        <p:nvSpPr>
          <p:cNvPr id="10" name="三角形 9">
            <a:extLst>
              <a:ext uri="{FF2B5EF4-FFF2-40B4-BE49-F238E27FC236}">
                <a16:creationId xmlns:a16="http://schemas.microsoft.com/office/drawing/2014/main" id="{A7DBC329-3594-2E52-760D-ED2A8C38053D}"/>
              </a:ext>
            </a:extLst>
          </p:cNvPr>
          <p:cNvSpPr/>
          <p:nvPr/>
        </p:nvSpPr>
        <p:spPr bwMode="auto">
          <a:xfrm rot="10800000">
            <a:off x="3563888" y="4437112"/>
            <a:ext cx="1944216" cy="288032"/>
          </a:xfrm>
          <a:prstGeom prst="triangle">
            <a:avLst/>
          </a:prstGeom>
          <a:noFill/>
          <a:ln w="9525" cap="flat" cmpd="sng" algn="ctr">
            <a:solidFill>
              <a:schemeClr val="bg2"/>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12" name="正方形/長方形 11">
            <a:extLst>
              <a:ext uri="{FF2B5EF4-FFF2-40B4-BE49-F238E27FC236}">
                <a16:creationId xmlns:a16="http://schemas.microsoft.com/office/drawing/2014/main" id="{07191FCA-D82D-35FD-35BB-5C3D41379E24}"/>
              </a:ext>
            </a:extLst>
          </p:cNvPr>
          <p:cNvSpPr/>
          <p:nvPr/>
        </p:nvSpPr>
        <p:spPr bwMode="auto">
          <a:xfrm>
            <a:off x="468312" y="2962221"/>
            <a:ext cx="8280151" cy="1296615"/>
          </a:xfrm>
          <a:prstGeom prst="rect">
            <a:avLst/>
          </a:prstGeom>
          <a:noFill/>
          <a:ln w="38100"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endParaRPr kumimoji="1" lang="ja-JP" altLang="en-US">
              <a:latin typeface="Meiryo UI" panose="020B0604030504040204" pitchFamily="34" charset="-128"/>
              <a:ea typeface="Meiryo UI" panose="020B0604030504040204" pitchFamily="34" charset="-128"/>
            </a:endParaRPr>
          </a:p>
        </p:txBody>
      </p:sp>
      <p:sp>
        <p:nvSpPr>
          <p:cNvPr id="13" name="正方形/長方形 12">
            <a:extLst>
              <a:ext uri="{FF2B5EF4-FFF2-40B4-BE49-F238E27FC236}">
                <a16:creationId xmlns:a16="http://schemas.microsoft.com/office/drawing/2014/main" id="{BC8A6A1C-5FEE-CBA9-5C14-BF18FFA17329}"/>
              </a:ext>
            </a:extLst>
          </p:cNvPr>
          <p:cNvSpPr/>
          <p:nvPr/>
        </p:nvSpPr>
        <p:spPr bwMode="auto">
          <a:xfrm>
            <a:off x="468312" y="1504694"/>
            <a:ext cx="8280151" cy="1296615"/>
          </a:xfrm>
          <a:prstGeom prst="rect">
            <a:avLst/>
          </a:prstGeom>
          <a:noFill/>
          <a:ln w="38100"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endParaRPr kumimoji="1" lang="ja-JP" altLang="en-US">
              <a:latin typeface="Meiryo UI" panose="020B0604030504040204" pitchFamily="34" charset="-128"/>
              <a:ea typeface="Meiryo UI" panose="020B0604030504040204" pitchFamily="34" charset="-128"/>
            </a:endParaRPr>
          </a:p>
        </p:txBody>
      </p:sp>
      <p:sp>
        <p:nvSpPr>
          <p:cNvPr id="5" name="正方形/長方形 4">
            <a:extLst>
              <a:ext uri="{FF2B5EF4-FFF2-40B4-BE49-F238E27FC236}">
                <a16:creationId xmlns:a16="http://schemas.microsoft.com/office/drawing/2014/main" id="{79B4F7A3-A61B-2D57-FD5A-B12B783261F5}"/>
              </a:ext>
            </a:extLst>
          </p:cNvPr>
          <p:cNvSpPr/>
          <p:nvPr/>
        </p:nvSpPr>
        <p:spPr bwMode="auto">
          <a:xfrm>
            <a:off x="468312" y="2963257"/>
            <a:ext cx="8280151" cy="1296615"/>
          </a:xfrm>
          <a:prstGeom prst="rect">
            <a:avLst/>
          </a:prstGeom>
          <a:noFill/>
          <a:ln w="38100" cap="flat" cmpd="sng" algn="ctr">
            <a:solidFill>
              <a:srgbClr val="FF0000"/>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endParaRPr kumimoji="1" lang="ja-JP" altLang="en-US">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1414777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通説：法人成りによる節税</a:t>
            </a:r>
          </a:p>
        </p:txBody>
      </p:sp>
      <p:grpSp>
        <p:nvGrpSpPr>
          <p:cNvPr id="29" name="図形グループ 28"/>
          <p:cNvGrpSpPr/>
          <p:nvPr/>
        </p:nvGrpSpPr>
        <p:grpSpPr>
          <a:xfrm>
            <a:off x="4716016" y="1777248"/>
            <a:ext cx="4225852" cy="1113257"/>
            <a:chOff x="5023946" y="1624717"/>
            <a:chExt cx="4225852" cy="1113257"/>
          </a:xfrm>
        </p:grpSpPr>
        <p:sp>
          <p:nvSpPr>
            <p:cNvPr id="6" name="正方形/長方形 5">
              <a:extLst>
                <a:ext uri="{FF2B5EF4-FFF2-40B4-BE49-F238E27FC236}">
                  <a16:creationId xmlns:a16="http://schemas.microsoft.com/office/drawing/2014/main" id="{EDB2F96B-13F6-407F-907F-F097B4A044A9}"/>
                </a:ext>
              </a:extLst>
            </p:cNvPr>
            <p:cNvSpPr/>
            <p:nvPr/>
          </p:nvSpPr>
          <p:spPr>
            <a:xfrm>
              <a:off x="5024113" y="1709446"/>
              <a:ext cx="3508327" cy="102852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r"/>
              <a:endParaRPr kumimoji="1" lang="en-US" altLang="ja-JP"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0819D4BA-4FFD-4787-9B5A-7299F2C2E9D2}"/>
                </a:ext>
              </a:extLst>
            </p:cNvPr>
            <p:cNvSpPr/>
            <p:nvPr/>
          </p:nvSpPr>
          <p:spPr>
            <a:xfrm>
              <a:off x="5023946" y="1709446"/>
              <a:ext cx="1708294" cy="596480"/>
            </a:xfrm>
            <a:prstGeom prst="rect">
              <a:avLst/>
            </a:prstGeom>
            <a:solidFill>
              <a:schemeClr val="bg1">
                <a:lumMod val="20000"/>
                <a:lumOff val="80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1100" dirty="0">
                  <a:latin typeface="Meiryo UI" panose="020B0604030504040204" pitchFamily="50" charset="-128"/>
                  <a:ea typeface="Meiryo UI" panose="020B0604030504040204" pitchFamily="50" charset="-128"/>
                </a:rPr>
                <a:t>税率</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約</a:t>
              </a:r>
              <a:r>
                <a:rPr kumimoji="1" lang="en-US" altLang="ja-JP" sz="1100" dirty="0">
                  <a:latin typeface="Meiryo UI" panose="020B0604030504040204" pitchFamily="50" charset="-128"/>
                  <a:ea typeface="Meiryo UI" panose="020B0604030504040204" pitchFamily="50" charset="-128"/>
                </a:rPr>
                <a:t>34</a:t>
              </a:r>
              <a:r>
                <a:rPr kumimoji="1" lang="ja-JP" altLang="en-US" sz="1100" dirty="0">
                  <a:latin typeface="Meiryo UI" panose="020B0604030504040204" pitchFamily="50" charset="-128"/>
                  <a:ea typeface="Meiryo UI" panose="020B0604030504040204" pitchFamily="50" charset="-128"/>
                </a:rPr>
                <a:t>％</a:t>
              </a:r>
              <a:endParaRPr kumimoji="1" lang="en-US" altLang="ja-JP" sz="1100" dirty="0">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55200B4E-D5C4-4910-B99A-D5DD0CAA69A5}"/>
                </a:ext>
              </a:extLst>
            </p:cNvPr>
            <p:cNvSpPr/>
            <p:nvPr/>
          </p:nvSpPr>
          <p:spPr>
            <a:xfrm>
              <a:off x="5023946" y="2317100"/>
              <a:ext cx="1276246" cy="409699"/>
            </a:xfrm>
            <a:prstGeom prst="rect">
              <a:avLst/>
            </a:prstGeom>
            <a:solidFill>
              <a:schemeClr val="bg1">
                <a:lumMod val="20000"/>
                <a:lumOff val="80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1100" dirty="0">
                  <a:latin typeface="Meiryo UI" panose="020B0604030504040204" pitchFamily="50" charset="-128"/>
                  <a:ea typeface="Meiryo UI" panose="020B0604030504040204" pitchFamily="50" charset="-128"/>
                </a:rPr>
                <a:t>税率</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約</a:t>
              </a:r>
              <a:r>
                <a:rPr kumimoji="1" lang="en-US" altLang="ja-JP" sz="1100" dirty="0">
                  <a:latin typeface="Meiryo UI" panose="020B0604030504040204" pitchFamily="50" charset="-128"/>
                  <a:ea typeface="Meiryo UI" panose="020B0604030504040204" pitchFamily="50" charset="-128"/>
                </a:rPr>
                <a:t>23</a:t>
              </a:r>
              <a:r>
                <a:rPr kumimoji="1" lang="ja-JP" altLang="en-US" sz="1100" dirty="0">
                  <a:latin typeface="Meiryo UI" panose="020B0604030504040204" pitchFamily="50" charset="-128"/>
                  <a:ea typeface="Meiryo UI" panose="020B0604030504040204" pitchFamily="50" charset="-128"/>
                </a:rPr>
                <a:t>％</a:t>
              </a:r>
              <a:endParaRPr kumimoji="1" lang="en-US" altLang="ja-JP" sz="1100" dirty="0">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A7B66A8D-5C33-4735-8BC3-D2A5ACF9249D}"/>
                </a:ext>
              </a:extLst>
            </p:cNvPr>
            <p:cNvSpPr txBox="1"/>
            <p:nvPr/>
          </p:nvSpPr>
          <p:spPr>
            <a:xfrm>
              <a:off x="8592661" y="2152457"/>
              <a:ext cx="652743" cy="246221"/>
            </a:xfrm>
            <a:prstGeom prst="rect">
              <a:avLst/>
            </a:prstGeom>
            <a:noFill/>
          </p:spPr>
          <p:txBody>
            <a:bodyPr wrap="none" rtlCol="0">
              <a:spAutoFit/>
            </a:bodyPr>
            <a:lstStyle/>
            <a:p>
              <a:r>
                <a:rPr kumimoji="1" lang="en-US" altLang="ja-JP" sz="1000" dirty="0"/>
                <a:t>800</a:t>
              </a:r>
              <a:r>
                <a:rPr kumimoji="1" lang="ja-JP" altLang="en-US" sz="1000" dirty="0"/>
                <a:t>万円</a:t>
              </a:r>
            </a:p>
          </p:txBody>
        </p:sp>
        <p:sp>
          <p:nvSpPr>
            <p:cNvPr id="10" name="テキスト ボックス 9">
              <a:extLst>
                <a:ext uri="{FF2B5EF4-FFF2-40B4-BE49-F238E27FC236}">
                  <a16:creationId xmlns:a16="http://schemas.microsoft.com/office/drawing/2014/main" id="{8D0DCCE9-DA5C-4C00-90BF-3C6E1DFD38CE}"/>
                </a:ext>
              </a:extLst>
            </p:cNvPr>
            <p:cNvSpPr txBox="1"/>
            <p:nvPr/>
          </p:nvSpPr>
          <p:spPr>
            <a:xfrm>
              <a:off x="8491257" y="1624717"/>
              <a:ext cx="758541" cy="246221"/>
            </a:xfrm>
            <a:prstGeom prst="rect">
              <a:avLst/>
            </a:prstGeom>
            <a:noFill/>
          </p:spPr>
          <p:txBody>
            <a:bodyPr wrap="none" rtlCol="0">
              <a:spAutoFit/>
            </a:bodyPr>
            <a:lstStyle/>
            <a:p>
              <a:r>
                <a:rPr kumimoji="1" lang="en-US" altLang="ja-JP" sz="1000" dirty="0"/>
                <a:t>2,000</a:t>
              </a:r>
              <a:r>
                <a:rPr kumimoji="1" lang="ja-JP" altLang="en-US" sz="1000" dirty="0"/>
                <a:t>万円</a:t>
              </a:r>
            </a:p>
          </p:txBody>
        </p:sp>
      </p:grpSp>
      <p:grpSp>
        <p:nvGrpSpPr>
          <p:cNvPr id="28" name="図形グループ 27"/>
          <p:cNvGrpSpPr/>
          <p:nvPr/>
        </p:nvGrpSpPr>
        <p:grpSpPr>
          <a:xfrm>
            <a:off x="-4461" y="1777248"/>
            <a:ext cx="4511898" cy="3884000"/>
            <a:chOff x="-371945" y="1612816"/>
            <a:chExt cx="4511898" cy="3884000"/>
          </a:xfrm>
        </p:grpSpPr>
        <p:sp>
          <p:nvSpPr>
            <p:cNvPr id="12" name="正方形/長方形 11">
              <a:extLst>
                <a:ext uri="{FF2B5EF4-FFF2-40B4-BE49-F238E27FC236}">
                  <a16:creationId xmlns:a16="http://schemas.microsoft.com/office/drawing/2014/main" id="{835680CD-E705-445C-AADA-AEA2DA37232A}"/>
                </a:ext>
              </a:extLst>
            </p:cNvPr>
            <p:cNvSpPr/>
            <p:nvPr/>
          </p:nvSpPr>
          <p:spPr>
            <a:xfrm>
              <a:off x="395537" y="1680392"/>
              <a:ext cx="3744416" cy="381642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r"/>
              <a:endParaRPr kumimoji="1" lang="en-US" altLang="ja-JP" sz="1100" dirty="0">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583B455C-0518-4FCF-8253-F75A36601638}"/>
                </a:ext>
              </a:extLst>
            </p:cNvPr>
            <p:cNvSpPr/>
            <p:nvPr/>
          </p:nvSpPr>
          <p:spPr>
            <a:xfrm>
              <a:off x="409038" y="1700808"/>
              <a:ext cx="2074733" cy="1328739"/>
            </a:xfrm>
            <a:prstGeom prst="rect">
              <a:avLst/>
            </a:prstGeom>
            <a:solidFill>
              <a:schemeClr val="accent5">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kumimoji="1" lang="en-US" altLang="ja-JP" sz="1100" dirty="0">
                  <a:latin typeface="Meiryo UI" panose="020B0604030504040204" pitchFamily="50" charset="-128"/>
                  <a:ea typeface="Meiryo UI" panose="020B0604030504040204" pitchFamily="50" charset="-128"/>
                </a:rPr>
                <a:t>50</a:t>
              </a:r>
              <a:r>
                <a:rPr kumimoji="1" lang="ja-JP" altLang="en-US" sz="1100" dirty="0">
                  <a:latin typeface="Meiryo UI" panose="020B0604030504040204" pitchFamily="50" charset="-128"/>
                  <a:ea typeface="Meiryo UI" panose="020B0604030504040204" pitchFamily="50" charset="-128"/>
                </a:rPr>
                <a:t>％</a:t>
              </a:r>
              <a:endParaRPr kumimoji="1" lang="en-US" altLang="ja-JP" sz="11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7562A67D-34DE-4F36-8B25-C71D2D14C1ED}"/>
                </a:ext>
              </a:extLst>
            </p:cNvPr>
            <p:cNvSpPr/>
            <p:nvPr/>
          </p:nvSpPr>
          <p:spPr>
            <a:xfrm>
              <a:off x="413219" y="3029547"/>
              <a:ext cx="1750573" cy="815167"/>
            </a:xfrm>
            <a:prstGeom prst="rect">
              <a:avLst/>
            </a:prstGeom>
            <a:solidFill>
              <a:schemeClr val="accent5">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kumimoji="1" lang="en-US" altLang="ja-JP" sz="1100" dirty="0">
                  <a:latin typeface="Meiryo UI" panose="020B0604030504040204" pitchFamily="50" charset="-128"/>
                  <a:ea typeface="Meiryo UI" panose="020B0604030504040204" pitchFamily="50" charset="-128"/>
                </a:rPr>
                <a:t>43</a:t>
              </a:r>
              <a:r>
                <a:rPr kumimoji="1" lang="ja-JP" altLang="en-US" sz="1100" dirty="0">
                  <a:latin typeface="Meiryo UI" panose="020B0604030504040204" pitchFamily="50" charset="-128"/>
                  <a:ea typeface="Meiryo UI" panose="020B0604030504040204" pitchFamily="50" charset="-128"/>
                </a:rPr>
                <a:t>％</a:t>
              </a:r>
              <a:endParaRPr kumimoji="1" lang="en-US" altLang="ja-JP" sz="1100" dirty="0">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016C3C15-16F6-41A4-AA77-224DCE8ECA2A}"/>
                </a:ext>
              </a:extLst>
            </p:cNvPr>
            <p:cNvSpPr txBox="1"/>
            <p:nvPr/>
          </p:nvSpPr>
          <p:spPr>
            <a:xfrm>
              <a:off x="-314744" y="2891338"/>
              <a:ext cx="758541" cy="246221"/>
            </a:xfrm>
            <a:prstGeom prst="rect">
              <a:avLst/>
            </a:prstGeom>
            <a:noFill/>
          </p:spPr>
          <p:txBody>
            <a:bodyPr wrap="none" rtlCol="0">
              <a:spAutoFit/>
            </a:bodyPr>
            <a:lstStyle/>
            <a:p>
              <a:r>
                <a:rPr kumimoji="1" lang="en-US" altLang="ja-JP" sz="1000" dirty="0"/>
                <a:t>1,800</a:t>
              </a:r>
              <a:r>
                <a:rPr kumimoji="1" lang="ja-JP" altLang="en-US" sz="1000" dirty="0"/>
                <a:t>万円</a:t>
              </a:r>
            </a:p>
          </p:txBody>
        </p:sp>
        <p:sp>
          <p:nvSpPr>
            <p:cNvPr id="19" name="テキスト ボックス 18">
              <a:extLst>
                <a:ext uri="{FF2B5EF4-FFF2-40B4-BE49-F238E27FC236}">
                  <a16:creationId xmlns:a16="http://schemas.microsoft.com/office/drawing/2014/main" id="{EEA66C03-E359-42A7-A6EA-24DDA58524D0}"/>
                </a:ext>
              </a:extLst>
            </p:cNvPr>
            <p:cNvSpPr txBox="1"/>
            <p:nvPr/>
          </p:nvSpPr>
          <p:spPr>
            <a:xfrm>
              <a:off x="-371945" y="3692146"/>
              <a:ext cx="780983" cy="246221"/>
            </a:xfrm>
            <a:prstGeom prst="rect">
              <a:avLst/>
            </a:prstGeom>
            <a:noFill/>
          </p:spPr>
          <p:txBody>
            <a:bodyPr wrap="none" rtlCol="0">
              <a:spAutoFit/>
            </a:bodyPr>
            <a:lstStyle/>
            <a:p>
              <a:r>
                <a:rPr kumimoji="1" lang="ja-JP" altLang="en-US" sz="1000" dirty="0"/>
                <a:t>　</a:t>
              </a:r>
              <a:r>
                <a:rPr kumimoji="1" lang="en-US" altLang="ja-JP" sz="1000" dirty="0"/>
                <a:t>900</a:t>
              </a:r>
              <a:r>
                <a:rPr kumimoji="1" lang="ja-JP" altLang="en-US" sz="1000" dirty="0"/>
                <a:t>万円</a:t>
              </a:r>
            </a:p>
          </p:txBody>
        </p:sp>
        <p:sp>
          <p:nvSpPr>
            <p:cNvPr id="20" name="テキスト ボックス 19">
              <a:extLst>
                <a:ext uri="{FF2B5EF4-FFF2-40B4-BE49-F238E27FC236}">
                  <a16:creationId xmlns:a16="http://schemas.microsoft.com/office/drawing/2014/main" id="{36E58FED-02BE-44A4-BE29-B201F6C4CB1D}"/>
                </a:ext>
              </a:extLst>
            </p:cNvPr>
            <p:cNvSpPr txBox="1"/>
            <p:nvPr/>
          </p:nvSpPr>
          <p:spPr>
            <a:xfrm>
              <a:off x="-357681" y="4077452"/>
              <a:ext cx="780983" cy="246221"/>
            </a:xfrm>
            <a:prstGeom prst="rect">
              <a:avLst/>
            </a:prstGeom>
            <a:noFill/>
          </p:spPr>
          <p:txBody>
            <a:bodyPr wrap="none" rtlCol="0">
              <a:spAutoFit/>
            </a:bodyPr>
            <a:lstStyle/>
            <a:p>
              <a:r>
                <a:rPr kumimoji="1" lang="ja-JP" altLang="en-US" sz="1000" dirty="0"/>
                <a:t>　</a:t>
              </a:r>
              <a:r>
                <a:rPr kumimoji="1" lang="en-US" altLang="ja-JP" sz="1000" dirty="0"/>
                <a:t>695</a:t>
              </a:r>
              <a:r>
                <a:rPr kumimoji="1" lang="ja-JP" altLang="en-US" sz="1000" dirty="0"/>
                <a:t>万円</a:t>
              </a:r>
            </a:p>
          </p:txBody>
        </p:sp>
        <p:sp>
          <p:nvSpPr>
            <p:cNvPr id="21" name="テキスト ボックス 20">
              <a:extLst>
                <a:ext uri="{FF2B5EF4-FFF2-40B4-BE49-F238E27FC236}">
                  <a16:creationId xmlns:a16="http://schemas.microsoft.com/office/drawing/2014/main" id="{AE138532-2273-4E33-9CEB-101A0D19F4BB}"/>
                </a:ext>
              </a:extLst>
            </p:cNvPr>
            <p:cNvSpPr txBox="1"/>
            <p:nvPr/>
          </p:nvSpPr>
          <p:spPr>
            <a:xfrm>
              <a:off x="-335802" y="4826878"/>
              <a:ext cx="780983" cy="246221"/>
            </a:xfrm>
            <a:prstGeom prst="rect">
              <a:avLst/>
            </a:prstGeom>
            <a:noFill/>
          </p:spPr>
          <p:txBody>
            <a:bodyPr wrap="none" rtlCol="0">
              <a:spAutoFit/>
            </a:bodyPr>
            <a:lstStyle/>
            <a:p>
              <a:r>
                <a:rPr kumimoji="1" lang="ja-JP" altLang="en-US" sz="1000" dirty="0"/>
                <a:t>　</a:t>
              </a:r>
              <a:r>
                <a:rPr kumimoji="1" lang="en-US" altLang="ja-JP" sz="1000" dirty="0"/>
                <a:t>330</a:t>
              </a:r>
              <a:r>
                <a:rPr kumimoji="1" lang="ja-JP" altLang="en-US" sz="1000" dirty="0"/>
                <a:t>万円</a:t>
              </a:r>
            </a:p>
          </p:txBody>
        </p:sp>
        <p:sp>
          <p:nvSpPr>
            <p:cNvPr id="22" name="正方形/長方形 21">
              <a:extLst>
                <a:ext uri="{FF2B5EF4-FFF2-40B4-BE49-F238E27FC236}">
                  <a16:creationId xmlns:a16="http://schemas.microsoft.com/office/drawing/2014/main" id="{562BCBD4-D027-45FD-9041-7441D42246DF}"/>
                </a:ext>
              </a:extLst>
            </p:cNvPr>
            <p:cNvSpPr/>
            <p:nvPr/>
          </p:nvSpPr>
          <p:spPr>
            <a:xfrm>
              <a:off x="409038" y="3836597"/>
              <a:ext cx="1428384" cy="326515"/>
            </a:xfrm>
            <a:prstGeom prst="rect">
              <a:avLst/>
            </a:prstGeom>
            <a:solidFill>
              <a:schemeClr val="accent5">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en-US" altLang="ja-JP" sz="1100" dirty="0">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082E1010-7317-4503-84D9-ED44231F5163}"/>
                </a:ext>
              </a:extLst>
            </p:cNvPr>
            <p:cNvSpPr/>
            <p:nvPr/>
          </p:nvSpPr>
          <p:spPr>
            <a:xfrm>
              <a:off x="409038" y="4163113"/>
              <a:ext cx="1284367" cy="576064"/>
            </a:xfrm>
            <a:prstGeom prst="rect">
              <a:avLst/>
            </a:prstGeom>
            <a:solidFill>
              <a:schemeClr val="accent5">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kumimoji="1" lang="en-US" altLang="ja-JP" sz="1100" dirty="0">
                  <a:latin typeface="Meiryo UI" panose="020B0604030504040204" pitchFamily="50" charset="-128"/>
                  <a:ea typeface="Meiryo UI" panose="020B0604030504040204" pitchFamily="50" charset="-128"/>
                </a:rPr>
                <a:t>30</a:t>
              </a:r>
              <a:r>
                <a:rPr kumimoji="1" lang="ja-JP" altLang="en-US" sz="1100" dirty="0">
                  <a:latin typeface="Meiryo UI" panose="020B0604030504040204" pitchFamily="50" charset="-128"/>
                  <a:ea typeface="Meiryo UI" panose="020B0604030504040204" pitchFamily="50" charset="-128"/>
                </a:rPr>
                <a:t>％</a:t>
              </a:r>
              <a:endParaRPr kumimoji="1" lang="en-US" altLang="ja-JP" sz="1100" dirty="0">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B74BC10A-CCE6-4D63-A27D-4D4BFB067B47}"/>
                </a:ext>
              </a:extLst>
            </p:cNvPr>
            <p:cNvSpPr/>
            <p:nvPr/>
          </p:nvSpPr>
          <p:spPr>
            <a:xfrm>
              <a:off x="409038" y="4739177"/>
              <a:ext cx="889107" cy="216024"/>
            </a:xfrm>
            <a:prstGeom prst="rect">
              <a:avLst/>
            </a:prstGeom>
            <a:solidFill>
              <a:schemeClr val="accent5">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en-US" altLang="ja-JP" sz="1100" dirty="0">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3956C4C9-0181-4DA3-A664-0AB30CEB495E}"/>
                </a:ext>
              </a:extLst>
            </p:cNvPr>
            <p:cNvSpPr/>
            <p:nvPr/>
          </p:nvSpPr>
          <p:spPr>
            <a:xfrm>
              <a:off x="409039" y="4955201"/>
              <a:ext cx="642252" cy="434332"/>
            </a:xfrm>
            <a:prstGeom prst="rect">
              <a:avLst/>
            </a:prstGeom>
            <a:solidFill>
              <a:schemeClr val="accent5">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kumimoji="1" lang="en-US" altLang="ja-JP" sz="900" dirty="0">
                  <a:latin typeface="Meiryo UI" panose="020B0604030504040204" pitchFamily="50" charset="-128"/>
                  <a:ea typeface="Meiryo UI" panose="020B0604030504040204" pitchFamily="50" charset="-128"/>
                </a:rPr>
                <a:t>15%</a:t>
              </a:r>
            </a:p>
          </p:txBody>
        </p:sp>
        <p:sp>
          <p:nvSpPr>
            <p:cNvPr id="26" name="テキスト ボックス 25">
              <a:extLst>
                <a:ext uri="{FF2B5EF4-FFF2-40B4-BE49-F238E27FC236}">
                  <a16:creationId xmlns:a16="http://schemas.microsoft.com/office/drawing/2014/main" id="{AE138532-2273-4E33-9CEB-101A0D19F4BB}"/>
                </a:ext>
              </a:extLst>
            </p:cNvPr>
            <p:cNvSpPr txBox="1"/>
            <p:nvPr/>
          </p:nvSpPr>
          <p:spPr>
            <a:xfrm>
              <a:off x="-225543" y="5250595"/>
              <a:ext cx="652743" cy="246221"/>
            </a:xfrm>
            <a:prstGeom prst="rect">
              <a:avLst/>
            </a:prstGeom>
            <a:noFill/>
          </p:spPr>
          <p:txBody>
            <a:bodyPr wrap="none" rtlCol="0">
              <a:spAutoFit/>
            </a:bodyPr>
            <a:lstStyle/>
            <a:p>
              <a:r>
                <a:rPr kumimoji="1" lang="en-US" altLang="ja-JP" sz="1000"/>
                <a:t>195</a:t>
              </a:r>
              <a:r>
                <a:rPr kumimoji="1" lang="ja-JP" altLang="en-US" sz="1000" dirty="0"/>
                <a:t>万円</a:t>
              </a:r>
            </a:p>
          </p:txBody>
        </p:sp>
        <p:sp>
          <p:nvSpPr>
            <p:cNvPr id="27" name="テキスト ボックス 26">
              <a:extLst>
                <a:ext uri="{FF2B5EF4-FFF2-40B4-BE49-F238E27FC236}">
                  <a16:creationId xmlns:a16="http://schemas.microsoft.com/office/drawing/2014/main" id="{016C3C15-16F6-41A4-AA77-224DCE8ECA2A}"/>
                </a:ext>
              </a:extLst>
            </p:cNvPr>
            <p:cNvSpPr txBox="1"/>
            <p:nvPr/>
          </p:nvSpPr>
          <p:spPr>
            <a:xfrm>
              <a:off x="-324580" y="1612816"/>
              <a:ext cx="758541" cy="246221"/>
            </a:xfrm>
            <a:prstGeom prst="rect">
              <a:avLst/>
            </a:prstGeom>
            <a:noFill/>
          </p:spPr>
          <p:txBody>
            <a:bodyPr wrap="none" rtlCol="0">
              <a:spAutoFit/>
            </a:bodyPr>
            <a:lstStyle/>
            <a:p>
              <a:r>
                <a:rPr lang="en-US" altLang="ja-JP" sz="1000" dirty="0"/>
                <a:t>4,0</a:t>
              </a:r>
              <a:r>
                <a:rPr kumimoji="1" lang="en-US" altLang="ja-JP" sz="1000" dirty="0"/>
                <a:t>00</a:t>
              </a:r>
              <a:r>
                <a:rPr kumimoji="1" lang="ja-JP" altLang="en-US" sz="1000" dirty="0"/>
                <a:t>万円</a:t>
              </a:r>
            </a:p>
          </p:txBody>
        </p:sp>
      </p:grpSp>
      <p:sp>
        <p:nvSpPr>
          <p:cNvPr id="30" name="テキスト ボックス 29"/>
          <p:cNvSpPr txBox="1"/>
          <p:nvPr/>
        </p:nvSpPr>
        <p:spPr>
          <a:xfrm>
            <a:off x="1387164" y="1241143"/>
            <a:ext cx="2492990" cy="369332"/>
          </a:xfrm>
          <a:prstGeom prst="rect">
            <a:avLst/>
          </a:prstGeom>
          <a:noFill/>
        </p:spPr>
        <p:txBody>
          <a:bodyPr wrap="none" rtlCol="0">
            <a:spAutoFit/>
          </a:bodyPr>
          <a:lstStyle/>
          <a:p>
            <a:r>
              <a:rPr kumimoji="1" lang="ja-JP" altLang="en-US" dirty="0"/>
              <a:t>個人：所得税＋住民税</a:t>
            </a:r>
          </a:p>
        </p:txBody>
      </p:sp>
      <p:sp>
        <p:nvSpPr>
          <p:cNvPr id="31" name="テキスト ボックス 30"/>
          <p:cNvSpPr txBox="1"/>
          <p:nvPr/>
        </p:nvSpPr>
        <p:spPr>
          <a:xfrm>
            <a:off x="4993018" y="1242579"/>
            <a:ext cx="2954655" cy="369332"/>
          </a:xfrm>
          <a:prstGeom prst="rect">
            <a:avLst/>
          </a:prstGeom>
          <a:noFill/>
        </p:spPr>
        <p:txBody>
          <a:bodyPr wrap="none" rtlCol="0">
            <a:spAutoFit/>
          </a:bodyPr>
          <a:lstStyle/>
          <a:p>
            <a:r>
              <a:rPr kumimoji="1" lang="ja-JP" altLang="en-US" dirty="0"/>
              <a:t>法人：法人税＋法人住民税</a:t>
            </a:r>
          </a:p>
        </p:txBody>
      </p:sp>
      <p:sp>
        <p:nvSpPr>
          <p:cNvPr id="34" name="正方形/長方形 33">
            <a:extLst>
              <a:ext uri="{FF2B5EF4-FFF2-40B4-BE49-F238E27FC236}">
                <a16:creationId xmlns:a16="http://schemas.microsoft.com/office/drawing/2014/main" id="{EDB2F96B-13F6-407F-907F-F097B4A044A9}"/>
              </a:ext>
            </a:extLst>
          </p:cNvPr>
          <p:cNvSpPr/>
          <p:nvPr/>
        </p:nvSpPr>
        <p:spPr>
          <a:xfrm>
            <a:off x="759882" y="1844824"/>
            <a:ext cx="3747555" cy="102852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3200" dirty="0">
                <a:latin typeface="Meiryo UI" panose="020B0604030504040204" pitchFamily="50" charset="-128"/>
                <a:ea typeface="Meiryo UI" panose="020B0604030504040204" pitchFamily="50" charset="-128"/>
              </a:rPr>
              <a:t>法人へ移行→</a:t>
            </a:r>
            <a:endParaRPr kumimoji="1" lang="en-US" altLang="ja-JP" sz="3200" dirty="0">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C2895804-5ABB-486B-86AC-DC214D88E74B}"/>
              </a:ext>
            </a:extLst>
          </p:cNvPr>
          <p:cNvSpPr/>
          <p:nvPr/>
        </p:nvSpPr>
        <p:spPr>
          <a:xfrm>
            <a:off x="765504" y="1844026"/>
            <a:ext cx="2085752" cy="1028528"/>
          </a:xfrm>
          <a:prstGeom prst="rect">
            <a:avLst/>
          </a:prstGeom>
          <a:solidFill>
            <a:schemeClr val="bg1">
              <a:lumMod val="20000"/>
              <a:lumOff val="80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400" dirty="0">
                <a:latin typeface="Meiryo UI" panose="020B0604030504040204" pitchFamily="50" charset="-128"/>
                <a:ea typeface="Meiryo UI" panose="020B0604030504040204" pitchFamily="50" charset="-128"/>
              </a:rPr>
              <a:t>所得税等</a:t>
            </a:r>
            <a:endParaRPr kumimoji="1" lang="en-US" altLang="ja-JP" sz="2400" dirty="0">
              <a:latin typeface="Meiryo UI" panose="020B0604030504040204" pitchFamily="50" charset="-128"/>
              <a:ea typeface="Meiryo UI" panose="020B0604030504040204" pitchFamily="50" charset="-128"/>
            </a:endParaRPr>
          </a:p>
          <a:p>
            <a:pPr algn="ctr"/>
            <a:r>
              <a:rPr kumimoji="1" lang="en-US" altLang="ja-JP" sz="2400" dirty="0">
                <a:latin typeface="Meiryo UI" panose="020B0604030504040204" pitchFamily="50" charset="-128"/>
                <a:ea typeface="Meiryo UI" panose="020B0604030504040204" pitchFamily="50" charset="-128"/>
              </a:rPr>
              <a:t>1,000</a:t>
            </a:r>
            <a:r>
              <a:rPr kumimoji="1" lang="ja-JP" altLang="en-US" sz="2400" dirty="0">
                <a:latin typeface="Meiryo UI" panose="020B0604030504040204" pitchFamily="50" charset="-128"/>
                <a:ea typeface="Meiryo UI" panose="020B0604030504040204" pitchFamily="50" charset="-128"/>
              </a:rPr>
              <a:t>万円</a:t>
            </a:r>
            <a:endParaRPr kumimoji="1" lang="en-US" altLang="ja-JP" sz="2400" dirty="0">
              <a:latin typeface="Meiryo UI" panose="020B0604030504040204" pitchFamily="50" charset="-128"/>
              <a:ea typeface="Meiryo UI" panose="020B0604030504040204" pitchFamily="50" charset="-128"/>
            </a:endParaRPr>
          </a:p>
        </p:txBody>
      </p:sp>
      <p:grpSp>
        <p:nvGrpSpPr>
          <p:cNvPr id="42" name="図形グループ 41"/>
          <p:cNvGrpSpPr/>
          <p:nvPr/>
        </p:nvGrpSpPr>
        <p:grpSpPr>
          <a:xfrm>
            <a:off x="5992263" y="1861977"/>
            <a:ext cx="883994" cy="1016501"/>
            <a:chOff x="5992263" y="1861977"/>
            <a:chExt cx="883994" cy="1016501"/>
          </a:xfrm>
        </p:grpSpPr>
        <p:sp>
          <p:nvSpPr>
            <p:cNvPr id="39" name="正方形/長方形 38">
              <a:extLst>
                <a:ext uri="{FF2B5EF4-FFF2-40B4-BE49-F238E27FC236}">
                  <a16:creationId xmlns:a16="http://schemas.microsoft.com/office/drawing/2014/main" id="{7562A67D-34DE-4F36-8B25-C71D2D14C1ED}"/>
                </a:ext>
              </a:extLst>
            </p:cNvPr>
            <p:cNvSpPr/>
            <p:nvPr/>
          </p:nvSpPr>
          <p:spPr>
            <a:xfrm>
              <a:off x="6424311" y="1861977"/>
              <a:ext cx="451946" cy="1016501"/>
            </a:xfrm>
            <a:prstGeom prst="rect">
              <a:avLst/>
            </a:prstGeom>
            <a:solidFill>
              <a:srgbClr val="FF0000"/>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en-US" altLang="ja-JP" sz="1100" dirty="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7562A67D-34DE-4F36-8B25-C71D2D14C1ED}"/>
                </a:ext>
              </a:extLst>
            </p:cNvPr>
            <p:cNvSpPr/>
            <p:nvPr/>
          </p:nvSpPr>
          <p:spPr>
            <a:xfrm>
              <a:off x="5992263" y="2465593"/>
              <a:ext cx="883993" cy="412885"/>
            </a:xfrm>
            <a:prstGeom prst="rect">
              <a:avLst/>
            </a:prstGeom>
            <a:solidFill>
              <a:srgbClr val="FF0000"/>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1100" dirty="0">
                  <a:solidFill>
                    <a:schemeClr val="tx1"/>
                  </a:solidFill>
                  <a:latin typeface="Meiryo UI" panose="020B0604030504040204" pitchFamily="50" charset="-128"/>
                  <a:ea typeface="Meiryo UI" panose="020B0604030504040204" pitchFamily="50" charset="-128"/>
                </a:rPr>
                <a:t>節税額</a:t>
              </a:r>
              <a:endParaRPr kumimoji="1" lang="en-US" altLang="ja-JP" sz="1100" dirty="0">
                <a:solidFill>
                  <a:schemeClr val="tx1"/>
                </a:solidFill>
                <a:latin typeface="Meiryo UI" panose="020B0604030504040204" pitchFamily="50" charset="-128"/>
                <a:ea typeface="Meiryo UI" panose="020B0604030504040204" pitchFamily="50" charset="-128"/>
              </a:endParaRPr>
            </a:p>
          </p:txBody>
        </p:sp>
      </p:grpSp>
      <p:sp>
        <p:nvSpPr>
          <p:cNvPr id="43" name="テキスト ボックス 42"/>
          <p:cNvSpPr txBox="1"/>
          <p:nvPr/>
        </p:nvSpPr>
        <p:spPr>
          <a:xfrm>
            <a:off x="4968616" y="4067980"/>
            <a:ext cx="3718184" cy="830997"/>
          </a:xfrm>
          <a:prstGeom prst="rect">
            <a:avLst/>
          </a:prstGeom>
          <a:noFill/>
        </p:spPr>
        <p:txBody>
          <a:bodyPr wrap="square" rtlCol="0">
            <a:spAutoFit/>
          </a:bodyPr>
          <a:lstStyle/>
          <a:p>
            <a:r>
              <a:rPr kumimoji="1" lang="ja-JP" altLang="en-US" sz="2400" dirty="0">
                <a:solidFill>
                  <a:schemeClr val="bg2"/>
                </a:solidFill>
              </a:rPr>
              <a:t>所得税等</a:t>
            </a:r>
            <a:r>
              <a:rPr kumimoji="1" lang="en-US" altLang="ja-JP" sz="2400" dirty="0">
                <a:solidFill>
                  <a:schemeClr val="bg2"/>
                </a:solidFill>
              </a:rPr>
              <a:t>1,000</a:t>
            </a:r>
            <a:r>
              <a:rPr kumimoji="1" lang="ja-JP" altLang="en-US" sz="2400" dirty="0">
                <a:solidFill>
                  <a:schemeClr val="bg2"/>
                </a:solidFill>
              </a:rPr>
              <a:t>万円が</a:t>
            </a:r>
            <a:endParaRPr kumimoji="1" lang="en-US" altLang="ja-JP" sz="2400" dirty="0">
              <a:solidFill>
                <a:schemeClr val="bg2"/>
              </a:solidFill>
            </a:endParaRPr>
          </a:p>
          <a:p>
            <a:r>
              <a:rPr kumimoji="1" lang="ja-JP" altLang="en-US" sz="2400" dirty="0">
                <a:solidFill>
                  <a:srgbClr val="FF0000"/>
                </a:solidFill>
              </a:rPr>
              <a:t>法人税</a:t>
            </a:r>
            <a:r>
              <a:rPr kumimoji="1" lang="en-US" altLang="ja-JP" sz="2400" dirty="0">
                <a:solidFill>
                  <a:srgbClr val="FF0000"/>
                </a:solidFill>
              </a:rPr>
              <a:t>592</a:t>
            </a:r>
            <a:r>
              <a:rPr kumimoji="1" lang="ja-JP" altLang="en-US" sz="2400" dirty="0">
                <a:solidFill>
                  <a:srgbClr val="FF0000"/>
                </a:solidFill>
              </a:rPr>
              <a:t>万円になった</a:t>
            </a:r>
          </a:p>
        </p:txBody>
      </p:sp>
      <p:sp>
        <p:nvSpPr>
          <p:cNvPr id="32" name="角丸四角形吹き出し 31"/>
          <p:cNvSpPr/>
          <p:nvPr/>
        </p:nvSpPr>
        <p:spPr bwMode="auto">
          <a:xfrm>
            <a:off x="5768244" y="2988522"/>
            <a:ext cx="2520280" cy="432048"/>
          </a:xfrm>
          <a:prstGeom prst="wedgeRoundRectCallout">
            <a:avLst>
              <a:gd name="adj1" fmla="val -22110"/>
              <a:gd name="adj2" fmla="val -80257"/>
              <a:gd name="adj3" fmla="val 16667"/>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ctr" anchorCtr="0" compatLnSpc="1">
            <a:prstTxWarp prst="textNoShape">
              <a:avLst/>
            </a:prstTxWarp>
          </a:bodyPr>
          <a:lstStyle/>
          <a:p>
            <a:pPr marL="136525" marR="0" indent="-136525" algn="l" defTabSz="914400" rtl="0" eaLnBrk="1" fontAlgn="base" latinLnBrk="0" hangingPunct="1">
              <a:lnSpc>
                <a:spcPct val="100000"/>
              </a:lnSpc>
              <a:spcBef>
                <a:spcPct val="0"/>
              </a:spcBef>
              <a:spcAft>
                <a:spcPct val="0"/>
              </a:spcAft>
              <a:buClrTx/>
              <a:buSzTx/>
              <a:buFont typeface="Arial" charset="0"/>
              <a:buChar char="•"/>
            </a:pPr>
            <a:r>
              <a:rPr kumimoji="1" lang="en-US" altLang="ja-JP" sz="1800" b="0" i="0" u="none" strike="noStrike" cap="none" normalizeH="0" baseline="0" dirty="0">
                <a:ln>
                  <a:noFill/>
                </a:ln>
                <a:solidFill>
                  <a:srgbClr val="000000"/>
                </a:solidFill>
                <a:effectLst/>
                <a:latin typeface="Arial" charset="0"/>
                <a:ea typeface="HG創英角ｺﾞｼｯｸUB" pitchFamily="49" charset="-128"/>
              </a:rPr>
              <a:t>408</a:t>
            </a:r>
            <a:r>
              <a:rPr kumimoji="1" lang="ja-JP" altLang="en-US" sz="1800" b="0" i="0" u="none" strike="noStrike" cap="none" normalizeH="0" baseline="0" dirty="0">
                <a:ln>
                  <a:noFill/>
                </a:ln>
                <a:solidFill>
                  <a:srgbClr val="000000"/>
                </a:solidFill>
                <a:effectLst/>
                <a:latin typeface="Arial" charset="0"/>
                <a:ea typeface="HG創英角ｺﾞｼｯｸUB" pitchFamily="49" charset="-128"/>
              </a:rPr>
              <a:t>万円の節税</a:t>
            </a:r>
          </a:p>
        </p:txBody>
      </p:sp>
      <p:sp>
        <p:nvSpPr>
          <p:cNvPr id="33" name="Rectangle 6">
            <a:extLst>
              <a:ext uri="{FF2B5EF4-FFF2-40B4-BE49-F238E27FC236}">
                <a16:creationId xmlns:a16="http://schemas.microsoft.com/office/drawing/2014/main" id="{E1F6A61D-FD72-4998-A428-FE56E1C0FE39}"/>
              </a:ext>
            </a:extLst>
          </p:cNvPr>
          <p:cNvSpPr>
            <a:spLocks noGrp="1" noChangeArrowheads="1"/>
          </p:cNvSpPr>
          <p:nvPr>
            <p:ph type="sldNum" sz="quarter" idx="4"/>
          </p:nvPr>
        </p:nvSpPr>
        <p:spPr>
          <a:xfrm>
            <a:off x="7740688" y="6522997"/>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50</a:t>
            </a:fld>
            <a:endParaRPr lang="en-US" altLang="ja-JP" sz="1200" dirty="0"/>
          </a:p>
        </p:txBody>
      </p:sp>
      <p:grpSp>
        <p:nvGrpSpPr>
          <p:cNvPr id="35" name="グループ化 34">
            <a:extLst>
              <a:ext uri="{FF2B5EF4-FFF2-40B4-BE49-F238E27FC236}">
                <a16:creationId xmlns:a16="http://schemas.microsoft.com/office/drawing/2014/main" id="{6F521483-CD75-4784-B5AB-256F15009195}"/>
              </a:ext>
            </a:extLst>
          </p:cNvPr>
          <p:cNvGrpSpPr/>
          <p:nvPr/>
        </p:nvGrpSpPr>
        <p:grpSpPr>
          <a:xfrm>
            <a:off x="5992263" y="1861977"/>
            <a:ext cx="2232246" cy="1016501"/>
            <a:chOff x="5992263" y="1861977"/>
            <a:chExt cx="2232246" cy="1016501"/>
          </a:xfrm>
        </p:grpSpPr>
        <p:sp>
          <p:nvSpPr>
            <p:cNvPr id="36" name="正方形/長方形 35">
              <a:extLst>
                <a:ext uri="{FF2B5EF4-FFF2-40B4-BE49-F238E27FC236}">
                  <a16:creationId xmlns:a16="http://schemas.microsoft.com/office/drawing/2014/main" id="{6F1B2C1A-40A8-48F6-8A6B-5B5BDD6F0B0F}"/>
                </a:ext>
              </a:extLst>
            </p:cNvPr>
            <p:cNvSpPr/>
            <p:nvPr/>
          </p:nvSpPr>
          <p:spPr>
            <a:xfrm>
              <a:off x="6424310" y="1861977"/>
              <a:ext cx="1800199" cy="1016501"/>
            </a:xfrm>
            <a:prstGeom prst="rect">
              <a:avLst/>
            </a:prstGeom>
            <a:solidFill>
              <a:srgbClr val="FF0000"/>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en-US" altLang="ja-JP" sz="1100" dirty="0">
                <a:solidFill>
                  <a:schemeClr val="tx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3AC49313-648C-484F-BD85-8390E75F49C8}"/>
                </a:ext>
              </a:extLst>
            </p:cNvPr>
            <p:cNvSpPr/>
            <p:nvPr/>
          </p:nvSpPr>
          <p:spPr>
            <a:xfrm>
              <a:off x="5992263" y="2465593"/>
              <a:ext cx="2232246" cy="412885"/>
            </a:xfrm>
            <a:prstGeom prst="rect">
              <a:avLst/>
            </a:prstGeom>
            <a:solidFill>
              <a:srgbClr val="FF0000"/>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1600" dirty="0">
                  <a:solidFill>
                    <a:schemeClr val="tx1"/>
                  </a:solidFill>
                  <a:latin typeface="Meiryo UI" panose="020B0604030504040204" pitchFamily="50" charset="-128"/>
                  <a:ea typeface="Meiryo UI" panose="020B0604030504040204" pitchFamily="50" charset="-128"/>
                </a:rPr>
                <a:t>法人に残った資金</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grpSp>
      <p:sp>
        <p:nvSpPr>
          <p:cNvPr id="41" name="テキスト ボックス 40">
            <a:extLst>
              <a:ext uri="{FF2B5EF4-FFF2-40B4-BE49-F238E27FC236}">
                <a16:creationId xmlns:a16="http://schemas.microsoft.com/office/drawing/2014/main" id="{15E5C14C-8550-4622-9D2E-B8901A2E42C4}"/>
              </a:ext>
            </a:extLst>
          </p:cNvPr>
          <p:cNvSpPr txBox="1"/>
          <p:nvPr/>
        </p:nvSpPr>
        <p:spPr>
          <a:xfrm>
            <a:off x="52739" y="2742301"/>
            <a:ext cx="758541" cy="246221"/>
          </a:xfrm>
          <a:prstGeom prst="rect">
            <a:avLst/>
          </a:prstGeom>
          <a:noFill/>
        </p:spPr>
        <p:txBody>
          <a:bodyPr wrap="none" rtlCol="0">
            <a:spAutoFit/>
          </a:bodyPr>
          <a:lstStyle/>
          <a:p>
            <a:r>
              <a:rPr kumimoji="1" lang="en-US" altLang="ja-JP" sz="1000" dirty="0"/>
              <a:t>2,000</a:t>
            </a:r>
            <a:r>
              <a:rPr kumimoji="1" lang="ja-JP" altLang="en-US" sz="1000" dirty="0"/>
              <a:t>万円</a:t>
            </a:r>
          </a:p>
        </p:txBody>
      </p:sp>
      <p:sp>
        <p:nvSpPr>
          <p:cNvPr id="44" name="テキスト ボックス 43">
            <a:extLst>
              <a:ext uri="{FF2B5EF4-FFF2-40B4-BE49-F238E27FC236}">
                <a16:creationId xmlns:a16="http://schemas.microsoft.com/office/drawing/2014/main" id="{F559F9E7-9777-4D49-BEFF-31CAD3171BD7}"/>
              </a:ext>
            </a:extLst>
          </p:cNvPr>
          <p:cNvSpPr txBox="1"/>
          <p:nvPr/>
        </p:nvSpPr>
        <p:spPr>
          <a:xfrm>
            <a:off x="6638310" y="1610475"/>
            <a:ext cx="453970" cy="246221"/>
          </a:xfrm>
          <a:prstGeom prst="rect">
            <a:avLst/>
          </a:prstGeom>
          <a:noFill/>
        </p:spPr>
        <p:txBody>
          <a:bodyPr wrap="none" rtlCol="0">
            <a:spAutoFit/>
          </a:bodyPr>
          <a:lstStyle/>
          <a:p>
            <a:r>
              <a:rPr kumimoji="1" lang="en-US" altLang="ja-JP" sz="1000" dirty="0"/>
              <a:t>50</a:t>
            </a:r>
            <a:r>
              <a:rPr kumimoji="1" lang="ja-JP" altLang="en-US" sz="1000" dirty="0"/>
              <a:t>％</a:t>
            </a:r>
          </a:p>
        </p:txBody>
      </p:sp>
      <p:sp>
        <p:nvSpPr>
          <p:cNvPr id="3" name="テキスト ボックス 2">
            <a:extLst>
              <a:ext uri="{FF2B5EF4-FFF2-40B4-BE49-F238E27FC236}">
                <a16:creationId xmlns:a16="http://schemas.microsoft.com/office/drawing/2014/main" id="{A1C0FC31-03D2-442D-B6A3-5D52F26A4B47}"/>
              </a:ext>
            </a:extLst>
          </p:cNvPr>
          <p:cNvSpPr txBox="1"/>
          <p:nvPr/>
        </p:nvSpPr>
        <p:spPr>
          <a:xfrm>
            <a:off x="2718744" y="4453974"/>
            <a:ext cx="1569660" cy="646331"/>
          </a:xfrm>
          <a:prstGeom prst="rect">
            <a:avLst/>
          </a:prstGeom>
          <a:noFill/>
        </p:spPr>
        <p:txBody>
          <a:bodyPr wrap="none" rtlCol="0">
            <a:spAutoFit/>
          </a:bodyPr>
          <a:lstStyle/>
          <a:p>
            <a:r>
              <a:rPr kumimoji="1" lang="ja-JP" altLang="en-US" dirty="0"/>
              <a:t>手取り</a:t>
            </a:r>
            <a:endParaRPr kumimoji="1" lang="en-US" altLang="ja-JP" dirty="0"/>
          </a:p>
          <a:p>
            <a:r>
              <a:rPr kumimoji="1" lang="en-US" altLang="ja-JP" dirty="0"/>
              <a:t>22,796,000</a:t>
            </a:r>
            <a:r>
              <a:rPr kumimoji="1" lang="ja-JP" altLang="en-US" dirty="0"/>
              <a:t>円</a:t>
            </a:r>
          </a:p>
        </p:txBody>
      </p:sp>
      <p:sp>
        <p:nvSpPr>
          <p:cNvPr id="45" name="テキスト ボックス 44">
            <a:extLst>
              <a:ext uri="{FF2B5EF4-FFF2-40B4-BE49-F238E27FC236}">
                <a16:creationId xmlns:a16="http://schemas.microsoft.com/office/drawing/2014/main" id="{784F2BCC-9C70-4456-9657-1B826BF81214}"/>
              </a:ext>
            </a:extLst>
          </p:cNvPr>
          <p:cNvSpPr txBox="1"/>
          <p:nvPr/>
        </p:nvSpPr>
        <p:spPr>
          <a:xfrm>
            <a:off x="779510" y="3356497"/>
            <a:ext cx="1569660" cy="646331"/>
          </a:xfrm>
          <a:prstGeom prst="rect">
            <a:avLst/>
          </a:prstGeom>
          <a:noFill/>
        </p:spPr>
        <p:txBody>
          <a:bodyPr wrap="none" rtlCol="0">
            <a:spAutoFit/>
          </a:bodyPr>
          <a:lstStyle/>
          <a:p>
            <a:r>
              <a:rPr kumimoji="1" lang="ja-JP" altLang="en-US" dirty="0">
                <a:solidFill>
                  <a:schemeClr val="bg1"/>
                </a:solidFill>
              </a:rPr>
              <a:t>税金</a:t>
            </a:r>
            <a:endParaRPr kumimoji="1" lang="en-US" altLang="ja-JP" dirty="0">
              <a:solidFill>
                <a:schemeClr val="bg1"/>
              </a:solidFill>
            </a:endParaRPr>
          </a:p>
          <a:p>
            <a:r>
              <a:rPr kumimoji="1" lang="en-US" altLang="ja-JP" dirty="0">
                <a:solidFill>
                  <a:schemeClr val="bg1"/>
                </a:solidFill>
              </a:rPr>
              <a:t>17,204,000</a:t>
            </a:r>
            <a:r>
              <a:rPr kumimoji="1" lang="ja-JP" altLang="en-US" dirty="0">
                <a:solidFill>
                  <a:schemeClr val="bg1"/>
                </a:solidFill>
              </a:rPr>
              <a:t>円</a:t>
            </a:r>
          </a:p>
        </p:txBody>
      </p:sp>
      <p:grpSp>
        <p:nvGrpSpPr>
          <p:cNvPr id="16" name="グループ化 15">
            <a:extLst>
              <a:ext uri="{FF2B5EF4-FFF2-40B4-BE49-F238E27FC236}">
                <a16:creationId xmlns:a16="http://schemas.microsoft.com/office/drawing/2014/main" id="{A5F23AB6-FDB3-457A-8AA7-52D06C62DF9E}"/>
              </a:ext>
            </a:extLst>
          </p:cNvPr>
          <p:cNvGrpSpPr/>
          <p:nvPr/>
        </p:nvGrpSpPr>
        <p:grpSpPr>
          <a:xfrm>
            <a:off x="770004" y="4102799"/>
            <a:ext cx="1441420" cy="2350544"/>
            <a:chOff x="770004" y="4102799"/>
            <a:chExt cx="1441420" cy="2350544"/>
          </a:xfrm>
        </p:grpSpPr>
        <p:sp>
          <p:nvSpPr>
            <p:cNvPr id="11" name="テキスト ボックス 10">
              <a:extLst>
                <a:ext uri="{FF2B5EF4-FFF2-40B4-BE49-F238E27FC236}">
                  <a16:creationId xmlns:a16="http://schemas.microsoft.com/office/drawing/2014/main" id="{6AA4E76B-8D83-4D68-98A1-4503E326C5DB}"/>
                </a:ext>
              </a:extLst>
            </p:cNvPr>
            <p:cNvSpPr txBox="1"/>
            <p:nvPr/>
          </p:nvSpPr>
          <p:spPr>
            <a:xfrm>
              <a:off x="770004" y="5807012"/>
              <a:ext cx="1441420" cy="646331"/>
            </a:xfrm>
            <a:prstGeom prst="rect">
              <a:avLst/>
            </a:prstGeom>
            <a:noFill/>
          </p:spPr>
          <p:txBody>
            <a:bodyPr wrap="none" rtlCol="0">
              <a:spAutoFit/>
            </a:bodyPr>
            <a:lstStyle/>
            <a:p>
              <a:r>
                <a:rPr kumimoji="1" lang="ja-JP" altLang="en-US" dirty="0">
                  <a:solidFill>
                    <a:schemeClr val="bg1"/>
                  </a:solidFill>
                </a:rPr>
                <a:t>税金</a:t>
              </a:r>
              <a:endParaRPr kumimoji="1" lang="en-US" altLang="ja-JP" dirty="0">
                <a:solidFill>
                  <a:schemeClr val="bg1"/>
                </a:solidFill>
              </a:endParaRPr>
            </a:p>
            <a:p>
              <a:r>
                <a:rPr kumimoji="1" lang="en-US" altLang="ja-JP" dirty="0">
                  <a:solidFill>
                    <a:schemeClr val="bg1"/>
                  </a:solidFill>
                </a:rPr>
                <a:t>7,204,000</a:t>
              </a:r>
              <a:r>
                <a:rPr kumimoji="1" lang="ja-JP" altLang="en-US" dirty="0">
                  <a:solidFill>
                    <a:schemeClr val="bg1"/>
                  </a:solidFill>
                </a:rPr>
                <a:t>円</a:t>
              </a:r>
            </a:p>
          </p:txBody>
        </p:sp>
        <p:sp>
          <p:nvSpPr>
            <p:cNvPr id="15" name="矢印: 下 14">
              <a:extLst>
                <a:ext uri="{FF2B5EF4-FFF2-40B4-BE49-F238E27FC236}">
                  <a16:creationId xmlns:a16="http://schemas.microsoft.com/office/drawing/2014/main" id="{3DF2F593-D09F-43C8-B87A-DA8C3498F222}"/>
                </a:ext>
              </a:extLst>
            </p:cNvPr>
            <p:cNvSpPr/>
            <p:nvPr/>
          </p:nvSpPr>
          <p:spPr bwMode="auto">
            <a:xfrm>
              <a:off x="1418775" y="4102799"/>
              <a:ext cx="161372" cy="1879076"/>
            </a:xfrm>
            <a:prstGeom prst="downArrow">
              <a:avLst/>
            </a:prstGeom>
            <a:solidFill>
              <a:schemeClr val="bg1">
                <a:lumMod val="60000"/>
                <a:lumOff val="40000"/>
              </a:schemeClr>
            </a:solidFill>
            <a:ln w="9525"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grpSp>
    </p:spTree>
    <p:extLst>
      <p:ext uri="{BB962C8B-B14F-4D97-AF65-F5344CB8AC3E}">
        <p14:creationId xmlns:p14="http://schemas.microsoft.com/office/powerpoint/2010/main" val="2549432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45"/>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3"/>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1000" fill="hold"/>
                                        <p:tgtEl>
                                          <p:spTgt spid="29"/>
                                        </p:tgtEl>
                                        <p:attrNameLst>
                                          <p:attrName>ppt_x</p:attrName>
                                        </p:attrNameLst>
                                      </p:cBhvr>
                                      <p:tavLst>
                                        <p:tav tm="0">
                                          <p:val>
                                            <p:strVal val="0-#ppt_w/2"/>
                                          </p:val>
                                        </p:tav>
                                        <p:tav tm="100000">
                                          <p:val>
                                            <p:strVal val="#ppt_x"/>
                                          </p:val>
                                        </p:tav>
                                      </p:tavLst>
                                    </p:anim>
                                    <p:anim calcmode="lin" valueType="num">
                                      <p:cBhvr additive="base">
                                        <p:cTn id="22" dur="10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additive="base">
                                        <p:cTn id="25" dur="1000" fill="hold"/>
                                        <p:tgtEl>
                                          <p:spTgt spid="31"/>
                                        </p:tgtEl>
                                        <p:attrNameLst>
                                          <p:attrName>ppt_x</p:attrName>
                                        </p:attrNameLst>
                                      </p:cBhvr>
                                      <p:tavLst>
                                        <p:tav tm="0">
                                          <p:val>
                                            <p:strVal val="0-#ppt_w/2"/>
                                          </p:val>
                                        </p:tav>
                                        <p:tav tm="100000">
                                          <p:val>
                                            <p:strVal val="#ppt_x"/>
                                          </p:val>
                                        </p:tav>
                                      </p:tavLst>
                                    </p:anim>
                                    <p:anim calcmode="lin" valueType="num">
                                      <p:cBhvr additive="base">
                                        <p:cTn id="26" dur="1000" fill="hold"/>
                                        <p:tgtEl>
                                          <p:spTgt spid="31"/>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 calcmode="lin" valueType="num">
                                      <p:cBhvr additive="base">
                                        <p:cTn id="29" dur="1000" fill="hold"/>
                                        <p:tgtEl>
                                          <p:spTgt spid="34"/>
                                        </p:tgtEl>
                                        <p:attrNameLst>
                                          <p:attrName>ppt_x</p:attrName>
                                        </p:attrNameLst>
                                      </p:cBhvr>
                                      <p:tavLst>
                                        <p:tav tm="0">
                                          <p:val>
                                            <p:strVal val="0-#ppt_w/2"/>
                                          </p:val>
                                        </p:tav>
                                        <p:tav tm="100000">
                                          <p:val>
                                            <p:strVal val="#ppt_x"/>
                                          </p:val>
                                        </p:tav>
                                      </p:tavLst>
                                    </p:anim>
                                    <p:anim calcmode="lin" valueType="num">
                                      <p:cBhvr additive="base">
                                        <p:cTn id="30" dur="10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2" nodeType="clickEffect">
                                  <p:stCondLst>
                                    <p:cond delay="0"/>
                                  </p:stCondLst>
                                  <p:childTnLst>
                                    <p:set>
                                      <p:cBhvr>
                                        <p:cTn id="38" dur="1" fill="hold">
                                          <p:stCondLst>
                                            <p:cond delay="0"/>
                                          </p:stCondLst>
                                        </p:cTn>
                                        <p:tgtEl>
                                          <p:spTgt spid="45"/>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42"/>
                                        </p:tgtEl>
                                        <p:attrNameLst>
                                          <p:attrName>style.visibility</p:attrName>
                                        </p:attrNameLst>
                                      </p:cBhvr>
                                      <p:to>
                                        <p:strVal val="visible"/>
                                      </p:to>
                                    </p:set>
                                    <p:anim calcmode="lin" valueType="num">
                                      <p:cBhvr additive="base">
                                        <p:cTn id="45" dur="1000" fill="hold"/>
                                        <p:tgtEl>
                                          <p:spTgt spid="42"/>
                                        </p:tgtEl>
                                        <p:attrNameLst>
                                          <p:attrName>ppt_x</p:attrName>
                                        </p:attrNameLst>
                                      </p:cBhvr>
                                      <p:tavLst>
                                        <p:tav tm="0">
                                          <p:val>
                                            <p:strVal val="#ppt_x"/>
                                          </p:val>
                                        </p:tav>
                                        <p:tav tm="100000">
                                          <p:val>
                                            <p:strVal val="#ppt_x"/>
                                          </p:val>
                                        </p:tav>
                                      </p:tavLst>
                                    </p:anim>
                                    <p:anim calcmode="lin" valueType="num">
                                      <p:cBhvr additive="base">
                                        <p:cTn id="46" dur="1000" fill="hold"/>
                                        <p:tgtEl>
                                          <p:spTgt spid="42"/>
                                        </p:tgtEl>
                                        <p:attrNameLst>
                                          <p:attrName>ppt_y</p:attrName>
                                        </p:attrNameLst>
                                      </p:cBhvr>
                                      <p:tavLst>
                                        <p:tav tm="0">
                                          <p:val>
                                            <p:strVal val="1+#ppt_h/2"/>
                                          </p:val>
                                        </p:tav>
                                        <p:tav tm="100000">
                                          <p:val>
                                            <p:strVal val="#ppt_y"/>
                                          </p:val>
                                        </p:tav>
                                      </p:tavLst>
                                    </p:anim>
                                  </p:childTnLst>
                                </p:cTn>
                              </p:par>
                              <p:par>
                                <p:cTn id="47" presetID="1" presetClass="entr" presetSubtype="0" fill="hold" grpId="0" nodeType="withEffect">
                                  <p:stCondLst>
                                    <p:cond delay="0"/>
                                  </p:stCondLst>
                                  <p:childTnLst>
                                    <p:set>
                                      <p:cBhvr>
                                        <p:cTn id="48" dur="1" fill="hold">
                                          <p:stCondLst>
                                            <p:cond delay="0"/>
                                          </p:stCondLst>
                                        </p:cTn>
                                        <p:tgtEl>
                                          <p:spTgt spid="44"/>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8" presetClass="entr" presetSubtype="12" fill="hold" grpId="0" nodeType="click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strips(downLeft)">
                                      <p:cBhvr>
                                        <p:cTn id="53" dur="1000"/>
                                        <p:tgtEl>
                                          <p:spTgt spid="32"/>
                                        </p:tgtEl>
                                      </p:cBhvr>
                                    </p:animEffect>
                                  </p:childTnLst>
                                </p:cTn>
                              </p:par>
                            </p:childTnLst>
                          </p:cTn>
                        </p:par>
                      </p:childTnLst>
                    </p:cTn>
                  </p:par>
                  <p:par>
                    <p:cTn id="54" fill="hold">
                      <p:stCondLst>
                        <p:cond delay="indefinite"/>
                      </p:stCondLst>
                      <p:childTnLst>
                        <p:par>
                          <p:cTn id="55" fill="hold">
                            <p:stCondLst>
                              <p:cond delay="0"/>
                            </p:stCondLst>
                            <p:childTnLst>
                              <p:par>
                                <p:cTn id="56" presetID="3" presetClass="entr" presetSubtype="10" fill="hold" grpId="0" nodeType="click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blinds(horizontal)">
                                      <p:cBhvr>
                                        <p:cTn id="58" dur="1000"/>
                                        <p:tgtEl>
                                          <p:spTgt spid="43"/>
                                        </p:tgtEl>
                                      </p:cBhvr>
                                    </p:animEffec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4" grpId="0" animBg="1"/>
      <p:bldP spid="38" grpId="0" animBg="1"/>
      <p:bldP spid="43" grpId="0"/>
      <p:bldP spid="32" grpId="0" animBg="1"/>
      <p:bldP spid="44" grpId="0"/>
      <p:bldP spid="3" grpId="0"/>
      <p:bldP spid="3" grpId="1"/>
      <p:bldP spid="45" grpId="0"/>
      <p:bldP spid="45" grpId="1"/>
      <p:bldP spid="45" grpId="2"/>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現実：法人成りによる手取りの減少</a:t>
            </a:r>
          </a:p>
        </p:txBody>
      </p:sp>
      <p:grpSp>
        <p:nvGrpSpPr>
          <p:cNvPr id="29" name="図形グループ 28"/>
          <p:cNvGrpSpPr/>
          <p:nvPr/>
        </p:nvGrpSpPr>
        <p:grpSpPr>
          <a:xfrm>
            <a:off x="4716016" y="1777248"/>
            <a:ext cx="4225852" cy="1113257"/>
            <a:chOff x="5023946" y="1624717"/>
            <a:chExt cx="4225852" cy="1113257"/>
          </a:xfrm>
        </p:grpSpPr>
        <p:sp>
          <p:nvSpPr>
            <p:cNvPr id="6" name="正方形/長方形 5">
              <a:extLst>
                <a:ext uri="{FF2B5EF4-FFF2-40B4-BE49-F238E27FC236}">
                  <a16:creationId xmlns:a16="http://schemas.microsoft.com/office/drawing/2014/main" id="{EDB2F96B-13F6-407F-907F-F097B4A044A9}"/>
                </a:ext>
              </a:extLst>
            </p:cNvPr>
            <p:cNvSpPr/>
            <p:nvPr/>
          </p:nvSpPr>
          <p:spPr>
            <a:xfrm>
              <a:off x="5024113" y="1709446"/>
              <a:ext cx="3508327" cy="102852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r"/>
              <a:endParaRPr kumimoji="1" lang="en-US" altLang="ja-JP" sz="1100" dirty="0">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0819D4BA-4FFD-4787-9B5A-7299F2C2E9D2}"/>
                </a:ext>
              </a:extLst>
            </p:cNvPr>
            <p:cNvSpPr/>
            <p:nvPr/>
          </p:nvSpPr>
          <p:spPr>
            <a:xfrm>
              <a:off x="5023946" y="1709446"/>
              <a:ext cx="1708294" cy="596480"/>
            </a:xfrm>
            <a:prstGeom prst="rect">
              <a:avLst/>
            </a:prstGeom>
            <a:solidFill>
              <a:schemeClr val="bg1">
                <a:lumMod val="20000"/>
                <a:lumOff val="80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1100" dirty="0">
                  <a:latin typeface="Meiryo UI" panose="020B0604030504040204" pitchFamily="50" charset="-128"/>
                  <a:ea typeface="Meiryo UI" panose="020B0604030504040204" pitchFamily="50" charset="-128"/>
                </a:rPr>
                <a:t>税率</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約</a:t>
              </a:r>
              <a:r>
                <a:rPr kumimoji="1" lang="en-US" altLang="ja-JP" sz="1100" dirty="0">
                  <a:latin typeface="Meiryo UI" panose="020B0604030504040204" pitchFamily="50" charset="-128"/>
                  <a:ea typeface="Meiryo UI" panose="020B0604030504040204" pitchFamily="50" charset="-128"/>
                </a:rPr>
                <a:t>34</a:t>
              </a:r>
              <a:r>
                <a:rPr kumimoji="1" lang="ja-JP" altLang="en-US" sz="1100" dirty="0">
                  <a:latin typeface="Meiryo UI" panose="020B0604030504040204" pitchFamily="50" charset="-128"/>
                  <a:ea typeface="Meiryo UI" panose="020B0604030504040204" pitchFamily="50" charset="-128"/>
                </a:rPr>
                <a:t>％</a:t>
              </a:r>
              <a:endParaRPr kumimoji="1" lang="en-US" altLang="ja-JP" sz="1100" dirty="0">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55200B4E-D5C4-4910-B99A-D5DD0CAA69A5}"/>
                </a:ext>
              </a:extLst>
            </p:cNvPr>
            <p:cNvSpPr/>
            <p:nvPr/>
          </p:nvSpPr>
          <p:spPr>
            <a:xfrm>
              <a:off x="5023946" y="2317100"/>
              <a:ext cx="1276246" cy="409699"/>
            </a:xfrm>
            <a:prstGeom prst="rect">
              <a:avLst/>
            </a:prstGeom>
            <a:solidFill>
              <a:schemeClr val="bg1">
                <a:lumMod val="20000"/>
                <a:lumOff val="80000"/>
              </a:schemeClr>
            </a:solidFill>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1100" dirty="0">
                  <a:latin typeface="Meiryo UI" panose="020B0604030504040204" pitchFamily="50" charset="-128"/>
                  <a:ea typeface="Meiryo UI" panose="020B0604030504040204" pitchFamily="50" charset="-128"/>
                </a:rPr>
                <a:t>税率</a:t>
              </a:r>
              <a:endParaRPr kumimoji="1" lang="en-US" altLang="ja-JP" sz="1100" dirty="0">
                <a:latin typeface="Meiryo UI" panose="020B0604030504040204" pitchFamily="50" charset="-128"/>
                <a:ea typeface="Meiryo UI" panose="020B0604030504040204" pitchFamily="50" charset="-128"/>
              </a:endParaRPr>
            </a:p>
            <a:p>
              <a:pPr algn="ctr"/>
              <a:r>
                <a:rPr kumimoji="1" lang="ja-JP" altLang="en-US" sz="1100" dirty="0">
                  <a:latin typeface="Meiryo UI" panose="020B0604030504040204" pitchFamily="50" charset="-128"/>
                  <a:ea typeface="Meiryo UI" panose="020B0604030504040204" pitchFamily="50" charset="-128"/>
                </a:rPr>
                <a:t>約</a:t>
              </a:r>
              <a:r>
                <a:rPr kumimoji="1" lang="en-US" altLang="ja-JP" sz="1100" dirty="0">
                  <a:latin typeface="Meiryo UI" panose="020B0604030504040204" pitchFamily="50" charset="-128"/>
                  <a:ea typeface="Meiryo UI" panose="020B0604030504040204" pitchFamily="50" charset="-128"/>
                </a:rPr>
                <a:t>23</a:t>
              </a:r>
              <a:r>
                <a:rPr kumimoji="1" lang="ja-JP" altLang="en-US" sz="1100" dirty="0">
                  <a:latin typeface="Meiryo UI" panose="020B0604030504040204" pitchFamily="50" charset="-128"/>
                  <a:ea typeface="Meiryo UI" panose="020B0604030504040204" pitchFamily="50" charset="-128"/>
                </a:rPr>
                <a:t>％</a:t>
              </a:r>
              <a:endParaRPr kumimoji="1" lang="en-US" altLang="ja-JP" sz="1100" dirty="0">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A7B66A8D-5C33-4735-8BC3-D2A5ACF9249D}"/>
                </a:ext>
              </a:extLst>
            </p:cNvPr>
            <p:cNvSpPr txBox="1"/>
            <p:nvPr/>
          </p:nvSpPr>
          <p:spPr>
            <a:xfrm>
              <a:off x="8592661" y="2152457"/>
              <a:ext cx="652743" cy="246221"/>
            </a:xfrm>
            <a:prstGeom prst="rect">
              <a:avLst/>
            </a:prstGeom>
            <a:noFill/>
          </p:spPr>
          <p:txBody>
            <a:bodyPr wrap="none" rtlCol="0">
              <a:spAutoFit/>
            </a:bodyPr>
            <a:lstStyle/>
            <a:p>
              <a:r>
                <a:rPr kumimoji="1" lang="en-US" altLang="ja-JP" sz="1000" dirty="0"/>
                <a:t>800</a:t>
              </a:r>
              <a:r>
                <a:rPr kumimoji="1" lang="ja-JP" altLang="en-US" sz="1000" dirty="0"/>
                <a:t>万円</a:t>
              </a:r>
            </a:p>
          </p:txBody>
        </p:sp>
        <p:sp>
          <p:nvSpPr>
            <p:cNvPr id="10" name="テキスト ボックス 9">
              <a:extLst>
                <a:ext uri="{FF2B5EF4-FFF2-40B4-BE49-F238E27FC236}">
                  <a16:creationId xmlns:a16="http://schemas.microsoft.com/office/drawing/2014/main" id="{8D0DCCE9-DA5C-4C00-90BF-3C6E1DFD38CE}"/>
                </a:ext>
              </a:extLst>
            </p:cNvPr>
            <p:cNvSpPr txBox="1"/>
            <p:nvPr/>
          </p:nvSpPr>
          <p:spPr>
            <a:xfrm>
              <a:off x="8491257" y="1624717"/>
              <a:ext cx="758541" cy="246221"/>
            </a:xfrm>
            <a:prstGeom prst="rect">
              <a:avLst/>
            </a:prstGeom>
            <a:noFill/>
          </p:spPr>
          <p:txBody>
            <a:bodyPr wrap="none" rtlCol="0">
              <a:spAutoFit/>
            </a:bodyPr>
            <a:lstStyle/>
            <a:p>
              <a:r>
                <a:rPr kumimoji="1" lang="en-US" altLang="ja-JP" sz="1000" dirty="0"/>
                <a:t>2,000</a:t>
              </a:r>
              <a:r>
                <a:rPr kumimoji="1" lang="ja-JP" altLang="en-US" sz="1000" dirty="0"/>
                <a:t>万円</a:t>
              </a:r>
            </a:p>
          </p:txBody>
        </p:sp>
      </p:grpSp>
      <p:grpSp>
        <p:nvGrpSpPr>
          <p:cNvPr id="28" name="図形グループ 27"/>
          <p:cNvGrpSpPr/>
          <p:nvPr/>
        </p:nvGrpSpPr>
        <p:grpSpPr>
          <a:xfrm>
            <a:off x="-4461" y="1777248"/>
            <a:ext cx="4511898" cy="3884000"/>
            <a:chOff x="-371945" y="1612816"/>
            <a:chExt cx="4511898" cy="3884000"/>
          </a:xfrm>
        </p:grpSpPr>
        <p:sp>
          <p:nvSpPr>
            <p:cNvPr id="12" name="正方形/長方形 11">
              <a:extLst>
                <a:ext uri="{FF2B5EF4-FFF2-40B4-BE49-F238E27FC236}">
                  <a16:creationId xmlns:a16="http://schemas.microsoft.com/office/drawing/2014/main" id="{835680CD-E705-445C-AADA-AEA2DA37232A}"/>
                </a:ext>
              </a:extLst>
            </p:cNvPr>
            <p:cNvSpPr/>
            <p:nvPr/>
          </p:nvSpPr>
          <p:spPr>
            <a:xfrm>
              <a:off x="395537" y="1680392"/>
              <a:ext cx="3744416" cy="381642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r"/>
              <a:endParaRPr kumimoji="1" lang="en-US" altLang="ja-JP" sz="1100" dirty="0">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583B455C-0518-4FCF-8253-F75A36601638}"/>
                </a:ext>
              </a:extLst>
            </p:cNvPr>
            <p:cNvSpPr/>
            <p:nvPr/>
          </p:nvSpPr>
          <p:spPr>
            <a:xfrm>
              <a:off x="409038" y="1700808"/>
              <a:ext cx="2074733" cy="1328739"/>
            </a:xfrm>
            <a:prstGeom prst="rect">
              <a:avLst/>
            </a:prstGeom>
            <a:solidFill>
              <a:schemeClr val="accent5">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kumimoji="1" lang="en-US" altLang="ja-JP" sz="1100" dirty="0">
                  <a:latin typeface="Meiryo UI" panose="020B0604030504040204" pitchFamily="50" charset="-128"/>
                  <a:ea typeface="Meiryo UI" panose="020B0604030504040204" pitchFamily="50" charset="-128"/>
                </a:rPr>
                <a:t>50</a:t>
              </a:r>
              <a:r>
                <a:rPr kumimoji="1" lang="ja-JP" altLang="en-US" sz="1100" dirty="0">
                  <a:latin typeface="Meiryo UI" panose="020B0604030504040204" pitchFamily="50" charset="-128"/>
                  <a:ea typeface="Meiryo UI" panose="020B0604030504040204" pitchFamily="50" charset="-128"/>
                </a:rPr>
                <a:t>％</a:t>
              </a:r>
              <a:endParaRPr kumimoji="1" lang="en-US" altLang="ja-JP" sz="11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7562A67D-34DE-4F36-8B25-C71D2D14C1ED}"/>
                </a:ext>
              </a:extLst>
            </p:cNvPr>
            <p:cNvSpPr/>
            <p:nvPr/>
          </p:nvSpPr>
          <p:spPr>
            <a:xfrm>
              <a:off x="413219" y="3029547"/>
              <a:ext cx="1750573" cy="815167"/>
            </a:xfrm>
            <a:prstGeom prst="rect">
              <a:avLst/>
            </a:prstGeom>
            <a:solidFill>
              <a:schemeClr val="accent5">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kumimoji="1" lang="en-US" altLang="ja-JP" sz="1100" dirty="0">
                  <a:latin typeface="Meiryo UI" panose="020B0604030504040204" pitchFamily="50" charset="-128"/>
                  <a:ea typeface="Meiryo UI" panose="020B0604030504040204" pitchFamily="50" charset="-128"/>
                </a:rPr>
                <a:t>43</a:t>
              </a:r>
              <a:r>
                <a:rPr kumimoji="1" lang="ja-JP" altLang="en-US" sz="1100" dirty="0">
                  <a:latin typeface="Meiryo UI" panose="020B0604030504040204" pitchFamily="50" charset="-128"/>
                  <a:ea typeface="Meiryo UI" panose="020B0604030504040204" pitchFamily="50" charset="-128"/>
                </a:rPr>
                <a:t>％</a:t>
              </a:r>
              <a:endParaRPr kumimoji="1" lang="en-US" altLang="ja-JP" sz="1100" dirty="0">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016C3C15-16F6-41A4-AA77-224DCE8ECA2A}"/>
                </a:ext>
              </a:extLst>
            </p:cNvPr>
            <p:cNvSpPr txBox="1"/>
            <p:nvPr/>
          </p:nvSpPr>
          <p:spPr>
            <a:xfrm>
              <a:off x="-314744" y="2891338"/>
              <a:ext cx="758541" cy="246221"/>
            </a:xfrm>
            <a:prstGeom prst="rect">
              <a:avLst/>
            </a:prstGeom>
            <a:noFill/>
          </p:spPr>
          <p:txBody>
            <a:bodyPr wrap="none" rtlCol="0">
              <a:spAutoFit/>
            </a:bodyPr>
            <a:lstStyle/>
            <a:p>
              <a:r>
                <a:rPr kumimoji="1" lang="en-US" altLang="ja-JP" sz="1000" dirty="0"/>
                <a:t>1,800</a:t>
              </a:r>
              <a:r>
                <a:rPr kumimoji="1" lang="ja-JP" altLang="en-US" sz="1000" dirty="0"/>
                <a:t>万円</a:t>
              </a:r>
            </a:p>
          </p:txBody>
        </p:sp>
        <p:sp>
          <p:nvSpPr>
            <p:cNvPr id="19" name="テキスト ボックス 18">
              <a:extLst>
                <a:ext uri="{FF2B5EF4-FFF2-40B4-BE49-F238E27FC236}">
                  <a16:creationId xmlns:a16="http://schemas.microsoft.com/office/drawing/2014/main" id="{EEA66C03-E359-42A7-A6EA-24DDA58524D0}"/>
                </a:ext>
              </a:extLst>
            </p:cNvPr>
            <p:cNvSpPr txBox="1"/>
            <p:nvPr/>
          </p:nvSpPr>
          <p:spPr>
            <a:xfrm>
              <a:off x="-371945" y="3692146"/>
              <a:ext cx="780983" cy="246221"/>
            </a:xfrm>
            <a:prstGeom prst="rect">
              <a:avLst/>
            </a:prstGeom>
            <a:noFill/>
          </p:spPr>
          <p:txBody>
            <a:bodyPr wrap="none" rtlCol="0">
              <a:spAutoFit/>
            </a:bodyPr>
            <a:lstStyle/>
            <a:p>
              <a:r>
                <a:rPr kumimoji="1" lang="ja-JP" altLang="en-US" sz="1000" dirty="0"/>
                <a:t>　</a:t>
              </a:r>
              <a:r>
                <a:rPr kumimoji="1" lang="en-US" altLang="ja-JP" sz="1000" dirty="0"/>
                <a:t>900</a:t>
              </a:r>
              <a:r>
                <a:rPr kumimoji="1" lang="ja-JP" altLang="en-US" sz="1000" dirty="0"/>
                <a:t>万円</a:t>
              </a:r>
            </a:p>
          </p:txBody>
        </p:sp>
        <p:sp>
          <p:nvSpPr>
            <p:cNvPr id="20" name="テキスト ボックス 19">
              <a:extLst>
                <a:ext uri="{FF2B5EF4-FFF2-40B4-BE49-F238E27FC236}">
                  <a16:creationId xmlns:a16="http://schemas.microsoft.com/office/drawing/2014/main" id="{36E58FED-02BE-44A4-BE29-B201F6C4CB1D}"/>
                </a:ext>
              </a:extLst>
            </p:cNvPr>
            <p:cNvSpPr txBox="1"/>
            <p:nvPr/>
          </p:nvSpPr>
          <p:spPr>
            <a:xfrm>
              <a:off x="-357681" y="4077452"/>
              <a:ext cx="780983" cy="246221"/>
            </a:xfrm>
            <a:prstGeom prst="rect">
              <a:avLst/>
            </a:prstGeom>
            <a:noFill/>
          </p:spPr>
          <p:txBody>
            <a:bodyPr wrap="none" rtlCol="0">
              <a:spAutoFit/>
            </a:bodyPr>
            <a:lstStyle/>
            <a:p>
              <a:r>
                <a:rPr kumimoji="1" lang="ja-JP" altLang="en-US" sz="1000" dirty="0"/>
                <a:t>　</a:t>
              </a:r>
              <a:r>
                <a:rPr kumimoji="1" lang="en-US" altLang="ja-JP" sz="1000" dirty="0"/>
                <a:t>695</a:t>
              </a:r>
              <a:r>
                <a:rPr kumimoji="1" lang="ja-JP" altLang="en-US" sz="1000" dirty="0"/>
                <a:t>万円</a:t>
              </a:r>
            </a:p>
          </p:txBody>
        </p:sp>
        <p:sp>
          <p:nvSpPr>
            <p:cNvPr id="21" name="テキスト ボックス 20">
              <a:extLst>
                <a:ext uri="{FF2B5EF4-FFF2-40B4-BE49-F238E27FC236}">
                  <a16:creationId xmlns:a16="http://schemas.microsoft.com/office/drawing/2014/main" id="{AE138532-2273-4E33-9CEB-101A0D19F4BB}"/>
                </a:ext>
              </a:extLst>
            </p:cNvPr>
            <p:cNvSpPr txBox="1"/>
            <p:nvPr/>
          </p:nvSpPr>
          <p:spPr>
            <a:xfrm>
              <a:off x="-335802" y="4826878"/>
              <a:ext cx="780983" cy="246221"/>
            </a:xfrm>
            <a:prstGeom prst="rect">
              <a:avLst/>
            </a:prstGeom>
            <a:noFill/>
          </p:spPr>
          <p:txBody>
            <a:bodyPr wrap="none" rtlCol="0">
              <a:spAutoFit/>
            </a:bodyPr>
            <a:lstStyle/>
            <a:p>
              <a:r>
                <a:rPr kumimoji="1" lang="ja-JP" altLang="en-US" sz="1000" dirty="0"/>
                <a:t>　</a:t>
              </a:r>
              <a:r>
                <a:rPr kumimoji="1" lang="en-US" altLang="ja-JP" sz="1000" dirty="0"/>
                <a:t>330</a:t>
              </a:r>
              <a:r>
                <a:rPr kumimoji="1" lang="ja-JP" altLang="en-US" sz="1000" dirty="0"/>
                <a:t>万円</a:t>
              </a:r>
            </a:p>
          </p:txBody>
        </p:sp>
        <p:sp>
          <p:nvSpPr>
            <p:cNvPr id="22" name="正方形/長方形 21">
              <a:extLst>
                <a:ext uri="{FF2B5EF4-FFF2-40B4-BE49-F238E27FC236}">
                  <a16:creationId xmlns:a16="http://schemas.microsoft.com/office/drawing/2014/main" id="{562BCBD4-D027-45FD-9041-7441D42246DF}"/>
                </a:ext>
              </a:extLst>
            </p:cNvPr>
            <p:cNvSpPr/>
            <p:nvPr/>
          </p:nvSpPr>
          <p:spPr>
            <a:xfrm>
              <a:off x="409038" y="3836597"/>
              <a:ext cx="1428384" cy="326515"/>
            </a:xfrm>
            <a:prstGeom prst="rect">
              <a:avLst/>
            </a:prstGeom>
            <a:solidFill>
              <a:schemeClr val="accent5">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en-US" altLang="ja-JP" sz="1100" dirty="0">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082E1010-7317-4503-84D9-ED44231F5163}"/>
                </a:ext>
              </a:extLst>
            </p:cNvPr>
            <p:cNvSpPr/>
            <p:nvPr/>
          </p:nvSpPr>
          <p:spPr>
            <a:xfrm>
              <a:off x="409038" y="4163113"/>
              <a:ext cx="1284367" cy="576064"/>
            </a:xfrm>
            <a:prstGeom prst="rect">
              <a:avLst/>
            </a:prstGeom>
            <a:solidFill>
              <a:schemeClr val="accent5">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kumimoji="1" lang="en-US" altLang="ja-JP" sz="1100" dirty="0">
                  <a:latin typeface="Meiryo UI" panose="020B0604030504040204" pitchFamily="50" charset="-128"/>
                  <a:ea typeface="Meiryo UI" panose="020B0604030504040204" pitchFamily="50" charset="-128"/>
                </a:rPr>
                <a:t>30</a:t>
              </a:r>
              <a:r>
                <a:rPr kumimoji="1" lang="ja-JP" altLang="en-US" sz="1100" dirty="0">
                  <a:latin typeface="Meiryo UI" panose="020B0604030504040204" pitchFamily="50" charset="-128"/>
                  <a:ea typeface="Meiryo UI" panose="020B0604030504040204" pitchFamily="50" charset="-128"/>
                </a:rPr>
                <a:t>％</a:t>
              </a:r>
              <a:endParaRPr kumimoji="1" lang="en-US" altLang="ja-JP" sz="1100" dirty="0">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B74BC10A-CCE6-4D63-A27D-4D4BFB067B47}"/>
                </a:ext>
              </a:extLst>
            </p:cNvPr>
            <p:cNvSpPr/>
            <p:nvPr/>
          </p:nvSpPr>
          <p:spPr>
            <a:xfrm>
              <a:off x="409038" y="4739177"/>
              <a:ext cx="889107" cy="216024"/>
            </a:xfrm>
            <a:prstGeom prst="rect">
              <a:avLst/>
            </a:prstGeom>
            <a:solidFill>
              <a:schemeClr val="accent5">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en-US" altLang="ja-JP" sz="1100" dirty="0">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3956C4C9-0181-4DA3-A664-0AB30CEB495E}"/>
                </a:ext>
              </a:extLst>
            </p:cNvPr>
            <p:cNvSpPr/>
            <p:nvPr/>
          </p:nvSpPr>
          <p:spPr>
            <a:xfrm>
              <a:off x="409039" y="4955201"/>
              <a:ext cx="642252" cy="434332"/>
            </a:xfrm>
            <a:prstGeom prst="rect">
              <a:avLst/>
            </a:prstGeom>
            <a:solidFill>
              <a:schemeClr val="accent5">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kumimoji="1" lang="en-US" altLang="ja-JP" sz="900" dirty="0">
                  <a:latin typeface="Meiryo UI" panose="020B0604030504040204" pitchFamily="50" charset="-128"/>
                  <a:ea typeface="Meiryo UI" panose="020B0604030504040204" pitchFamily="50" charset="-128"/>
                </a:rPr>
                <a:t>15%</a:t>
              </a:r>
            </a:p>
          </p:txBody>
        </p:sp>
        <p:sp>
          <p:nvSpPr>
            <p:cNvPr id="26" name="テキスト ボックス 25">
              <a:extLst>
                <a:ext uri="{FF2B5EF4-FFF2-40B4-BE49-F238E27FC236}">
                  <a16:creationId xmlns:a16="http://schemas.microsoft.com/office/drawing/2014/main" id="{AE138532-2273-4E33-9CEB-101A0D19F4BB}"/>
                </a:ext>
              </a:extLst>
            </p:cNvPr>
            <p:cNvSpPr txBox="1"/>
            <p:nvPr/>
          </p:nvSpPr>
          <p:spPr>
            <a:xfrm>
              <a:off x="-225543" y="5250595"/>
              <a:ext cx="652743" cy="246221"/>
            </a:xfrm>
            <a:prstGeom prst="rect">
              <a:avLst/>
            </a:prstGeom>
            <a:noFill/>
          </p:spPr>
          <p:txBody>
            <a:bodyPr wrap="none" rtlCol="0">
              <a:spAutoFit/>
            </a:bodyPr>
            <a:lstStyle/>
            <a:p>
              <a:r>
                <a:rPr kumimoji="1" lang="en-US" altLang="ja-JP" sz="1000"/>
                <a:t>195</a:t>
              </a:r>
              <a:r>
                <a:rPr kumimoji="1" lang="ja-JP" altLang="en-US" sz="1000" dirty="0"/>
                <a:t>万円</a:t>
              </a:r>
            </a:p>
          </p:txBody>
        </p:sp>
        <p:sp>
          <p:nvSpPr>
            <p:cNvPr id="27" name="テキスト ボックス 26">
              <a:extLst>
                <a:ext uri="{FF2B5EF4-FFF2-40B4-BE49-F238E27FC236}">
                  <a16:creationId xmlns:a16="http://schemas.microsoft.com/office/drawing/2014/main" id="{016C3C15-16F6-41A4-AA77-224DCE8ECA2A}"/>
                </a:ext>
              </a:extLst>
            </p:cNvPr>
            <p:cNvSpPr txBox="1"/>
            <p:nvPr/>
          </p:nvSpPr>
          <p:spPr>
            <a:xfrm>
              <a:off x="-324580" y="1612816"/>
              <a:ext cx="758541" cy="246221"/>
            </a:xfrm>
            <a:prstGeom prst="rect">
              <a:avLst/>
            </a:prstGeom>
            <a:noFill/>
          </p:spPr>
          <p:txBody>
            <a:bodyPr wrap="none" rtlCol="0">
              <a:spAutoFit/>
            </a:bodyPr>
            <a:lstStyle/>
            <a:p>
              <a:r>
                <a:rPr lang="en-US" altLang="ja-JP" sz="1000" dirty="0"/>
                <a:t>4,0</a:t>
              </a:r>
              <a:r>
                <a:rPr kumimoji="1" lang="en-US" altLang="ja-JP" sz="1000" dirty="0"/>
                <a:t>00</a:t>
              </a:r>
              <a:r>
                <a:rPr kumimoji="1" lang="ja-JP" altLang="en-US" sz="1000" dirty="0"/>
                <a:t>万円</a:t>
              </a:r>
            </a:p>
          </p:txBody>
        </p:sp>
      </p:grpSp>
      <p:sp>
        <p:nvSpPr>
          <p:cNvPr id="30" name="テキスト ボックス 29"/>
          <p:cNvSpPr txBox="1"/>
          <p:nvPr/>
        </p:nvSpPr>
        <p:spPr>
          <a:xfrm>
            <a:off x="1388734" y="1423683"/>
            <a:ext cx="2492990" cy="369332"/>
          </a:xfrm>
          <a:prstGeom prst="rect">
            <a:avLst/>
          </a:prstGeom>
          <a:noFill/>
        </p:spPr>
        <p:txBody>
          <a:bodyPr wrap="none" rtlCol="0">
            <a:spAutoFit/>
          </a:bodyPr>
          <a:lstStyle/>
          <a:p>
            <a:r>
              <a:rPr kumimoji="1" lang="ja-JP" altLang="en-US"/>
              <a:t>個人：所得税＋住民税</a:t>
            </a:r>
          </a:p>
        </p:txBody>
      </p:sp>
      <p:sp>
        <p:nvSpPr>
          <p:cNvPr id="31" name="テキスト ボックス 30"/>
          <p:cNvSpPr txBox="1"/>
          <p:nvPr/>
        </p:nvSpPr>
        <p:spPr>
          <a:xfrm>
            <a:off x="5062063" y="1435009"/>
            <a:ext cx="2954655" cy="369332"/>
          </a:xfrm>
          <a:prstGeom prst="rect">
            <a:avLst/>
          </a:prstGeom>
          <a:noFill/>
        </p:spPr>
        <p:txBody>
          <a:bodyPr wrap="none" rtlCol="0">
            <a:spAutoFit/>
          </a:bodyPr>
          <a:lstStyle/>
          <a:p>
            <a:r>
              <a:rPr kumimoji="1" lang="ja-JP" altLang="en-US"/>
              <a:t>法人：法人税＋法人住民税</a:t>
            </a:r>
          </a:p>
        </p:txBody>
      </p:sp>
      <p:sp>
        <p:nvSpPr>
          <p:cNvPr id="34" name="正方形/長方形 33">
            <a:extLst>
              <a:ext uri="{FF2B5EF4-FFF2-40B4-BE49-F238E27FC236}">
                <a16:creationId xmlns:a16="http://schemas.microsoft.com/office/drawing/2014/main" id="{EDB2F96B-13F6-407F-907F-F097B4A044A9}"/>
              </a:ext>
            </a:extLst>
          </p:cNvPr>
          <p:cNvSpPr/>
          <p:nvPr/>
        </p:nvSpPr>
        <p:spPr>
          <a:xfrm>
            <a:off x="759882" y="1844824"/>
            <a:ext cx="3747555" cy="102852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3200" dirty="0">
                <a:latin typeface="Meiryo UI" panose="020B0604030504040204" pitchFamily="50" charset="-128"/>
                <a:ea typeface="Meiryo UI" panose="020B0604030504040204" pitchFamily="50" charset="-128"/>
              </a:rPr>
              <a:t>法人へ移行→</a:t>
            </a:r>
            <a:endParaRPr kumimoji="1" lang="en-US" altLang="ja-JP" sz="3200" dirty="0">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24CA52B8-A997-431A-B930-DF3A88EF7AC2}"/>
              </a:ext>
            </a:extLst>
          </p:cNvPr>
          <p:cNvSpPr/>
          <p:nvPr/>
        </p:nvSpPr>
        <p:spPr>
          <a:xfrm>
            <a:off x="2861450" y="1844824"/>
            <a:ext cx="1645988" cy="1028528"/>
          </a:xfrm>
          <a:prstGeom prst="rect">
            <a:avLst/>
          </a:prstGeom>
          <a:solidFill>
            <a:srgbClr val="FF0000">
              <a:alpha val="50000"/>
            </a:srgbClr>
          </a:solidFill>
          <a:ln>
            <a:solidFill>
              <a:srgbClr val="C0000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000" dirty="0">
                <a:solidFill>
                  <a:schemeClr val="tx1"/>
                </a:solidFill>
                <a:latin typeface="Meiryo UI" panose="020B0604030504040204" pitchFamily="50" charset="-128"/>
                <a:ea typeface="Meiryo UI" panose="020B0604030504040204" pitchFamily="50" charset="-128"/>
              </a:rPr>
              <a:t>手取り</a:t>
            </a:r>
            <a:endParaRPr kumimoji="1" lang="en-US" altLang="ja-JP" sz="2000" dirty="0">
              <a:solidFill>
                <a:schemeClr val="tx1"/>
              </a:solidFill>
              <a:latin typeface="Meiryo UI" panose="020B0604030504040204" pitchFamily="50" charset="-128"/>
              <a:ea typeface="Meiryo UI" panose="020B0604030504040204" pitchFamily="50" charset="-128"/>
            </a:endParaRPr>
          </a:p>
          <a:p>
            <a:pPr algn="ctr"/>
            <a:r>
              <a:rPr kumimoji="1" lang="en-US" altLang="ja-JP" sz="2000" dirty="0">
                <a:solidFill>
                  <a:schemeClr val="tx1"/>
                </a:solidFill>
                <a:latin typeface="Meiryo UI" panose="020B0604030504040204" pitchFamily="50" charset="-128"/>
                <a:ea typeface="Meiryo UI" panose="020B0604030504040204" pitchFamily="50" charset="-128"/>
              </a:rPr>
              <a:t>1,000</a:t>
            </a:r>
            <a:r>
              <a:rPr kumimoji="1" lang="ja-JP" altLang="en-US" sz="2000" dirty="0">
                <a:solidFill>
                  <a:schemeClr val="tx1"/>
                </a:solidFill>
                <a:latin typeface="Meiryo UI" panose="020B0604030504040204" pitchFamily="50" charset="-128"/>
                <a:ea typeface="Meiryo UI" panose="020B0604030504040204" pitchFamily="50" charset="-128"/>
              </a:rPr>
              <a:t>万円</a:t>
            </a:r>
            <a:endParaRPr kumimoji="1" lang="en-US" altLang="ja-JP" sz="2000" dirty="0">
              <a:solidFill>
                <a:schemeClr val="tx1"/>
              </a:solidFill>
              <a:latin typeface="Meiryo UI" panose="020B0604030504040204" pitchFamily="50" charset="-128"/>
              <a:ea typeface="Meiryo UI" panose="020B0604030504040204" pitchFamily="50" charset="-128"/>
            </a:endParaRPr>
          </a:p>
        </p:txBody>
      </p:sp>
      <p:grpSp>
        <p:nvGrpSpPr>
          <p:cNvPr id="3" name="グループ化 2">
            <a:extLst>
              <a:ext uri="{FF2B5EF4-FFF2-40B4-BE49-F238E27FC236}">
                <a16:creationId xmlns:a16="http://schemas.microsoft.com/office/drawing/2014/main" id="{4545C726-BAB9-45AE-82BF-6999AC8A2DC3}"/>
              </a:ext>
            </a:extLst>
          </p:cNvPr>
          <p:cNvGrpSpPr/>
          <p:nvPr/>
        </p:nvGrpSpPr>
        <p:grpSpPr>
          <a:xfrm>
            <a:off x="5992263" y="1861977"/>
            <a:ext cx="2232246" cy="1016501"/>
            <a:chOff x="5992263" y="1861977"/>
            <a:chExt cx="2232246" cy="1016501"/>
          </a:xfrm>
        </p:grpSpPr>
        <p:sp>
          <p:nvSpPr>
            <p:cNvPr id="39" name="正方形/長方形 38">
              <a:extLst>
                <a:ext uri="{FF2B5EF4-FFF2-40B4-BE49-F238E27FC236}">
                  <a16:creationId xmlns:a16="http://schemas.microsoft.com/office/drawing/2014/main" id="{7562A67D-34DE-4F36-8B25-C71D2D14C1ED}"/>
                </a:ext>
              </a:extLst>
            </p:cNvPr>
            <p:cNvSpPr/>
            <p:nvPr/>
          </p:nvSpPr>
          <p:spPr>
            <a:xfrm>
              <a:off x="6424310" y="1861977"/>
              <a:ext cx="1800199" cy="1016501"/>
            </a:xfrm>
            <a:prstGeom prst="rect">
              <a:avLst/>
            </a:prstGeom>
            <a:solidFill>
              <a:srgbClr val="FF0000"/>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en-US" altLang="ja-JP" sz="1100" dirty="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7562A67D-34DE-4F36-8B25-C71D2D14C1ED}"/>
                </a:ext>
              </a:extLst>
            </p:cNvPr>
            <p:cNvSpPr/>
            <p:nvPr/>
          </p:nvSpPr>
          <p:spPr>
            <a:xfrm>
              <a:off x="5992263" y="2465593"/>
              <a:ext cx="2232246" cy="412885"/>
            </a:xfrm>
            <a:prstGeom prst="rect">
              <a:avLst/>
            </a:prstGeom>
            <a:solidFill>
              <a:srgbClr val="FF0000"/>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1600" dirty="0">
                  <a:solidFill>
                    <a:schemeClr val="tx1"/>
                  </a:solidFill>
                  <a:latin typeface="Meiryo UI" panose="020B0604030504040204" pitchFamily="50" charset="-128"/>
                  <a:ea typeface="Meiryo UI" panose="020B0604030504040204" pitchFamily="50" charset="-128"/>
                </a:rPr>
                <a:t>法人に残った資金</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grpSp>
      <p:sp>
        <p:nvSpPr>
          <p:cNvPr id="32" name="角丸四角形吹き出し 31"/>
          <p:cNvSpPr/>
          <p:nvPr/>
        </p:nvSpPr>
        <p:spPr bwMode="auto">
          <a:xfrm>
            <a:off x="5768244" y="2988522"/>
            <a:ext cx="2520280" cy="432048"/>
          </a:xfrm>
          <a:prstGeom prst="wedgeRoundRectCallout">
            <a:avLst>
              <a:gd name="adj1" fmla="val -22110"/>
              <a:gd name="adj2" fmla="val -80257"/>
              <a:gd name="adj3" fmla="val 16667"/>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ctr" anchorCtr="0" compatLnSpc="1">
            <a:prstTxWarp prst="textNoShape">
              <a:avLst/>
            </a:prstTxWarp>
          </a:bodyPr>
          <a:lstStyle/>
          <a:p>
            <a:pPr marL="136525" marR="0" indent="-136525" algn="l" defTabSz="914400" rtl="0" eaLnBrk="1" fontAlgn="base" latinLnBrk="0" hangingPunct="1">
              <a:lnSpc>
                <a:spcPct val="100000"/>
              </a:lnSpc>
              <a:spcBef>
                <a:spcPct val="0"/>
              </a:spcBef>
              <a:spcAft>
                <a:spcPct val="0"/>
              </a:spcAft>
              <a:buClrTx/>
              <a:buSzTx/>
              <a:buFont typeface="Arial" charset="0"/>
              <a:buChar char="•"/>
            </a:pPr>
            <a:r>
              <a:rPr kumimoji="1" lang="en-US" altLang="ja-JP" sz="1800" b="0" i="0" u="none" strike="noStrike" cap="none" normalizeH="0" baseline="0" dirty="0">
                <a:ln>
                  <a:noFill/>
                </a:ln>
                <a:solidFill>
                  <a:srgbClr val="000000"/>
                </a:solidFill>
                <a:effectLst/>
                <a:latin typeface="Arial" charset="0"/>
                <a:ea typeface="HG創英角ｺﾞｼｯｸUB" pitchFamily="49" charset="-128"/>
              </a:rPr>
              <a:t>1,408</a:t>
            </a:r>
            <a:r>
              <a:rPr kumimoji="1" lang="ja-JP" altLang="en-US" sz="1800" b="0" i="0" u="none" strike="noStrike" cap="none" normalizeH="0" baseline="0" dirty="0">
                <a:ln>
                  <a:noFill/>
                </a:ln>
                <a:solidFill>
                  <a:srgbClr val="000000"/>
                </a:solidFill>
                <a:effectLst/>
                <a:latin typeface="Arial" charset="0"/>
                <a:ea typeface="HG創英角ｺﾞｼｯｸUB" pitchFamily="49" charset="-128"/>
              </a:rPr>
              <a:t>万円の現預金</a:t>
            </a:r>
          </a:p>
        </p:txBody>
      </p:sp>
      <p:sp>
        <p:nvSpPr>
          <p:cNvPr id="33" name="正方形/長方形 32">
            <a:extLst>
              <a:ext uri="{FF2B5EF4-FFF2-40B4-BE49-F238E27FC236}">
                <a16:creationId xmlns:a16="http://schemas.microsoft.com/office/drawing/2014/main" id="{C37037F0-8C01-49A5-ACEE-579CAAC92417}"/>
              </a:ext>
            </a:extLst>
          </p:cNvPr>
          <p:cNvSpPr/>
          <p:nvPr/>
        </p:nvSpPr>
        <p:spPr>
          <a:xfrm>
            <a:off x="766327" y="2465592"/>
            <a:ext cx="3747555" cy="393321"/>
          </a:xfrm>
          <a:prstGeom prst="rect">
            <a:avLst/>
          </a:prstGeom>
          <a:solidFill>
            <a:srgbClr val="FF0000"/>
          </a:solidFill>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1600" dirty="0">
                <a:solidFill>
                  <a:schemeClr val="tx1"/>
                </a:solidFill>
                <a:latin typeface="Meiryo UI" panose="020B0604030504040204" pitchFamily="50" charset="-128"/>
                <a:ea typeface="Meiryo UI" panose="020B0604030504040204" pitchFamily="50" charset="-128"/>
              </a:rPr>
              <a:t>手取り＝</a:t>
            </a:r>
            <a:r>
              <a:rPr kumimoji="1" lang="en-US" altLang="ja-JP" sz="1600" dirty="0">
                <a:solidFill>
                  <a:schemeClr val="tx1"/>
                </a:solidFill>
                <a:latin typeface="Meiryo UI" panose="020B0604030504040204" pitchFamily="50" charset="-128"/>
                <a:ea typeface="Meiryo UI" panose="020B0604030504040204" pitchFamily="50" charset="-128"/>
              </a:rPr>
              <a:t>1,408</a:t>
            </a:r>
            <a:r>
              <a:rPr kumimoji="1" lang="ja-JP" altLang="en-US" sz="1600" dirty="0">
                <a:solidFill>
                  <a:schemeClr val="tx1"/>
                </a:solidFill>
                <a:latin typeface="Meiryo UI" panose="020B0604030504040204" pitchFamily="50" charset="-128"/>
                <a:ea typeface="Meiryo UI" panose="020B0604030504040204" pitchFamily="50" charset="-128"/>
              </a:rPr>
              <a:t>万円</a:t>
            </a:r>
            <a:r>
              <a:rPr kumimoji="1" lang="en-US" altLang="ja-JP" sz="1600" dirty="0">
                <a:solidFill>
                  <a:schemeClr val="tx1"/>
                </a:solidFill>
                <a:latin typeface="Meiryo UI" panose="020B0604030504040204" pitchFamily="50" charset="-128"/>
                <a:ea typeface="Meiryo UI" panose="020B0604030504040204" pitchFamily="50" charset="-128"/>
              </a:rPr>
              <a:t>×50</a:t>
            </a:r>
            <a:r>
              <a:rPr kumimoji="1" lang="ja-JP" altLang="en-US" sz="1600" dirty="0">
                <a:solidFill>
                  <a:schemeClr val="tx1"/>
                </a:solidFill>
                <a:latin typeface="Meiryo UI" panose="020B0604030504040204" pitchFamily="50" charset="-128"/>
                <a:ea typeface="Meiryo UI" panose="020B0604030504040204" pitchFamily="50" charset="-128"/>
              </a:rPr>
              <a:t>％</a:t>
            </a:r>
            <a:r>
              <a:rPr kumimoji="1" lang="en-US" altLang="ja-JP" sz="1600" dirty="0">
                <a:solidFill>
                  <a:schemeClr val="tx1"/>
                </a:solidFill>
                <a:latin typeface="Meiryo UI" panose="020B0604030504040204" pitchFamily="50" charset="-128"/>
                <a:ea typeface="Meiryo UI" panose="020B0604030504040204" pitchFamily="50" charset="-128"/>
              </a:rPr>
              <a:t>=704</a:t>
            </a:r>
            <a:r>
              <a:rPr kumimoji="1" lang="ja-JP" altLang="en-US" sz="1600" dirty="0">
                <a:solidFill>
                  <a:schemeClr val="tx1"/>
                </a:solidFill>
                <a:latin typeface="Meiryo UI" panose="020B0604030504040204" pitchFamily="50" charset="-128"/>
                <a:ea typeface="Meiryo UI" panose="020B0604030504040204" pitchFamily="50" charset="-128"/>
              </a:rPr>
              <a:t>万円</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
        <p:nvSpPr>
          <p:cNvPr id="35" name="テキスト ボックス 34">
            <a:extLst>
              <a:ext uri="{FF2B5EF4-FFF2-40B4-BE49-F238E27FC236}">
                <a16:creationId xmlns:a16="http://schemas.microsoft.com/office/drawing/2014/main" id="{2B56097E-1B15-4F90-842B-D05D5B23C7F3}"/>
              </a:ext>
            </a:extLst>
          </p:cNvPr>
          <p:cNvSpPr txBox="1"/>
          <p:nvPr/>
        </p:nvSpPr>
        <p:spPr>
          <a:xfrm>
            <a:off x="4892918" y="3634725"/>
            <a:ext cx="3718184" cy="830997"/>
          </a:xfrm>
          <a:prstGeom prst="rect">
            <a:avLst/>
          </a:prstGeom>
          <a:noFill/>
        </p:spPr>
        <p:txBody>
          <a:bodyPr wrap="square" rtlCol="0">
            <a:spAutoFit/>
          </a:bodyPr>
          <a:lstStyle/>
          <a:p>
            <a:r>
              <a:rPr kumimoji="1" lang="ja-JP" altLang="en-US" sz="2400" dirty="0">
                <a:solidFill>
                  <a:schemeClr val="bg2"/>
                </a:solidFill>
              </a:rPr>
              <a:t>手取り</a:t>
            </a:r>
            <a:r>
              <a:rPr kumimoji="1" lang="en-US" altLang="ja-JP" sz="2400" dirty="0">
                <a:solidFill>
                  <a:schemeClr val="bg2"/>
                </a:solidFill>
              </a:rPr>
              <a:t>1,000</a:t>
            </a:r>
            <a:r>
              <a:rPr kumimoji="1" lang="ja-JP" altLang="en-US" sz="2400" dirty="0">
                <a:solidFill>
                  <a:schemeClr val="bg2"/>
                </a:solidFill>
              </a:rPr>
              <a:t>万円が</a:t>
            </a:r>
            <a:endParaRPr kumimoji="1" lang="en-US" altLang="ja-JP" sz="2400" dirty="0">
              <a:solidFill>
                <a:schemeClr val="bg2"/>
              </a:solidFill>
            </a:endParaRPr>
          </a:p>
          <a:p>
            <a:r>
              <a:rPr kumimoji="1" lang="ja-JP" altLang="en-US" sz="2400" dirty="0">
                <a:solidFill>
                  <a:schemeClr val="bg2"/>
                </a:solidFill>
              </a:rPr>
              <a:t>手取り</a:t>
            </a:r>
            <a:r>
              <a:rPr kumimoji="1" lang="en-US" altLang="ja-JP" sz="2400" dirty="0">
                <a:solidFill>
                  <a:schemeClr val="bg2"/>
                </a:solidFill>
              </a:rPr>
              <a:t>704</a:t>
            </a:r>
            <a:r>
              <a:rPr kumimoji="1" lang="ja-JP" altLang="en-US" sz="2400" dirty="0">
                <a:solidFill>
                  <a:schemeClr val="bg2"/>
                </a:solidFill>
              </a:rPr>
              <a:t>万円になった</a:t>
            </a:r>
          </a:p>
        </p:txBody>
      </p:sp>
      <p:sp>
        <p:nvSpPr>
          <p:cNvPr id="36" name="テキスト ボックス 35">
            <a:extLst>
              <a:ext uri="{FF2B5EF4-FFF2-40B4-BE49-F238E27FC236}">
                <a16:creationId xmlns:a16="http://schemas.microsoft.com/office/drawing/2014/main" id="{BB5DD99C-D923-4676-9221-4036E7715695}"/>
              </a:ext>
            </a:extLst>
          </p:cNvPr>
          <p:cNvSpPr txBox="1"/>
          <p:nvPr/>
        </p:nvSpPr>
        <p:spPr>
          <a:xfrm>
            <a:off x="4844413" y="4652755"/>
            <a:ext cx="3718184" cy="461665"/>
          </a:xfrm>
          <a:prstGeom prst="rect">
            <a:avLst/>
          </a:prstGeom>
          <a:noFill/>
        </p:spPr>
        <p:txBody>
          <a:bodyPr wrap="square" rtlCol="0">
            <a:spAutoFit/>
          </a:bodyPr>
          <a:lstStyle/>
          <a:p>
            <a:r>
              <a:rPr kumimoji="1" lang="ja-JP" altLang="en-US" sz="2400" dirty="0">
                <a:solidFill>
                  <a:schemeClr val="bg2"/>
                </a:solidFill>
              </a:rPr>
              <a:t>なぜ、</a:t>
            </a:r>
            <a:r>
              <a:rPr kumimoji="1" lang="en-US" altLang="ja-JP" sz="2400" dirty="0">
                <a:solidFill>
                  <a:schemeClr val="bg2"/>
                </a:solidFill>
              </a:rPr>
              <a:t>296</a:t>
            </a:r>
            <a:r>
              <a:rPr kumimoji="1" lang="ja-JP" altLang="en-US" sz="2400" dirty="0">
                <a:solidFill>
                  <a:schemeClr val="bg2"/>
                </a:solidFill>
              </a:rPr>
              <a:t>万円減った？</a:t>
            </a:r>
          </a:p>
        </p:txBody>
      </p:sp>
      <p:sp>
        <p:nvSpPr>
          <p:cNvPr id="37" name="テキスト ボックス 36">
            <a:extLst>
              <a:ext uri="{FF2B5EF4-FFF2-40B4-BE49-F238E27FC236}">
                <a16:creationId xmlns:a16="http://schemas.microsoft.com/office/drawing/2014/main" id="{483AA8EE-9684-467B-8655-A7C7E10BA855}"/>
              </a:ext>
            </a:extLst>
          </p:cNvPr>
          <p:cNvSpPr txBox="1"/>
          <p:nvPr/>
        </p:nvSpPr>
        <p:spPr>
          <a:xfrm>
            <a:off x="4892918" y="5238751"/>
            <a:ext cx="3718184" cy="461665"/>
          </a:xfrm>
          <a:prstGeom prst="rect">
            <a:avLst/>
          </a:prstGeom>
          <a:noFill/>
        </p:spPr>
        <p:txBody>
          <a:bodyPr wrap="square" rtlCol="0">
            <a:spAutoFit/>
          </a:bodyPr>
          <a:lstStyle/>
          <a:p>
            <a:r>
              <a:rPr kumimoji="1" lang="ja-JP" altLang="en-US" sz="2400" dirty="0">
                <a:solidFill>
                  <a:schemeClr val="bg2"/>
                </a:solidFill>
              </a:rPr>
              <a:t>答：法人税を払ったから</a:t>
            </a:r>
          </a:p>
        </p:txBody>
      </p:sp>
      <p:sp>
        <p:nvSpPr>
          <p:cNvPr id="38" name="Rectangle 6">
            <a:extLst>
              <a:ext uri="{FF2B5EF4-FFF2-40B4-BE49-F238E27FC236}">
                <a16:creationId xmlns:a16="http://schemas.microsoft.com/office/drawing/2014/main" id="{EABA5F83-E748-4CF9-AA27-858FB8562407}"/>
              </a:ext>
            </a:extLst>
          </p:cNvPr>
          <p:cNvSpPr>
            <a:spLocks noGrp="1" noChangeArrowheads="1"/>
          </p:cNvSpPr>
          <p:nvPr>
            <p:ph type="sldNum" sz="quarter" idx="4"/>
          </p:nvPr>
        </p:nvSpPr>
        <p:spPr>
          <a:xfrm>
            <a:off x="7751453" y="6522997"/>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51</a:t>
            </a:fld>
            <a:endParaRPr lang="en-US" altLang="ja-JP" sz="1200" dirty="0"/>
          </a:p>
        </p:txBody>
      </p:sp>
      <p:sp>
        <p:nvSpPr>
          <p:cNvPr id="43" name="テキスト ボックス 42">
            <a:extLst>
              <a:ext uri="{FF2B5EF4-FFF2-40B4-BE49-F238E27FC236}">
                <a16:creationId xmlns:a16="http://schemas.microsoft.com/office/drawing/2014/main" id="{FD3D4E08-1E33-42C8-AE45-F89E64236338}"/>
              </a:ext>
            </a:extLst>
          </p:cNvPr>
          <p:cNvSpPr txBox="1"/>
          <p:nvPr/>
        </p:nvSpPr>
        <p:spPr>
          <a:xfrm>
            <a:off x="52739" y="2742301"/>
            <a:ext cx="758541" cy="246221"/>
          </a:xfrm>
          <a:prstGeom prst="rect">
            <a:avLst/>
          </a:prstGeom>
          <a:noFill/>
        </p:spPr>
        <p:txBody>
          <a:bodyPr wrap="none" rtlCol="0">
            <a:spAutoFit/>
          </a:bodyPr>
          <a:lstStyle/>
          <a:p>
            <a:r>
              <a:rPr kumimoji="1" lang="en-US" altLang="ja-JP" sz="1000" dirty="0"/>
              <a:t>2,000</a:t>
            </a:r>
            <a:r>
              <a:rPr kumimoji="1" lang="ja-JP" altLang="en-US" sz="1000" dirty="0"/>
              <a:t>万円</a:t>
            </a:r>
          </a:p>
        </p:txBody>
      </p:sp>
      <p:sp>
        <p:nvSpPr>
          <p:cNvPr id="42" name="テキスト ボックス 41">
            <a:extLst>
              <a:ext uri="{FF2B5EF4-FFF2-40B4-BE49-F238E27FC236}">
                <a16:creationId xmlns:a16="http://schemas.microsoft.com/office/drawing/2014/main" id="{2A597E23-9F93-4AEE-9C96-4393945DA5E3}"/>
              </a:ext>
            </a:extLst>
          </p:cNvPr>
          <p:cNvSpPr txBox="1"/>
          <p:nvPr/>
        </p:nvSpPr>
        <p:spPr>
          <a:xfrm>
            <a:off x="2718744" y="3214717"/>
            <a:ext cx="1569660" cy="646331"/>
          </a:xfrm>
          <a:prstGeom prst="rect">
            <a:avLst/>
          </a:prstGeom>
          <a:noFill/>
        </p:spPr>
        <p:txBody>
          <a:bodyPr wrap="none" rtlCol="0">
            <a:spAutoFit/>
          </a:bodyPr>
          <a:lstStyle/>
          <a:p>
            <a:r>
              <a:rPr kumimoji="1" lang="ja-JP" altLang="en-US" dirty="0"/>
              <a:t>手取り</a:t>
            </a:r>
            <a:endParaRPr kumimoji="1" lang="en-US" altLang="ja-JP" dirty="0"/>
          </a:p>
          <a:p>
            <a:r>
              <a:rPr kumimoji="1" lang="en-US" altLang="ja-JP" dirty="0"/>
              <a:t>22,796,000</a:t>
            </a:r>
            <a:r>
              <a:rPr kumimoji="1" lang="ja-JP" altLang="en-US" dirty="0"/>
              <a:t>円</a:t>
            </a:r>
          </a:p>
        </p:txBody>
      </p:sp>
      <p:grpSp>
        <p:nvGrpSpPr>
          <p:cNvPr id="5" name="グループ化 4">
            <a:extLst>
              <a:ext uri="{FF2B5EF4-FFF2-40B4-BE49-F238E27FC236}">
                <a16:creationId xmlns:a16="http://schemas.microsoft.com/office/drawing/2014/main" id="{647D530F-098B-44BB-87F4-B1BD00DC524B}"/>
              </a:ext>
            </a:extLst>
          </p:cNvPr>
          <p:cNvGrpSpPr/>
          <p:nvPr/>
        </p:nvGrpSpPr>
        <p:grpSpPr>
          <a:xfrm>
            <a:off x="2783351" y="4991310"/>
            <a:ext cx="1569660" cy="1505185"/>
            <a:chOff x="2796414" y="4979144"/>
            <a:chExt cx="1569660" cy="1505185"/>
          </a:xfrm>
        </p:grpSpPr>
        <p:sp>
          <p:nvSpPr>
            <p:cNvPr id="44" name="テキスト ボックス 43">
              <a:extLst>
                <a:ext uri="{FF2B5EF4-FFF2-40B4-BE49-F238E27FC236}">
                  <a16:creationId xmlns:a16="http://schemas.microsoft.com/office/drawing/2014/main" id="{EBB4B428-BC05-49AB-A63F-6633F75CB5E7}"/>
                </a:ext>
              </a:extLst>
            </p:cNvPr>
            <p:cNvSpPr txBox="1"/>
            <p:nvPr/>
          </p:nvSpPr>
          <p:spPr>
            <a:xfrm>
              <a:off x="2796414" y="5837998"/>
              <a:ext cx="1569660" cy="646331"/>
            </a:xfrm>
            <a:prstGeom prst="rect">
              <a:avLst/>
            </a:prstGeom>
            <a:noFill/>
          </p:spPr>
          <p:txBody>
            <a:bodyPr wrap="none" rtlCol="0">
              <a:spAutoFit/>
            </a:bodyPr>
            <a:lstStyle/>
            <a:p>
              <a:r>
                <a:rPr kumimoji="1" lang="ja-JP" altLang="en-US" dirty="0">
                  <a:solidFill>
                    <a:srgbClr val="FF0000"/>
                  </a:solidFill>
                </a:rPr>
                <a:t>手取り</a:t>
              </a:r>
              <a:endParaRPr kumimoji="1" lang="en-US" altLang="ja-JP" dirty="0">
                <a:solidFill>
                  <a:srgbClr val="FF0000"/>
                </a:solidFill>
              </a:endParaRPr>
            </a:p>
            <a:p>
              <a:r>
                <a:rPr kumimoji="1" lang="en-US" altLang="ja-JP" dirty="0">
                  <a:solidFill>
                    <a:srgbClr val="FF0000"/>
                  </a:solidFill>
                </a:rPr>
                <a:t>19,836,000</a:t>
              </a:r>
              <a:r>
                <a:rPr kumimoji="1" lang="ja-JP" altLang="en-US" dirty="0">
                  <a:solidFill>
                    <a:srgbClr val="FF0000"/>
                  </a:solidFill>
                </a:rPr>
                <a:t>円</a:t>
              </a:r>
            </a:p>
          </p:txBody>
        </p:sp>
        <p:sp>
          <p:nvSpPr>
            <p:cNvPr id="45" name="矢印: 下 44">
              <a:extLst>
                <a:ext uri="{FF2B5EF4-FFF2-40B4-BE49-F238E27FC236}">
                  <a16:creationId xmlns:a16="http://schemas.microsoft.com/office/drawing/2014/main" id="{5AFBB0A0-C2E4-4CCA-8A40-2C32001AE59E}"/>
                </a:ext>
              </a:extLst>
            </p:cNvPr>
            <p:cNvSpPr/>
            <p:nvPr/>
          </p:nvSpPr>
          <p:spPr bwMode="auto">
            <a:xfrm>
              <a:off x="3419872" y="4979144"/>
              <a:ext cx="161372" cy="776967"/>
            </a:xfrm>
            <a:prstGeom prst="downArrow">
              <a:avLst/>
            </a:prstGeom>
            <a:solidFill>
              <a:srgbClr val="FF0000"/>
            </a:solidFill>
            <a:ln w="9525"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grpSp>
      <p:grpSp>
        <p:nvGrpSpPr>
          <p:cNvPr id="15" name="グループ化 14">
            <a:extLst>
              <a:ext uri="{FF2B5EF4-FFF2-40B4-BE49-F238E27FC236}">
                <a16:creationId xmlns:a16="http://schemas.microsoft.com/office/drawing/2014/main" id="{EECD1F5A-801B-447B-BED8-4E2F50621A60}"/>
              </a:ext>
            </a:extLst>
          </p:cNvPr>
          <p:cNvGrpSpPr/>
          <p:nvPr/>
        </p:nvGrpSpPr>
        <p:grpSpPr>
          <a:xfrm>
            <a:off x="2718744" y="3838610"/>
            <a:ext cx="1569660" cy="1087839"/>
            <a:chOff x="2718744" y="3838610"/>
            <a:chExt cx="1569660" cy="1087839"/>
          </a:xfrm>
        </p:grpSpPr>
        <p:sp>
          <p:nvSpPr>
            <p:cNvPr id="11" name="テキスト ボックス 10">
              <a:extLst>
                <a:ext uri="{FF2B5EF4-FFF2-40B4-BE49-F238E27FC236}">
                  <a16:creationId xmlns:a16="http://schemas.microsoft.com/office/drawing/2014/main" id="{746A72F5-7205-448E-A3FA-CC315A464152}"/>
                </a:ext>
              </a:extLst>
            </p:cNvPr>
            <p:cNvSpPr txBox="1"/>
            <p:nvPr/>
          </p:nvSpPr>
          <p:spPr>
            <a:xfrm>
              <a:off x="2718744" y="4557117"/>
              <a:ext cx="1569660" cy="369332"/>
            </a:xfrm>
            <a:prstGeom prst="rect">
              <a:avLst/>
            </a:prstGeom>
            <a:noFill/>
          </p:spPr>
          <p:txBody>
            <a:bodyPr wrap="none" rtlCol="0">
              <a:spAutoFit/>
            </a:bodyPr>
            <a:lstStyle/>
            <a:p>
              <a:r>
                <a:rPr kumimoji="1" lang="en-US" altLang="ja-JP" dirty="0"/>
                <a:t>12,796,000</a:t>
              </a:r>
              <a:r>
                <a:rPr kumimoji="1" lang="ja-JP" altLang="en-US" dirty="0"/>
                <a:t>円</a:t>
              </a:r>
            </a:p>
          </p:txBody>
        </p:sp>
        <p:sp>
          <p:nvSpPr>
            <p:cNvPr id="47" name="矢印: 下 46">
              <a:extLst>
                <a:ext uri="{FF2B5EF4-FFF2-40B4-BE49-F238E27FC236}">
                  <a16:creationId xmlns:a16="http://schemas.microsoft.com/office/drawing/2014/main" id="{E009E78A-ACBE-434F-90A2-92DA7730F943}"/>
                </a:ext>
              </a:extLst>
            </p:cNvPr>
            <p:cNvSpPr/>
            <p:nvPr/>
          </p:nvSpPr>
          <p:spPr bwMode="auto">
            <a:xfrm>
              <a:off x="3406809" y="3838610"/>
              <a:ext cx="161372" cy="718507"/>
            </a:xfrm>
            <a:prstGeom prst="downArrow">
              <a:avLst/>
            </a:prstGeom>
            <a:solidFill>
              <a:schemeClr val="bg2"/>
            </a:solidFill>
            <a:ln w="9525" cap="flat" cmpd="sng" algn="ctr">
              <a:solidFill>
                <a:schemeClr val="bg2"/>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grpSp>
    </p:spTree>
    <p:extLst>
      <p:ext uri="{BB962C8B-B14F-4D97-AF65-F5344CB8AC3E}">
        <p14:creationId xmlns:p14="http://schemas.microsoft.com/office/powerpoint/2010/main" val="4242126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000" fill="hold"/>
                                        <p:tgtEl>
                                          <p:spTgt spid="29"/>
                                        </p:tgtEl>
                                        <p:attrNameLst>
                                          <p:attrName>ppt_x</p:attrName>
                                        </p:attrNameLst>
                                      </p:cBhvr>
                                      <p:tavLst>
                                        <p:tav tm="0">
                                          <p:val>
                                            <p:strVal val="0-#ppt_w/2"/>
                                          </p:val>
                                        </p:tav>
                                        <p:tav tm="100000">
                                          <p:val>
                                            <p:strVal val="#ppt_x"/>
                                          </p:val>
                                        </p:tav>
                                      </p:tavLst>
                                    </p:anim>
                                    <p:anim calcmode="lin" valueType="num">
                                      <p:cBhvr additive="base">
                                        <p:cTn id="12" dur="10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0-#ppt_w/2"/>
                                          </p:val>
                                        </p:tav>
                                        <p:tav tm="100000">
                                          <p:val>
                                            <p:strVal val="#ppt_x"/>
                                          </p:val>
                                        </p:tav>
                                      </p:tavLst>
                                    </p:anim>
                                    <p:anim calcmode="lin" valueType="num">
                                      <p:cBhvr additive="base">
                                        <p:cTn id="16" dur="10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1000" fill="hold"/>
                                        <p:tgtEl>
                                          <p:spTgt spid="34"/>
                                        </p:tgtEl>
                                        <p:attrNameLst>
                                          <p:attrName>ppt_x</p:attrName>
                                        </p:attrNameLst>
                                      </p:cBhvr>
                                      <p:tavLst>
                                        <p:tav tm="0">
                                          <p:val>
                                            <p:strVal val="0-#ppt_w/2"/>
                                          </p:val>
                                        </p:tav>
                                        <p:tav tm="100000">
                                          <p:val>
                                            <p:strVal val="#ppt_x"/>
                                          </p:val>
                                        </p:tav>
                                      </p:tavLst>
                                    </p:anim>
                                    <p:anim calcmode="lin" valueType="num">
                                      <p:cBhvr additive="base">
                                        <p:cTn id="20" dur="10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grpId="0" nodeType="click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strips(downLeft)">
                                      <p:cBhvr>
                                        <p:cTn id="37" dur="1000"/>
                                        <p:tgtEl>
                                          <p:spTgt spid="32"/>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2" fill="hold" grpId="0" nodeType="click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1000" fill="hold"/>
                                        <p:tgtEl>
                                          <p:spTgt spid="33"/>
                                        </p:tgtEl>
                                        <p:attrNameLst>
                                          <p:attrName>ppt_x</p:attrName>
                                        </p:attrNameLst>
                                      </p:cBhvr>
                                      <p:tavLst>
                                        <p:tav tm="0">
                                          <p:val>
                                            <p:strVal val="1+#ppt_w/2"/>
                                          </p:val>
                                        </p:tav>
                                        <p:tav tm="100000">
                                          <p:val>
                                            <p:strVal val="#ppt_x"/>
                                          </p:val>
                                        </p:tav>
                                      </p:tavLst>
                                    </p:anim>
                                    <p:anim calcmode="lin" valueType="num">
                                      <p:cBhvr additive="base">
                                        <p:cTn id="43" dur="10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blinds(horizontal)">
                                      <p:cBhvr>
                                        <p:cTn id="48" dur="1000"/>
                                        <p:tgtEl>
                                          <p:spTgt spid="35"/>
                                        </p:tgtEl>
                                      </p:cBhvr>
                                    </p:animEffec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5"/>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blinds(horizontal)">
                                      <p:cBhvr>
                                        <p:cTn id="57" dur="1000"/>
                                        <p:tgtEl>
                                          <p:spTgt spid="36"/>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grpId="0" nodeType="clickEffect">
                                  <p:stCondLst>
                                    <p:cond delay="0"/>
                                  </p:stCondLst>
                                  <p:childTnLst>
                                    <p:set>
                                      <p:cBhvr>
                                        <p:cTn id="61" dur="1" fill="hold">
                                          <p:stCondLst>
                                            <p:cond delay="0"/>
                                          </p:stCondLst>
                                        </p:cTn>
                                        <p:tgtEl>
                                          <p:spTgt spid="37"/>
                                        </p:tgtEl>
                                        <p:attrNameLst>
                                          <p:attrName>style.visibility</p:attrName>
                                        </p:attrNameLst>
                                      </p:cBhvr>
                                      <p:to>
                                        <p:strVal val="visible"/>
                                      </p:to>
                                    </p:set>
                                    <p:animEffect transition="in" filter="blinds(horizontal)">
                                      <p:cBhvr>
                                        <p:cTn id="62"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4" grpId="0" animBg="1"/>
      <p:bldP spid="41" grpId="0" animBg="1"/>
      <p:bldP spid="32" grpId="0" animBg="1"/>
      <p:bldP spid="33" grpId="0" animBg="1"/>
      <p:bldP spid="35" grpId="0"/>
      <p:bldP spid="36" grpId="0"/>
      <p:bldP spid="37" grpId="0"/>
      <p:bldP spid="42"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正方形/長方形 57">
            <a:extLst>
              <a:ext uri="{FF2B5EF4-FFF2-40B4-BE49-F238E27FC236}">
                <a16:creationId xmlns:a16="http://schemas.microsoft.com/office/drawing/2014/main" id="{CB9AD974-21E4-F545-A04D-9A3A9E97D419}"/>
              </a:ext>
            </a:extLst>
          </p:cNvPr>
          <p:cNvSpPr/>
          <p:nvPr/>
        </p:nvSpPr>
        <p:spPr bwMode="auto">
          <a:xfrm>
            <a:off x="307714" y="1756039"/>
            <a:ext cx="8218487" cy="4367336"/>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2" name="タイトル 1">
            <a:extLst>
              <a:ext uri="{FF2B5EF4-FFF2-40B4-BE49-F238E27FC236}">
                <a16:creationId xmlns:a16="http://schemas.microsoft.com/office/drawing/2014/main" id="{DC30D7EC-32B7-294C-8637-74A731795BCB}"/>
              </a:ext>
            </a:extLst>
          </p:cNvPr>
          <p:cNvSpPr>
            <a:spLocks noGrp="1"/>
          </p:cNvSpPr>
          <p:nvPr>
            <p:ph type="title"/>
          </p:nvPr>
        </p:nvSpPr>
        <p:spPr>
          <a:xfrm>
            <a:off x="503241" y="188913"/>
            <a:ext cx="6805063" cy="1143000"/>
          </a:xfrm>
        </p:spPr>
        <p:txBody>
          <a:bodyPr/>
          <a:lstStyle/>
          <a:p>
            <a:r>
              <a:rPr kumimoji="1" lang="ja-JP" altLang="en-US" dirty="0"/>
              <a:t>二重課税のワナに嵌まってませんか？</a:t>
            </a:r>
          </a:p>
        </p:txBody>
      </p:sp>
      <p:sp>
        <p:nvSpPr>
          <p:cNvPr id="29" name="テキスト ボックス 28">
            <a:extLst>
              <a:ext uri="{FF2B5EF4-FFF2-40B4-BE49-F238E27FC236}">
                <a16:creationId xmlns:a16="http://schemas.microsoft.com/office/drawing/2014/main" id="{0EC75E9B-ECD2-E14D-9519-78DA4AE0286D}"/>
              </a:ext>
            </a:extLst>
          </p:cNvPr>
          <p:cNvSpPr txBox="1"/>
          <p:nvPr/>
        </p:nvSpPr>
        <p:spPr>
          <a:xfrm>
            <a:off x="617799" y="5703639"/>
            <a:ext cx="7420160" cy="461665"/>
          </a:xfrm>
          <a:prstGeom prst="rect">
            <a:avLst/>
          </a:prstGeom>
          <a:solidFill>
            <a:schemeClr val="tx1"/>
          </a:solidFill>
          <a:ln>
            <a:solidFill>
              <a:schemeClr val="tx1"/>
            </a:solidFill>
          </a:ln>
        </p:spPr>
        <p:txBody>
          <a:bodyPr wrap="square" rtlCol="0">
            <a:spAutoFit/>
          </a:bodyPr>
          <a:lstStyle/>
          <a:p>
            <a:pPr algn="ctr"/>
            <a:r>
              <a:rPr lang="ja-JP" altLang="en-US" sz="2400" dirty="0">
                <a:solidFill>
                  <a:srgbClr val="FF0000"/>
                </a:solidFill>
              </a:rPr>
              <a:t>稼いだ利益</a:t>
            </a:r>
            <a:r>
              <a:rPr lang="en-US" altLang="ja-JP" sz="2400" dirty="0">
                <a:solidFill>
                  <a:srgbClr val="FF0000"/>
                </a:solidFill>
              </a:rPr>
              <a:t>100</a:t>
            </a:r>
            <a:r>
              <a:rPr lang="ja-JP" altLang="en-US" sz="2400" dirty="0">
                <a:solidFill>
                  <a:srgbClr val="FF0000"/>
                </a:solidFill>
              </a:rPr>
              <a:t>が</a:t>
            </a:r>
            <a:r>
              <a:rPr lang="en-US" altLang="ja-JP" sz="2400" dirty="0">
                <a:solidFill>
                  <a:srgbClr val="FF0000"/>
                </a:solidFill>
              </a:rPr>
              <a:t>33</a:t>
            </a:r>
            <a:r>
              <a:rPr lang="ja-JP" altLang="en-US" sz="2400" dirty="0">
                <a:solidFill>
                  <a:srgbClr val="FF0000"/>
                </a:solidFill>
              </a:rPr>
              <a:t>の手取りになる</a:t>
            </a:r>
            <a:endParaRPr kumimoji="1" lang="ja-JP" altLang="en-US" sz="2400" dirty="0">
              <a:solidFill>
                <a:srgbClr val="FF0000"/>
              </a:solidFill>
            </a:endParaRPr>
          </a:p>
        </p:txBody>
      </p:sp>
      <p:sp>
        <p:nvSpPr>
          <p:cNvPr id="8" name="正方形/長方形 7">
            <a:extLst>
              <a:ext uri="{FF2B5EF4-FFF2-40B4-BE49-F238E27FC236}">
                <a16:creationId xmlns:a16="http://schemas.microsoft.com/office/drawing/2014/main" id="{27168370-9C0D-AE42-9FA0-4CC1C42C3873}"/>
              </a:ext>
            </a:extLst>
          </p:cNvPr>
          <p:cNvSpPr/>
          <p:nvPr/>
        </p:nvSpPr>
        <p:spPr bwMode="auto">
          <a:xfrm>
            <a:off x="5081361" y="3098991"/>
            <a:ext cx="936104" cy="1362695"/>
          </a:xfrm>
          <a:prstGeom prst="rect">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HG創英角ｺﾞｼｯｸUB" pitchFamily="49" charset="-128"/>
              </a:rPr>
              <a:t>税金</a:t>
            </a:r>
            <a:endParaRPr kumimoji="1" lang="en-US" altLang="ja-JP" sz="1800" b="0" i="0" u="none" strike="noStrike" cap="none" normalizeH="0" baseline="0" dirty="0">
              <a:ln>
                <a:noFill/>
              </a:ln>
              <a:solidFill>
                <a:schemeClr val="tx1"/>
              </a:solidFill>
              <a:effectLst/>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r>
              <a:rPr lang="en-US" altLang="ja-JP" dirty="0">
                <a:solidFill>
                  <a:schemeClr val="tx1"/>
                </a:solidFill>
                <a:latin typeface="Arial" charset="0"/>
                <a:ea typeface="HG創英角ｺﾞｼｯｸUB" pitchFamily="49" charset="-128"/>
              </a:rPr>
              <a:t>33</a:t>
            </a:r>
            <a:endParaRPr kumimoji="1" lang="ja-JP" altLang="en-US" sz="1800" b="0" i="0" u="none" strike="noStrike" cap="none" normalizeH="0" baseline="0" dirty="0">
              <a:ln>
                <a:noFill/>
              </a:ln>
              <a:solidFill>
                <a:schemeClr val="tx1"/>
              </a:solidFill>
              <a:effectLst/>
              <a:latin typeface="Arial" charset="0"/>
              <a:ea typeface="HG創英角ｺﾞｼｯｸUB" pitchFamily="49" charset="-128"/>
            </a:endParaRPr>
          </a:p>
        </p:txBody>
      </p:sp>
      <p:sp>
        <p:nvSpPr>
          <p:cNvPr id="28" name="正方形/長方形 27">
            <a:extLst>
              <a:ext uri="{FF2B5EF4-FFF2-40B4-BE49-F238E27FC236}">
                <a16:creationId xmlns:a16="http://schemas.microsoft.com/office/drawing/2014/main" id="{4483DEBA-83F7-E34F-8A83-C75E652170AC}"/>
              </a:ext>
            </a:extLst>
          </p:cNvPr>
          <p:cNvSpPr/>
          <p:nvPr/>
        </p:nvSpPr>
        <p:spPr bwMode="auto">
          <a:xfrm>
            <a:off x="1204996" y="1857859"/>
            <a:ext cx="936104" cy="3796185"/>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a:solidFill>
                  <a:srgbClr val="FF0000"/>
                </a:solidFill>
                <a:latin typeface="Arial" charset="0"/>
                <a:ea typeface="HG創英角ｺﾞｼｯｸUB" pitchFamily="49" charset="-128"/>
              </a:rPr>
              <a:t>税引前</a:t>
            </a:r>
            <a:endParaRPr lang="en-US" altLang="ja-JP" dirty="0">
              <a:solidFill>
                <a:srgbClr val="FF0000"/>
              </a:solidFill>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r>
              <a:rPr lang="ja-JP" altLang="en-US">
                <a:solidFill>
                  <a:srgbClr val="FF0000"/>
                </a:solidFill>
                <a:latin typeface="Arial" charset="0"/>
                <a:ea typeface="HG創英角ｺﾞｼｯｸUB" pitchFamily="49" charset="-128"/>
              </a:rPr>
              <a:t>利益</a:t>
            </a:r>
            <a:endParaRPr lang="en-US" altLang="ja-JP" dirty="0">
              <a:solidFill>
                <a:srgbClr val="FF0000"/>
              </a:solidFill>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rgbClr val="FF0000"/>
                </a:solidFill>
                <a:effectLst/>
                <a:latin typeface="Arial" charset="0"/>
                <a:ea typeface="HG創英角ｺﾞｼｯｸUB" pitchFamily="49" charset="-128"/>
              </a:rPr>
              <a:t>100</a:t>
            </a:r>
            <a:endParaRPr kumimoji="1" lang="ja-JP" altLang="en-US" sz="1800" b="0" i="0" u="none" strike="noStrike" cap="none" normalizeH="0" baseline="0" dirty="0">
              <a:ln>
                <a:noFill/>
              </a:ln>
              <a:solidFill>
                <a:srgbClr val="FF0000"/>
              </a:solidFill>
              <a:effectLst/>
              <a:latin typeface="Arial" charset="0"/>
              <a:ea typeface="HG創英角ｺﾞｼｯｸUB" pitchFamily="49" charset="-128"/>
            </a:endParaRPr>
          </a:p>
        </p:txBody>
      </p:sp>
      <p:cxnSp>
        <p:nvCxnSpPr>
          <p:cNvPr id="47" name="直線コネクタ 46">
            <a:extLst>
              <a:ext uri="{FF2B5EF4-FFF2-40B4-BE49-F238E27FC236}">
                <a16:creationId xmlns:a16="http://schemas.microsoft.com/office/drawing/2014/main" id="{80E6A0E0-5D0E-3140-A0A6-B629901BA3D5}"/>
              </a:ext>
            </a:extLst>
          </p:cNvPr>
          <p:cNvCxnSpPr>
            <a:cxnSpLocks/>
          </p:cNvCxnSpPr>
          <p:nvPr/>
        </p:nvCxnSpPr>
        <p:spPr bwMode="auto">
          <a:xfrm>
            <a:off x="971600" y="5654045"/>
            <a:ext cx="7066359" cy="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36" name="正方形/長方形 35">
            <a:extLst>
              <a:ext uri="{FF2B5EF4-FFF2-40B4-BE49-F238E27FC236}">
                <a16:creationId xmlns:a16="http://schemas.microsoft.com/office/drawing/2014/main" id="{EA973716-E1E9-894C-8E5B-88037E92305C}"/>
              </a:ext>
            </a:extLst>
          </p:cNvPr>
          <p:cNvSpPr/>
          <p:nvPr/>
        </p:nvSpPr>
        <p:spPr bwMode="auto">
          <a:xfrm>
            <a:off x="3775695" y="3136160"/>
            <a:ext cx="936104" cy="2517884"/>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a:solidFill>
                  <a:srgbClr val="000000"/>
                </a:solidFill>
                <a:latin typeface="Arial" charset="0"/>
                <a:ea typeface="HG創英角ｺﾞｼｯｸUB" pitchFamily="49" charset="-128"/>
              </a:rPr>
              <a:t>役員</a:t>
            </a:r>
            <a:endParaRPr lang="en-US" altLang="ja-JP" dirty="0">
              <a:solidFill>
                <a:srgbClr val="000000"/>
              </a:solidFill>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r>
              <a:rPr lang="ja-JP" altLang="en-US">
                <a:solidFill>
                  <a:srgbClr val="000000"/>
                </a:solidFill>
                <a:latin typeface="Arial" charset="0"/>
                <a:ea typeface="HG創英角ｺﾞｼｯｸUB" pitchFamily="49" charset="-128"/>
              </a:rPr>
              <a:t>報酬</a:t>
            </a:r>
            <a:endParaRPr lang="en-US" altLang="ja-JP" dirty="0">
              <a:solidFill>
                <a:srgbClr val="000000"/>
              </a:solidFill>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r>
              <a:rPr lang="en-US" altLang="ja-JP" dirty="0">
                <a:solidFill>
                  <a:srgbClr val="000000"/>
                </a:solidFill>
                <a:latin typeface="Arial" charset="0"/>
                <a:ea typeface="HG創英角ｺﾞｼｯｸUB" pitchFamily="49" charset="-128"/>
              </a:rPr>
              <a:t>66</a:t>
            </a: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7" name="正方形/長方形 6">
            <a:extLst>
              <a:ext uri="{FF2B5EF4-FFF2-40B4-BE49-F238E27FC236}">
                <a16:creationId xmlns:a16="http://schemas.microsoft.com/office/drawing/2014/main" id="{5C444A25-30C1-DC44-9DE6-43DEE4A5A99B}"/>
              </a:ext>
            </a:extLst>
          </p:cNvPr>
          <p:cNvSpPr/>
          <p:nvPr/>
        </p:nvSpPr>
        <p:spPr bwMode="auto">
          <a:xfrm>
            <a:off x="2493343" y="3136160"/>
            <a:ext cx="936104" cy="251018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a:solidFill>
                  <a:srgbClr val="000000"/>
                </a:solidFill>
                <a:latin typeface="Arial" charset="0"/>
                <a:ea typeface="HG創英角ｺﾞｼｯｸUB" pitchFamily="49" charset="-128"/>
              </a:rPr>
              <a:t>残金</a:t>
            </a:r>
            <a:endParaRPr lang="en-US" altLang="ja-JP" dirty="0">
              <a:solidFill>
                <a:srgbClr val="000000"/>
              </a:solidFill>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r>
              <a:rPr lang="en-US" altLang="ja-JP" dirty="0">
                <a:solidFill>
                  <a:srgbClr val="000000"/>
                </a:solidFill>
                <a:latin typeface="Arial" charset="0"/>
                <a:ea typeface="HG創英角ｺﾞｼｯｸUB" pitchFamily="49" charset="-128"/>
              </a:rPr>
              <a:t>66</a:t>
            </a: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21" name="正方形/長方形 20">
            <a:extLst>
              <a:ext uri="{FF2B5EF4-FFF2-40B4-BE49-F238E27FC236}">
                <a16:creationId xmlns:a16="http://schemas.microsoft.com/office/drawing/2014/main" id="{221F6300-D87D-6441-8BBB-1D0CEC894543}"/>
              </a:ext>
            </a:extLst>
          </p:cNvPr>
          <p:cNvSpPr/>
          <p:nvPr/>
        </p:nvSpPr>
        <p:spPr bwMode="auto">
          <a:xfrm>
            <a:off x="2493343" y="1857859"/>
            <a:ext cx="936104" cy="1263993"/>
          </a:xfrm>
          <a:prstGeom prst="rect">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a:solidFill>
                  <a:schemeClr val="tx1"/>
                </a:solidFill>
                <a:latin typeface="Arial" charset="0"/>
                <a:ea typeface="HG創英角ｺﾞｼｯｸUB" pitchFamily="49" charset="-128"/>
              </a:rPr>
              <a:t>法人税</a:t>
            </a:r>
            <a:endParaRPr lang="en-US" altLang="ja-JP" dirty="0">
              <a:solidFill>
                <a:schemeClr val="tx1"/>
              </a:solidFill>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r>
              <a:rPr lang="en-US" altLang="ja-JP" dirty="0">
                <a:solidFill>
                  <a:schemeClr val="tx1"/>
                </a:solidFill>
                <a:latin typeface="Arial" charset="0"/>
                <a:ea typeface="HG創英角ｺﾞｼｯｸUB" pitchFamily="49" charset="-128"/>
              </a:rPr>
              <a:t>34</a:t>
            </a:r>
            <a:endParaRPr kumimoji="1" lang="ja-JP" altLang="en-US" sz="1800" b="0" i="0" u="none" strike="noStrike" cap="none" normalizeH="0" baseline="0" dirty="0">
              <a:ln>
                <a:noFill/>
              </a:ln>
              <a:solidFill>
                <a:schemeClr val="tx1"/>
              </a:solidFill>
              <a:effectLst/>
              <a:latin typeface="Arial" charset="0"/>
              <a:ea typeface="HG創英角ｺﾞｼｯｸUB" pitchFamily="49" charset="-128"/>
            </a:endParaRPr>
          </a:p>
        </p:txBody>
      </p:sp>
      <p:sp>
        <p:nvSpPr>
          <p:cNvPr id="22" name="正方形/長方形 21">
            <a:extLst>
              <a:ext uri="{FF2B5EF4-FFF2-40B4-BE49-F238E27FC236}">
                <a16:creationId xmlns:a16="http://schemas.microsoft.com/office/drawing/2014/main" id="{0BF17B85-D294-1446-945F-E07AADDC8641}"/>
              </a:ext>
            </a:extLst>
          </p:cNvPr>
          <p:cNvSpPr/>
          <p:nvPr/>
        </p:nvSpPr>
        <p:spPr bwMode="auto">
          <a:xfrm>
            <a:off x="5081361" y="4479416"/>
            <a:ext cx="936104" cy="1172717"/>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solidFill>
                  <a:srgbClr val="000000"/>
                </a:solidFill>
                <a:latin typeface="Arial" charset="0"/>
                <a:ea typeface="HG創英角ｺﾞｼｯｸUB" pitchFamily="49" charset="-128"/>
              </a:rPr>
              <a:t>残金</a:t>
            </a:r>
            <a:endParaRPr lang="en-US" altLang="ja-JP" dirty="0">
              <a:solidFill>
                <a:srgbClr val="000000"/>
              </a:solidFill>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r>
              <a:rPr lang="en-US" altLang="ja-JP" dirty="0">
                <a:solidFill>
                  <a:srgbClr val="000000"/>
                </a:solidFill>
                <a:latin typeface="Arial" charset="0"/>
                <a:ea typeface="HG創英角ｺﾞｼｯｸUB" pitchFamily="49" charset="-128"/>
              </a:rPr>
              <a:t>33</a:t>
            </a: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24" name="正方形/長方形 23">
            <a:extLst>
              <a:ext uri="{FF2B5EF4-FFF2-40B4-BE49-F238E27FC236}">
                <a16:creationId xmlns:a16="http://schemas.microsoft.com/office/drawing/2014/main" id="{2F3A5831-4E35-F944-B8D6-B19866BD0D8C}"/>
              </a:ext>
            </a:extLst>
          </p:cNvPr>
          <p:cNvSpPr/>
          <p:nvPr/>
        </p:nvSpPr>
        <p:spPr bwMode="auto">
          <a:xfrm>
            <a:off x="6587679" y="3953301"/>
            <a:ext cx="936104" cy="1700743"/>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800" b="0" i="0" u="none" strike="noStrike" cap="none" normalizeH="0" baseline="0" dirty="0">
              <a:ln>
                <a:noFill/>
              </a:ln>
              <a:solidFill>
                <a:srgbClr val="000000"/>
              </a:solidFill>
              <a:effectLst/>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lang="en-US" altLang="ja-JP" dirty="0">
              <a:solidFill>
                <a:srgbClr val="000000"/>
              </a:solidFill>
              <a:latin typeface="Arial" charset="0"/>
              <a:ea typeface="HG創英角ｺﾞｼｯｸUB" pitchFamily="49" charset="-128"/>
            </a:endParaRPr>
          </a:p>
          <a:p>
            <a:pPr algn="ctr"/>
            <a:endParaRPr lang="en-US" altLang="ja-JP" dirty="0">
              <a:solidFill>
                <a:srgbClr val="FF0000"/>
              </a:solidFill>
              <a:latin typeface="Arial" charset="0"/>
              <a:ea typeface="HG創英角ｺﾞｼｯｸUB" pitchFamily="49" charset="-128"/>
            </a:endParaRPr>
          </a:p>
          <a:p>
            <a:pPr algn="ctr"/>
            <a:r>
              <a:rPr lang="ja-JP" altLang="en-US" dirty="0">
                <a:solidFill>
                  <a:srgbClr val="FF0000"/>
                </a:solidFill>
                <a:latin typeface="Arial" charset="0"/>
                <a:ea typeface="HG創英角ｺﾞｼｯｸUB" pitchFamily="49" charset="-128"/>
              </a:rPr>
              <a:t>手取り</a:t>
            </a:r>
            <a:endParaRPr lang="en-US" altLang="ja-JP" dirty="0">
              <a:solidFill>
                <a:srgbClr val="FF0000"/>
              </a:solidFill>
              <a:latin typeface="Arial" charset="0"/>
              <a:ea typeface="HG創英角ｺﾞｼｯｸUB" pitchFamily="49" charset="-128"/>
            </a:endParaRPr>
          </a:p>
          <a:p>
            <a:pPr algn="ctr"/>
            <a:r>
              <a:rPr lang="en-US" altLang="ja-JP" dirty="0">
                <a:solidFill>
                  <a:srgbClr val="FF0000"/>
                </a:solidFill>
                <a:latin typeface="Arial" charset="0"/>
                <a:ea typeface="HG創英角ｺﾞｼｯｸUB" pitchFamily="49" charset="-128"/>
              </a:rPr>
              <a:t>33</a:t>
            </a:r>
            <a:endParaRPr lang="ja-JP" altLang="en-US" dirty="0">
              <a:solidFill>
                <a:srgbClr val="FF0000"/>
              </a:solidFill>
              <a:latin typeface="Arial" charset="0"/>
              <a:ea typeface="HG創英角ｺﾞｼｯｸUB" pitchFamily="49" charset="-128"/>
            </a:endParaRPr>
          </a:p>
        </p:txBody>
      </p:sp>
      <p:cxnSp>
        <p:nvCxnSpPr>
          <p:cNvPr id="17" name="直線コネクタ 16">
            <a:extLst>
              <a:ext uri="{FF2B5EF4-FFF2-40B4-BE49-F238E27FC236}">
                <a16:creationId xmlns:a16="http://schemas.microsoft.com/office/drawing/2014/main" id="{516D4434-9D71-EF44-B87A-3B88AD63DF6D}"/>
              </a:ext>
            </a:extLst>
          </p:cNvPr>
          <p:cNvCxnSpPr>
            <a:cxnSpLocks/>
          </p:cNvCxnSpPr>
          <p:nvPr/>
        </p:nvCxnSpPr>
        <p:spPr bwMode="auto">
          <a:xfrm flipV="1">
            <a:off x="5157639" y="4500496"/>
            <a:ext cx="2366144" cy="16709"/>
          </a:xfrm>
          <a:prstGeom prst="line">
            <a:avLst/>
          </a:prstGeom>
          <a:ln>
            <a:prstDash val="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9" name="直線コネクタ 18">
            <a:extLst>
              <a:ext uri="{FF2B5EF4-FFF2-40B4-BE49-F238E27FC236}">
                <a16:creationId xmlns:a16="http://schemas.microsoft.com/office/drawing/2014/main" id="{279F0BF2-C567-0F45-9E11-5E7B25BC32DB}"/>
              </a:ext>
            </a:extLst>
          </p:cNvPr>
          <p:cNvCxnSpPr>
            <a:cxnSpLocks/>
          </p:cNvCxnSpPr>
          <p:nvPr/>
        </p:nvCxnSpPr>
        <p:spPr bwMode="auto">
          <a:xfrm flipV="1">
            <a:off x="1204996" y="1814636"/>
            <a:ext cx="6081627" cy="43224"/>
          </a:xfrm>
          <a:prstGeom prst="line">
            <a:avLst/>
          </a:prstGeom>
          <a:ln>
            <a:prstDash val="dash"/>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23" name="正方形/長方形 22">
            <a:extLst>
              <a:ext uri="{FF2B5EF4-FFF2-40B4-BE49-F238E27FC236}">
                <a16:creationId xmlns:a16="http://schemas.microsoft.com/office/drawing/2014/main" id="{9717BE6E-8452-8A4E-9230-5960EC9B6F7C}"/>
              </a:ext>
            </a:extLst>
          </p:cNvPr>
          <p:cNvSpPr/>
          <p:nvPr/>
        </p:nvSpPr>
        <p:spPr bwMode="auto">
          <a:xfrm>
            <a:off x="6587679" y="1829921"/>
            <a:ext cx="936104" cy="2667975"/>
          </a:xfrm>
          <a:prstGeom prst="rect">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solidFill>
                  <a:schemeClr val="tx1"/>
                </a:solidFill>
                <a:latin typeface="Arial" charset="0"/>
                <a:ea typeface="HG創英角ｺﾞｼｯｸUB" pitchFamily="49" charset="-128"/>
              </a:rPr>
              <a:t>税金</a:t>
            </a:r>
            <a:endParaRPr lang="en-US" altLang="ja-JP" dirty="0">
              <a:solidFill>
                <a:schemeClr val="tx1"/>
              </a:solidFill>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solidFill>
                  <a:schemeClr val="tx1"/>
                </a:solidFill>
                <a:latin typeface="Arial" charset="0"/>
                <a:ea typeface="HG創英角ｺﾞｼｯｸUB" pitchFamily="49" charset="-128"/>
              </a:rPr>
              <a:t>合計</a:t>
            </a:r>
            <a:endParaRPr lang="en-US" altLang="ja-JP" dirty="0">
              <a:solidFill>
                <a:schemeClr val="tx1"/>
              </a:solidFill>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r>
              <a:rPr lang="en-US" altLang="ja-JP" dirty="0">
                <a:solidFill>
                  <a:schemeClr val="tx1"/>
                </a:solidFill>
                <a:latin typeface="Arial" charset="0"/>
                <a:ea typeface="HG創英角ｺﾞｼｯｸUB" pitchFamily="49" charset="-128"/>
              </a:rPr>
              <a:t>67</a:t>
            </a:r>
            <a:endParaRPr kumimoji="1" lang="ja-JP" altLang="en-US" sz="1800" b="0" i="0" u="none" strike="noStrike" cap="none" normalizeH="0" baseline="0" dirty="0">
              <a:ln>
                <a:noFill/>
              </a:ln>
              <a:solidFill>
                <a:schemeClr val="tx1"/>
              </a:solidFill>
              <a:effectLst/>
              <a:latin typeface="Arial" charset="0"/>
              <a:ea typeface="HG創英角ｺﾞｼｯｸUB" pitchFamily="49" charset="-128"/>
            </a:endParaRPr>
          </a:p>
        </p:txBody>
      </p:sp>
      <p:cxnSp>
        <p:nvCxnSpPr>
          <p:cNvPr id="26" name="直線コネクタ 25">
            <a:extLst>
              <a:ext uri="{FF2B5EF4-FFF2-40B4-BE49-F238E27FC236}">
                <a16:creationId xmlns:a16="http://schemas.microsoft.com/office/drawing/2014/main" id="{FFC6EDA0-3402-B747-A4EA-4FF44C8DCA1F}"/>
              </a:ext>
            </a:extLst>
          </p:cNvPr>
          <p:cNvCxnSpPr>
            <a:cxnSpLocks/>
          </p:cNvCxnSpPr>
          <p:nvPr/>
        </p:nvCxnSpPr>
        <p:spPr bwMode="auto">
          <a:xfrm flipV="1">
            <a:off x="3429447" y="3127804"/>
            <a:ext cx="3705972" cy="7698"/>
          </a:xfrm>
          <a:prstGeom prst="line">
            <a:avLst/>
          </a:prstGeom>
          <a:ln>
            <a:prstDash val="dash"/>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34" name="正方形/長方形 33">
            <a:extLst>
              <a:ext uri="{FF2B5EF4-FFF2-40B4-BE49-F238E27FC236}">
                <a16:creationId xmlns:a16="http://schemas.microsoft.com/office/drawing/2014/main" id="{38FB0F98-1BB5-A949-A5E0-8EE6596E9CD1}"/>
              </a:ext>
            </a:extLst>
          </p:cNvPr>
          <p:cNvSpPr/>
          <p:nvPr/>
        </p:nvSpPr>
        <p:spPr bwMode="auto">
          <a:xfrm>
            <a:off x="2493343" y="1852319"/>
            <a:ext cx="936104" cy="1263993"/>
          </a:xfrm>
          <a:prstGeom prst="rect">
            <a:avLst/>
          </a:prstGeom>
          <a:noFill/>
          <a:ln w="57150">
            <a:solidFill>
              <a:srgbClr val="FF0000"/>
            </a:solid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en-US" altLang="ja-JP" dirty="0">
              <a:solidFill>
                <a:schemeClr val="bg2"/>
              </a:solidFill>
              <a:latin typeface="Arial" charset="0"/>
              <a:ea typeface="HG創英角ｺﾞｼｯｸUB" pitchFamily="49" charset="-128"/>
            </a:endParaRPr>
          </a:p>
        </p:txBody>
      </p:sp>
      <p:sp>
        <p:nvSpPr>
          <p:cNvPr id="35" name="正方形/長方形 34">
            <a:extLst>
              <a:ext uri="{FF2B5EF4-FFF2-40B4-BE49-F238E27FC236}">
                <a16:creationId xmlns:a16="http://schemas.microsoft.com/office/drawing/2014/main" id="{4C777D4C-10B8-AD46-BC45-7F35D0A8EA60}"/>
              </a:ext>
            </a:extLst>
          </p:cNvPr>
          <p:cNvSpPr/>
          <p:nvPr/>
        </p:nvSpPr>
        <p:spPr bwMode="auto">
          <a:xfrm>
            <a:off x="5072234" y="3098991"/>
            <a:ext cx="936104" cy="1390968"/>
          </a:xfrm>
          <a:prstGeom prst="rect">
            <a:avLst/>
          </a:prstGeom>
          <a:noFill/>
          <a:ln w="57150">
            <a:solidFill>
              <a:srgbClr val="FF0000"/>
            </a:solid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en-US" altLang="ja-JP" dirty="0">
              <a:solidFill>
                <a:schemeClr val="bg2"/>
              </a:solidFill>
              <a:latin typeface="Arial" charset="0"/>
              <a:ea typeface="HG創英角ｺﾞｼｯｸUB" pitchFamily="49" charset="-128"/>
            </a:endParaRPr>
          </a:p>
        </p:txBody>
      </p:sp>
      <p:sp>
        <p:nvSpPr>
          <p:cNvPr id="25" name="テキスト ボックス 24">
            <a:extLst>
              <a:ext uri="{FF2B5EF4-FFF2-40B4-BE49-F238E27FC236}">
                <a16:creationId xmlns:a16="http://schemas.microsoft.com/office/drawing/2014/main" id="{4BD06123-B21B-8341-9F20-8CA3DA31978E}"/>
              </a:ext>
            </a:extLst>
          </p:cNvPr>
          <p:cNvSpPr txBox="1"/>
          <p:nvPr/>
        </p:nvSpPr>
        <p:spPr>
          <a:xfrm>
            <a:off x="4823273" y="1939816"/>
            <a:ext cx="1415772" cy="1077218"/>
          </a:xfrm>
          <a:prstGeom prst="rect">
            <a:avLst/>
          </a:prstGeom>
          <a:noFill/>
        </p:spPr>
        <p:txBody>
          <a:bodyPr wrap="none" rtlCol="0">
            <a:spAutoFit/>
          </a:bodyPr>
          <a:lstStyle/>
          <a:p>
            <a:pPr algn="ctr"/>
            <a:r>
              <a:rPr kumimoji="1" lang="ja-JP" altLang="en-US" sz="1600" dirty="0">
                <a:solidFill>
                  <a:schemeClr val="bg2"/>
                </a:solidFill>
                <a:latin typeface="HGMaruGothicMPRO" panose="020F0600000000000000" pitchFamily="34" charset="-128"/>
                <a:ea typeface="HGMaruGothicMPRO" panose="020F0600000000000000" pitchFamily="34" charset="-128"/>
              </a:rPr>
              <a:t>所得</a:t>
            </a:r>
            <a:r>
              <a:rPr lang="ja-JP" altLang="en-US" sz="1600" dirty="0">
                <a:solidFill>
                  <a:schemeClr val="bg2"/>
                </a:solidFill>
                <a:latin typeface="HGMaruGothicMPRO" panose="020F0600000000000000" pitchFamily="34" charset="-128"/>
                <a:ea typeface="HGMaruGothicMPRO" panose="020F0600000000000000" pitchFamily="34" charset="-128"/>
              </a:rPr>
              <a:t>税</a:t>
            </a:r>
            <a:endParaRPr lang="en-US" altLang="ja-JP" sz="1600" dirty="0">
              <a:solidFill>
                <a:schemeClr val="bg2"/>
              </a:solidFill>
              <a:latin typeface="HGMaruGothicMPRO" panose="020F0600000000000000" pitchFamily="34" charset="-128"/>
              <a:ea typeface="HGMaruGothicMPRO" panose="020F0600000000000000" pitchFamily="34" charset="-128"/>
            </a:endParaRPr>
          </a:p>
          <a:p>
            <a:pPr algn="ctr"/>
            <a:r>
              <a:rPr lang="ja-JP" altLang="en-US" sz="1600" dirty="0">
                <a:solidFill>
                  <a:schemeClr val="bg2"/>
                </a:solidFill>
                <a:latin typeface="HGMaruGothicMPRO" panose="020F0600000000000000" pitchFamily="34" charset="-128"/>
                <a:ea typeface="HGMaruGothicMPRO" panose="020F0600000000000000" pitchFamily="34" charset="-128"/>
              </a:rPr>
              <a:t>＋住民税率を</a:t>
            </a:r>
            <a:endParaRPr lang="en-US" altLang="ja-JP" sz="1600" dirty="0">
              <a:solidFill>
                <a:schemeClr val="bg2"/>
              </a:solidFill>
              <a:latin typeface="HGMaruGothicMPRO" panose="020F0600000000000000" pitchFamily="34" charset="-128"/>
              <a:ea typeface="HGMaruGothicMPRO" panose="020F0600000000000000" pitchFamily="34" charset="-128"/>
            </a:endParaRPr>
          </a:p>
          <a:p>
            <a:pPr algn="ctr"/>
            <a:r>
              <a:rPr kumimoji="1" lang="en-US" altLang="ja-JP" sz="1600" dirty="0">
                <a:solidFill>
                  <a:schemeClr val="bg2"/>
                </a:solidFill>
                <a:latin typeface="HGMaruGothicMPRO" panose="020F0600000000000000" pitchFamily="34" charset="-128"/>
                <a:ea typeface="HGMaruGothicMPRO" panose="020F0600000000000000" pitchFamily="34" charset="-128"/>
              </a:rPr>
              <a:t>50</a:t>
            </a:r>
            <a:r>
              <a:rPr kumimoji="1" lang="ja-JP" altLang="en-US" sz="1600" dirty="0">
                <a:solidFill>
                  <a:schemeClr val="bg2"/>
                </a:solidFill>
                <a:latin typeface="HGMaruGothicMPRO" panose="020F0600000000000000" pitchFamily="34" charset="-128"/>
                <a:ea typeface="HGMaruGothicMPRO" panose="020F0600000000000000" pitchFamily="34" charset="-128"/>
              </a:rPr>
              <a:t>％</a:t>
            </a:r>
            <a:endParaRPr kumimoji="1" lang="en-US" altLang="ja-JP" sz="1600" dirty="0">
              <a:solidFill>
                <a:schemeClr val="bg2"/>
              </a:solidFill>
              <a:latin typeface="HGMaruGothicMPRO" panose="020F0600000000000000" pitchFamily="34" charset="-128"/>
              <a:ea typeface="HGMaruGothicMPRO" panose="020F0600000000000000" pitchFamily="34" charset="-128"/>
            </a:endParaRPr>
          </a:p>
          <a:p>
            <a:pPr algn="ctr"/>
            <a:r>
              <a:rPr kumimoji="1" lang="ja-JP" altLang="en-US" sz="1600" dirty="0">
                <a:solidFill>
                  <a:schemeClr val="bg2"/>
                </a:solidFill>
                <a:latin typeface="HGMaruGothicMPRO" panose="020F0600000000000000" pitchFamily="34" charset="-128"/>
                <a:ea typeface="HGMaruGothicMPRO" panose="020F0600000000000000" pitchFamily="34" charset="-128"/>
              </a:rPr>
              <a:t>とすると</a:t>
            </a:r>
          </a:p>
        </p:txBody>
      </p:sp>
      <p:sp>
        <p:nvSpPr>
          <p:cNvPr id="5" name="ストライプ矢印 4">
            <a:extLst>
              <a:ext uri="{FF2B5EF4-FFF2-40B4-BE49-F238E27FC236}">
                <a16:creationId xmlns:a16="http://schemas.microsoft.com/office/drawing/2014/main" id="{EC91B720-77A1-3F44-8919-4754E82898C6}"/>
              </a:ext>
            </a:extLst>
          </p:cNvPr>
          <p:cNvSpPr/>
          <p:nvPr/>
        </p:nvSpPr>
        <p:spPr bwMode="auto">
          <a:xfrm rot="850801">
            <a:off x="2032706" y="3681214"/>
            <a:ext cx="4763758" cy="1246828"/>
          </a:xfrm>
          <a:prstGeom prst="stripedRightArrow">
            <a:avLst>
              <a:gd name="adj1" fmla="val 64850"/>
              <a:gd name="adj2" fmla="val 96234"/>
            </a:avLst>
          </a:prstGeom>
          <a:solidFill>
            <a:srgbClr val="FFFF00">
              <a:alpha val="38000"/>
            </a:srgbClr>
          </a:solidFill>
          <a:ln>
            <a:solidFill>
              <a:srgbClr val="FFC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27" name="Rectangle 6">
            <a:extLst>
              <a:ext uri="{FF2B5EF4-FFF2-40B4-BE49-F238E27FC236}">
                <a16:creationId xmlns:a16="http://schemas.microsoft.com/office/drawing/2014/main" id="{58F20313-076E-4E44-896F-8A98D2DF4448}"/>
              </a:ext>
            </a:extLst>
          </p:cNvPr>
          <p:cNvSpPr>
            <a:spLocks noGrp="1" noChangeArrowheads="1"/>
          </p:cNvSpPr>
          <p:nvPr>
            <p:ph type="sldNum" sz="quarter" idx="4"/>
          </p:nvPr>
        </p:nvSpPr>
        <p:spPr>
          <a:xfrm>
            <a:off x="7739884" y="6521197"/>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52</a:t>
            </a:fld>
            <a:endParaRPr lang="en-US" altLang="ja-JP" sz="1200" dirty="0"/>
          </a:p>
        </p:txBody>
      </p:sp>
    </p:spTree>
    <p:extLst>
      <p:ext uri="{BB962C8B-B14F-4D97-AF65-F5344CB8AC3E}">
        <p14:creationId xmlns:p14="http://schemas.microsoft.com/office/powerpoint/2010/main" val="2830342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8" grpId="0" animBg="1"/>
      <p:bldP spid="36" grpId="0" animBg="1"/>
      <p:bldP spid="7" grpId="0" animBg="1"/>
      <p:bldP spid="21" grpId="0" animBg="1"/>
      <p:bldP spid="22" grpId="0" animBg="1"/>
      <p:bldP spid="24" grpId="0" animBg="1"/>
      <p:bldP spid="23" grpId="0" animBg="1"/>
      <p:bldP spid="34" grpId="0" animBg="1"/>
      <p:bldP spid="35" grpId="0" animBg="1"/>
      <p:bldP spid="25" grpId="0"/>
      <p:bldP spid="5"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255BBB-1378-4DFA-AE50-5F4AD19B33A5}"/>
              </a:ext>
            </a:extLst>
          </p:cNvPr>
          <p:cNvSpPr>
            <a:spLocks noGrp="1"/>
          </p:cNvSpPr>
          <p:nvPr>
            <p:ph type="title"/>
          </p:nvPr>
        </p:nvSpPr>
        <p:spPr/>
        <p:txBody>
          <a:bodyPr/>
          <a:lstStyle/>
          <a:p>
            <a:r>
              <a:rPr kumimoji="1" lang="ja-JP" altLang="en-US"/>
              <a:t>結論</a:t>
            </a:r>
            <a:endParaRPr kumimoji="1" lang="ja-JP" altLang="en-US" dirty="0"/>
          </a:p>
        </p:txBody>
      </p:sp>
      <p:sp>
        <p:nvSpPr>
          <p:cNvPr id="4" name="スライド番号プレースホルダー 3">
            <a:extLst>
              <a:ext uri="{FF2B5EF4-FFF2-40B4-BE49-F238E27FC236}">
                <a16:creationId xmlns:a16="http://schemas.microsoft.com/office/drawing/2014/main" id="{15840808-262F-4B13-8759-43D0CD096FE7}"/>
              </a:ext>
            </a:extLst>
          </p:cNvPr>
          <p:cNvSpPr>
            <a:spLocks noGrp="1"/>
          </p:cNvSpPr>
          <p:nvPr>
            <p:ph type="sldNum" sz="quarter" idx="4"/>
          </p:nvPr>
        </p:nvSpPr>
        <p:spPr/>
        <p:txBody>
          <a:bodyPr/>
          <a:lstStyle/>
          <a:p>
            <a:pPr>
              <a:defRPr/>
            </a:pPr>
            <a:fld id="{85191FB8-4F62-47EF-9F3F-3C0A94BC7DC8}" type="slidenum">
              <a:rPr lang="en-US" altLang="ja-JP" smtClean="0"/>
              <a:pPr>
                <a:defRPr/>
              </a:pPr>
              <a:t>53</a:t>
            </a:fld>
            <a:endParaRPr lang="en-US" altLang="ja-JP" sz="1200" dirty="0"/>
          </a:p>
        </p:txBody>
      </p:sp>
      <p:sp>
        <p:nvSpPr>
          <p:cNvPr id="16" name="正方形/長方形 15">
            <a:extLst>
              <a:ext uri="{FF2B5EF4-FFF2-40B4-BE49-F238E27FC236}">
                <a16:creationId xmlns:a16="http://schemas.microsoft.com/office/drawing/2014/main" id="{99B438B2-3165-E070-5AE4-D5306F2D01F5}"/>
              </a:ext>
            </a:extLst>
          </p:cNvPr>
          <p:cNvSpPr/>
          <p:nvPr/>
        </p:nvSpPr>
        <p:spPr bwMode="auto">
          <a:xfrm>
            <a:off x="1223862" y="2161912"/>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dirty="0">
                <a:latin typeface="Meiryo UI" panose="020B0604030504040204" pitchFamily="34" charset="-128"/>
                <a:ea typeface="Meiryo UI" panose="020B0604030504040204" pitchFamily="34" charset="-128"/>
              </a:rPr>
              <a:t>法人にお金を残すと、手取り原資は法人税で</a:t>
            </a:r>
            <a:r>
              <a:rPr lang="en-US" altLang="ja-JP" dirty="0">
                <a:solidFill>
                  <a:srgbClr val="FF0000"/>
                </a:solidFill>
                <a:latin typeface="Meiryo UI" panose="020B0604030504040204" pitchFamily="34" charset="-128"/>
                <a:ea typeface="Meiryo UI" panose="020B0604030504040204" pitchFamily="34" charset="-128"/>
              </a:rPr>
              <a:t>3</a:t>
            </a:r>
            <a:r>
              <a:rPr lang="ja-JP" altLang="en-US" dirty="0">
                <a:solidFill>
                  <a:srgbClr val="FF0000"/>
                </a:solidFill>
                <a:latin typeface="Meiryo UI" panose="020B0604030504040204" pitchFamily="34" charset="-128"/>
                <a:ea typeface="Meiryo UI" panose="020B0604030504040204" pitchFamily="34" charset="-128"/>
              </a:rPr>
              <a:t>割目減り</a:t>
            </a:r>
            <a:r>
              <a:rPr lang="ja-JP" altLang="en-US" dirty="0">
                <a:latin typeface="Meiryo UI" panose="020B0604030504040204" pitchFamily="34" charset="-128"/>
                <a:ea typeface="Meiryo UI" panose="020B0604030504040204" pitchFamily="34" charset="-128"/>
              </a:rPr>
              <a:t>する</a:t>
            </a:r>
            <a:endParaRPr lang="en-US" altLang="ja-JP" dirty="0">
              <a:latin typeface="Meiryo UI" panose="020B0604030504040204" pitchFamily="34" charset="-128"/>
              <a:ea typeface="Meiryo UI" panose="020B0604030504040204" pitchFamily="34" charset="-128"/>
            </a:endParaRPr>
          </a:p>
          <a:p>
            <a:pPr algn="ctr"/>
            <a:r>
              <a:rPr lang="ja-JP" altLang="en-US" dirty="0">
                <a:latin typeface="Meiryo UI" panose="020B0604030504040204" pitchFamily="34" charset="-128"/>
                <a:ea typeface="Meiryo UI" panose="020B0604030504040204" pitchFamily="34" charset="-128"/>
              </a:rPr>
              <a:t>目減りした原資に最大</a:t>
            </a:r>
            <a:r>
              <a:rPr lang="en-US" altLang="ja-JP" dirty="0">
                <a:latin typeface="Meiryo UI" panose="020B0604030504040204" pitchFamily="34" charset="-128"/>
                <a:ea typeface="Meiryo UI" panose="020B0604030504040204" pitchFamily="34" charset="-128"/>
              </a:rPr>
              <a:t>5</a:t>
            </a:r>
            <a:r>
              <a:rPr lang="ja-JP" altLang="en-US" dirty="0">
                <a:latin typeface="Meiryo UI" panose="020B0604030504040204" pitchFamily="34" charset="-128"/>
                <a:ea typeface="Meiryo UI" panose="020B0604030504040204" pitchFamily="34" charset="-128"/>
              </a:rPr>
              <a:t>割を超える所得税等が課税される</a:t>
            </a:r>
            <a:endParaRPr lang="en-US" altLang="ja-JP" dirty="0">
              <a:latin typeface="Meiryo UI" panose="020B0604030504040204" pitchFamily="34" charset="-128"/>
              <a:ea typeface="Meiryo UI" panose="020B0604030504040204" pitchFamily="34" charset="-128"/>
            </a:endParaRPr>
          </a:p>
        </p:txBody>
      </p:sp>
      <p:sp>
        <p:nvSpPr>
          <p:cNvPr id="17" name="正方形/長方形 16">
            <a:extLst>
              <a:ext uri="{FF2B5EF4-FFF2-40B4-BE49-F238E27FC236}">
                <a16:creationId xmlns:a16="http://schemas.microsoft.com/office/drawing/2014/main" id="{B8E8FC36-1213-AD62-28B6-36AD152586D5}"/>
              </a:ext>
            </a:extLst>
          </p:cNvPr>
          <p:cNvSpPr/>
          <p:nvPr/>
        </p:nvSpPr>
        <p:spPr bwMode="auto">
          <a:xfrm>
            <a:off x="1223862" y="3645024"/>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kumimoji="1" lang="ja-JP" altLang="en-US" dirty="0">
                <a:latin typeface="Meiryo UI" panose="020B0604030504040204" pitchFamily="34" charset="-128"/>
                <a:ea typeface="Meiryo UI" panose="020B0604030504040204" pitchFamily="34" charset="-128"/>
              </a:rPr>
              <a:t>法人にお金を残すと、</a:t>
            </a:r>
            <a:r>
              <a:rPr lang="ja-JP" altLang="en-US" dirty="0">
                <a:latin typeface="Meiryo UI" panose="020B0604030504040204" pitchFamily="34" charset="-128"/>
                <a:ea typeface="Meiryo UI" panose="020B0604030504040204" pitchFamily="34" charset="-128"/>
              </a:rPr>
              <a:t>節税ではなく、逆に増税になる</a:t>
            </a:r>
            <a:endParaRPr kumimoji="1" lang="ja-JP" altLang="en-US" dirty="0">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217636759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255BBB-1378-4DFA-AE50-5F4AD19B33A5}"/>
              </a:ext>
            </a:extLst>
          </p:cNvPr>
          <p:cNvSpPr>
            <a:spLocks noGrp="1"/>
          </p:cNvSpPr>
          <p:nvPr>
            <p:ph type="title"/>
          </p:nvPr>
        </p:nvSpPr>
        <p:spPr/>
        <p:txBody>
          <a:bodyPr/>
          <a:lstStyle/>
          <a:p>
            <a:r>
              <a:rPr kumimoji="1" lang="ja-JP" altLang="en-US"/>
              <a:t>まとめ</a:t>
            </a:r>
            <a:endParaRPr kumimoji="1" lang="ja-JP" altLang="en-US" dirty="0"/>
          </a:p>
        </p:txBody>
      </p:sp>
      <p:sp>
        <p:nvSpPr>
          <p:cNvPr id="4" name="スライド番号プレースホルダー 3">
            <a:extLst>
              <a:ext uri="{FF2B5EF4-FFF2-40B4-BE49-F238E27FC236}">
                <a16:creationId xmlns:a16="http://schemas.microsoft.com/office/drawing/2014/main" id="{15840808-262F-4B13-8759-43D0CD096FE7}"/>
              </a:ext>
            </a:extLst>
          </p:cNvPr>
          <p:cNvSpPr>
            <a:spLocks noGrp="1"/>
          </p:cNvSpPr>
          <p:nvPr>
            <p:ph type="sldNum" sz="quarter" idx="4"/>
          </p:nvPr>
        </p:nvSpPr>
        <p:spPr/>
        <p:txBody>
          <a:bodyPr/>
          <a:lstStyle/>
          <a:p>
            <a:pPr>
              <a:defRPr/>
            </a:pPr>
            <a:fld id="{85191FB8-4F62-47EF-9F3F-3C0A94BC7DC8}" type="slidenum">
              <a:rPr lang="en-US" altLang="ja-JP" smtClean="0"/>
              <a:pPr>
                <a:defRPr/>
              </a:pPr>
              <a:t>54</a:t>
            </a:fld>
            <a:endParaRPr lang="en-US" altLang="ja-JP" sz="1200" dirty="0"/>
          </a:p>
        </p:txBody>
      </p:sp>
      <p:sp>
        <p:nvSpPr>
          <p:cNvPr id="12" name="正方形/長方形 11">
            <a:extLst>
              <a:ext uri="{FF2B5EF4-FFF2-40B4-BE49-F238E27FC236}">
                <a16:creationId xmlns:a16="http://schemas.microsoft.com/office/drawing/2014/main" id="{42BD83EF-DA87-5F6A-4DC9-C132265A848D}"/>
              </a:ext>
            </a:extLst>
          </p:cNvPr>
          <p:cNvSpPr/>
          <p:nvPr/>
        </p:nvSpPr>
        <p:spPr bwMode="auto">
          <a:xfrm>
            <a:off x="1223862" y="1430681"/>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dirty="0">
                <a:latin typeface="Meiryo UI" panose="020B0604030504040204" pitchFamily="34" charset="-128"/>
                <a:ea typeface="Meiryo UI" panose="020B0604030504040204" pitchFamily="34" charset="-128"/>
              </a:rPr>
              <a:t>そもそも、所得税を節税するために実行した法人化が</a:t>
            </a:r>
            <a:endParaRPr lang="en-US" altLang="ja-JP" dirty="0">
              <a:latin typeface="Meiryo UI" panose="020B0604030504040204" pitchFamily="34" charset="-128"/>
              <a:ea typeface="Meiryo UI" panose="020B0604030504040204" pitchFamily="34" charset="-128"/>
            </a:endParaRPr>
          </a:p>
          <a:p>
            <a:pPr algn="ctr"/>
            <a:r>
              <a:rPr lang="ja-JP" altLang="en-US" dirty="0">
                <a:latin typeface="Meiryo UI" panose="020B0604030504040204" pitchFamily="34" charset="-128"/>
                <a:ea typeface="Meiryo UI" panose="020B0604030504040204" pitchFamily="34" charset="-128"/>
              </a:rPr>
              <a:t>法人税を払うことにより</a:t>
            </a:r>
            <a:r>
              <a:rPr lang="ja-JP" altLang="en-US" u="sng" dirty="0">
                <a:latin typeface="Meiryo UI" panose="020B0604030504040204" pitchFamily="34" charset="-128"/>
                <a:ea typeface="Meiryo UI" panose="020B0604030504040204" pitchFamily="34" charset="-128"/>
              </a:rPr>
              <a:t>一生涯の納税額</a:t>
            </a:r>
            <a:r>
              <a:rPr lang="ja-JP" altLang="en-US" dirty="0">
                <a:latin typeface="Meiryo UI" panose="020B0604030504040204" pitchFamily="34" charset="-128"/>
                <a:ea typeface="Meiryo UI" panose="020B0604030504040204" pitchFamily="34" charset="-128"/>
              </a:rPr>
              <a:t>を増加させ</a:t>
            </a:r>
            <a:endParaRPr lang="en-US" altLang="ja-JP" dirty="0">
              <a:latin typeface="Meiryo UI" panose="020B0604030504040204" pitchFamily="34" charset="-128"/>
              <a:ea typeface="Meiryo UI" panose="020B0604030504040204" pitchFamily="34" charset="-128"/>
            </a:endParaRPr>
          </a:p>
          <a:p>
            <a:pPr algn="ctr"/>
            <a:r>
              <a:rPr lang="ja-JP" altLang="en-US" dirty="0">
                <a:latin typeface="Meiryo UI" panose="020B0604030504040204" pitchFamily="34" charset="-128"/>
                <a:ea typeface="Meiryo UI" panose="020B0604030504040204" pitchFamily="34" charset="-128"/>
              </a:rPr>
              <a:t>手取りを</a:t>
            </a:r>
            <a:r>
              <a:rPr lang="ja-JP" altLang="en-US" dirty="0">
                <a:solidFill>
                  <a:srgbClr val="FF0000"/>
                </a:solidFill>
                <a:latin typeface="Meiryo UI" panose="020B0604030504040204" pitchFamily="34" charset="-128"/>
                <a:ea typeface="Meiryo UI" panose="020B0604030504040204" pitchFamily="34" charset="-128"/>
              </a:rPr>
              <a:t>著しく減少</a:t>
            </a:r>
            <a:r>
              <a:rPr lang="ja-JP" altLang="en-US" dirty="0">
                <a:latin typeface="Meiryo UI" panose="020B0604030504040204" pitchFamily="34" charset="-128"/>
                <a:ea typeface="Meiryo UI" panose="020B0604030504040204" pitchFamily="34" charset="-128"/>
              </a:rPr>
              <a:t>させている</a:t>
            </a:r>
            <a:endParaRPr lang="en-US" altLang="ja-JP" dirty="0">
              <a:latin typeface="Meiryo UI" panose="020B0604030504040204" pitchFamily="34" charset="-128"/>
              <a:ea typeface="Meiryo UI" panose="020B0604030504040204" pitchFamily="34" charset="-128"/>
            </a:endParaRPr>
          </a:p>
        </p:txBody>
      </p:sp>
      <p:sp>
        <p:nvSpPr>
          <p:cNvPr id="16" name="正方形/長方形 15">
            <a:extLst>
              <a:ext uri="{FF2B5EF4-FFF2-40B4-BE49-F238E27FC236}">
                <a16:creationId xmlns:a16="http://schemas.microsoft.com/office/drawing/2014/main" id="{CC534758-1825-FA80-DB4D-736A748DF53C}"/>
              </a:ext>
            </a:extLst>
          </p:cNvPr>
          <p:cNvSpPr/>
          <p:nvPr/>
        </p:nvSpPr>
        <p:spPr bwMode="auto">
          <a:xfrm>
            <a:off x="1223862" y="2924944"/>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dirty="0">
                <a:latin typeface="Meiryo UI" panose="020B0604030504040204" pitchFamily="34" charset="-128"/>
                <a:ea typeface="Meiryo UI" panose="020B0604030504040204" pitchFamily="34" charset="-128"/>
              </a:rPr>
              <a:t>社長の手取りの最大化に取り組めば、</a:t>
            </a:r>
            <a:endParaRPr lang="en-US" altLang="ja-JP" dirty="0">
              <a:latin typeface="Meiryo UI" panose="020B0604030504040204" pitchFamily="34" charset="-128"/>
              <a:ea typeface="Meiryo UI" panose="020B0604030504040204" pitchFamily="34" charset="-128"/>
            </a:endParaRPr>
          </a:p>
          <a:p>
            <a:pPr algn="ctr"/>
            <a:r>
              <a:rPr lang="ja-JP" altLang="en-US" dirty="0">
                <a:latin typeface="Meiryo UI" panose="020B0604030504040204" pitchFamily="34" charset="-128"/>
                <a:ea typeface="Meiryo UI" panose="020B0604030504040204" pitchFamily="34" charset="-128"/>
              </a:rPr>
              <a:t>経営が悪化しても、債務の個人保証も問題がなくなる</a:t>
            </a:r>
            <a:endParaRPr lang="en-US" altLang="ja-JP" dirty="0">
              <a:latin typeface="Meiryo UI" panose="020B0604030504040204" pitchFamily="34" charset="-128"/>
              <a:ea typeface="Meiryo UI" panose="020B0604030504040204" pitchFamily="34" charset="-128"/>
            </a:endParaRPr>
          </a:p>
          <a:p>
            <a:pPr algn="ctr"/>
            <a:r>
              <a:rPr lang="ja-JP" altLang="en-US" dirty="0">
                <a:latin typeface="Meiryo UI" panose="020B0604030504040204" pitchFamily="34" charset="-128"/>
                <a:ea typeface="Meiryo UI" panose="020B0604030504040204" pitchFamily="34" charset="-128"/>
              </a:rPr>
              <a:t>（融資の継続、債務保証の履行）</a:t>
            </a:r>
          </a:p>
        </p:txBody>
      </p:sp>
      <p:sp>
        <p:nvSpPr>
          <p:cNvPr id="17" name="正方形/長方形 16">
            <a:extLst>
              <a:ext uri="{FF2B5EF4-FFF2-40B4-BE49-F238E27FC236}">
                <a16:creationId xmlns:a16="http://schemas.microsoft.com/office/drawing/2014/main" id="{BBF92115-07AF-56C7-4CA2-C02196C4C055}"/>
              </a:ext>
            </a:extLst>
          </p:cNvPr>
          <p:cNvSpPr/>
          <p:nvPr/>
        </p:nvSpPr>
        <p:spPr bwMode="auto">
          <a:xfrm>
            <a:off x="1223862" y="4363451"/>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dirty="0">
                <a:latin typeface="Meiryo UI" panose="020B0604030504040204" pitchFamily="34" charset="-128"/>
                <a:ea typeface="Meiryo UI" panose="020B0604030504040204" pitchFamily="34" charset="-128"/>
              </a:rPr>
              <a:t>この</a:t>
            </a:r>
            <a:r>
              <a:rPr lang="ja-JP" altLang="en-US" dirty="0">
                <a:solidFill>
                  <a:srgbClr val="FF0000"/>
                </a:solidFill>
                <a:latin typeface="Meiryo UI" panose="020B0604030504040204" pitchFamily="34" charset="-128"/>
                <a:ea typeface="Meiryo UI" panose="020B0604030504040204" pitchFamily="34" charset="-128"/>
              </a:rPr>
              <a:t>セミナーでお伝えする節税対策</a:t>
            </a:r>
            <a:r>
              <a:rPr lang="ja-JP" altLang="en-US" dirty="0">
                <a:latin typeface="Meiryo UI" panose="020B0604030504040204" pitchFamily="34" charset="-128"/>
                <a:ea typeface="Meiryo UI" panose="020B0604030504040204" pitchFamily="34" charset="-128"/>
              </a:rPr>
              <a:t>で、</a:t>
            </a:r>
            <a:endParaRPr lang="en-US" altLang="ja-JP" dirty="0">
              <a:latin typeface="Meiryo UI" panose="020B0604030504040204" pitchFamily="34" charset="-128"/>
              <a:ea typeface="Meiryo UI" panose="020B0604030504040204" pitchFamily="34" charset="-128"/>
            </a:endParaRPr>
          </a:p>
          <a:p>
            <a:pPr algn="ctr"/>
            <a:r>
              <a:rPr lang="ja-JP" altLang="en-US" dirty="0">
                <a:latin typeface="Meiryo UI" panose="020B0604030504040204" pitchFamily="34" charset="-128"/>
                <a:ea typeface="Meiryo UI" panose="020B0604030504040204" pitchFamily="34" charset="-128"/>
              </a:rPr>
              <a:t>社長の</a:t>
            </a:r>
            <a:r>
              <a:rPr lang="ja-JP" altLang="en-US" b="1" dirty="0">
                <a:solidFill>
                  <a:srgbClr val="FF0000"/>
                </a:solidFill>
                <a:latin typeface="Meiryo UI" panose="020B0604030504040204" pitchFamily="34" charset="-128"/>
                <a:ea typeface="Meiryo UI" panose="020B0604030504040204" pitchFamily="34" charset="-128"/>
              </a:rPr>
              <a:t>一生涯の手取り収入を最大化出来る会社</a:t>
            </a:r>
            <a:r>
              <a:rPr lang="ja-JP" altLang="en-US" dirty="0">
                <a:latin typeface="Meiryo UI" panose="020B0604030504040204" pitchFamily="34" charset="-128"/>
                <a:ea typeface="Meiryo UI" panose="020B0604030504040204" pitchFamily="34" charset="-128"/>
              </a:rPr>
              <a:t>になれる</a:t>
            </a:r>
            <a:endParaRPr lang="en-US" altLang="ja-JP" dirty="0">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793297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55AA58F-18CC-4BCF-9A47-6F702CC2E3ED}"/>
              </a:ext>
            </a:extLst>
          </p:cNvPr>
          <p:cNvSpPr/>
          <p:nvPr/>
        </p:nvSpPr>
        <p:spPr bwMode="auto">
          <a:xfrm>
            <a:off x="0" y="0"/>
            <a:ext cx="9144000" cy="6489700"/>
          </a:xfrm>
          <a:prstGeom prst="rect">
            <a:avLst/>
          </a:prstGeom>
          <a:gradFill flip="none" rotWithShape="1">
            <a:gsLst>
              <a:gs pos="100000">
                <a:schemeClr val="tx1">
                  <a:lumMod val="75000"/>
                </a:schemeClr>
              </a:gs>
              <a:gs pos="41000">
                <a:schemeClr val="tx1"/>
              </a:gs>
            </a:gsLst>
            <a:path path="circle">
              <a:fillToRect r="100000" b="100000"/>
            </a:path>
            <a:tileRect l="-100000" t="-100000"/>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6" name="Rectangle 6">
            <a:extLst>
              <a:ext uri="{FF2B5EF4-FFF2-40B4-BE49-F238E27FC236}">
                <a16:creationId xmlns:a16="http://schemas.microsoft.com/office/drawing/2014/main" id="{C7EB2BC4-B2AC-4E2F-BEFA-413355777517}"/>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55</a:t>
            </a:fld>
            <a:endParaRPr lang="en-US" altLang="ja-JP" sz="1200" dirty="0"/>
          </a:p>
        </p:txBody>
      </p:sp>
      <p:pic>
        <p:nvPicPr>
          <p:cNvPr id="8" name="図 7">
            <a:extLst>
              <a:ext uri="{FF2B5EF4-FFF2-40B4-BE49-F238E27FC236}">
                <a16:creationId xmlns:a16="http://schemas.microsoft.com/office/drawing/2014/main" id="{6A8FABB5-5DE5-4D80-BF82-C03C1D00FB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8212" y="404813"/>
            <a:ext cx="1067475" cy="425507"/>
          </a:xfrm>
          <a:prstGeom prst="rect">
            <a:avLst/>
          </a:prstGeom>
        </p:spPr>
      </p:pic>
      <p:sp>
        <p:nvSpPr>
          <p:cNvPr id="7" name="タイトル 1">
            <a:extLst>
              <a:ext uri="{FF2B5EF4-FFF2-40B4-BE49-F238E27FC236}">
                <a16:creationId xmlns:a16="http://schemas.microsoft.com/office/drawing/2014/main" id="{9FF9AE13-6C0A-62A1-78C3-D761FCAFFE03}"/>
              </a:ext>
            </a:extLst>
          </p:cNvPr>
          <p:cNvSpPr txBox="1">
            <a:spLocks/>
          </p:cNvSpPr>
          <p:nvPr/>
        </p:nvSpPr>
        <p:spPr bwMode="auto">
          <a:xfrm>
            <a:off x="468313" y="188913"/>
            <a:ext cx="777557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3200" b="1">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2pPr>
            <a:lvl3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3pPr>
            <a:lvl4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4pPr>
            <a:lvl5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5pPr>
            <a:lvl6pPr marL="4572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6pPr>
            <a:lvl7pPr marL="9144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7pPr>
            <a:lvl8pPr marL="13716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8pPr>
            <a:lvl9pPr marL="18288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9pPr>
          </a:lstStyle>
          <a:p>
            <a:r>
              <a:rPr lang="ja-JP" altLang="en-US" kern="0"/>
              <a:t>本日のアジェンダ</a:t>
            </a:r>
            <a:endParaRPr lang="ja-JP" altLang="en-US" kern="0" dirty="0"/>
          </a:p>
        </p:txBody>
      </p:sp>
      <p:sp>
        <p:nvSpPr>
          <p:cNvPr id="3" name="正方形/長方形 2">
            <a:extLst>
              <a:ext uri="{FF2B5EF4-FFF2-40B4-BE49-F238E27FC236}">
                <a16:creationId xmlns:a16="http://schemas.microsoft.com/office/drawing/2014/main" id="{803A0F0C-A082-5874-6561-44BCD4F44F7D}"/>
              </a:ext>
            </a:extLst>
          </p:cNvPr>
          <p:cNvSpPr/>
          <p:nvPr/>
        </p:nvSpPr>
        <p:spPr bwMode="auto">
          <a:xfrm>
            <a:off x="457200" y="2204864"/>
            <a:ext cx="8363272" cy="576064"/>
          </a:xfrm>
          <a:prstGeom prst="rect">
            <a:avLst/>
          </a:prstGeom>
          <a:solidFill>
            <a:schemeClr val="accent6">
              <a:lumMod val="20000"/>
              <a:lumOff val="80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endParaRPr kumimoji="1" lang="ja-JP" altLang="en-US">
              <a:latin typeface="Meiryo UI" panose="020B0604030504040204" pitchFamily="34" charset="-128"/>
              <a:ea typeface="Meiryo UI" panose="020B0604030504040204" pitchFamily="34" charset="-128"/>
            </a:endParaRPr>
          </a:p>
        </p:txBody>
      </p:sp>
      <p:sp>
        <p:nvSpPr>
          <p:cNvPr id="9" name="コンテンツ プレースホルダー 2">
            <a:extLst>
              <a:ext uri="{FF2B5EF4-FFF2-40B4-BE49-F238E27FC236}">
                <a16:creationId xmlns:a16="http://schemas.microsoft.com/office/drawing/2014/main" id="{C2826B51-464F-CF73-2A21-F159202923D1}"/>
              </a:ext>
            </a:extLst>
          </p:cNvPr>
          <p:cNvSpPr txBox="1">
            <a:spLocks/>
          </p:cNvSpPr>
          <p:nvPr/>
        </p:nvSpPr>
        <p:spPr bwMode="auto">
          <a:xfrm>
            <a:off x="457200" y="170080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kumimoji="1" sz="32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marL="457200" indent="0" algn="ctr" rtl="0" eaLnBrk="0" fontAlgn="base" hangingPunct="0">
              <a:spcBef>
                <a:spcPct val="20000"/>
              </a:spcBef>
              <a:spcAft>
                <a:spcPct val="0"/>
              </a:spcAft>
              <a:buNone/>
              <a:defRPr kumimoji="1" sz="28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2pPr>
            <a:lvl3pPr marL="914400" indent="0" algn="ctr" rtl="0" eaLnBrk="0" fontAlgn="base" hangingPunct="0">
              <a:spcBef>
                <a:spcPct val="20000"/>
              </a:spcBef>
              <a:spcAft>
                <a:spcPct val="0"/>
              </a:spcAft>
              <a:buNone/>
              <a:defRPr kumimoji="1" sz="24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3pPr>
            <a:lvl4pPr marL="1371600" indent="0" algn="ctr" rtl="0" eaLnBrk="0" fontAlgn="base" hangingPunct="0">
              <a:spcBef>
                <a:spcPct val="20000"/>
              </a:spcBef>
              <a:spcAft>
                <a:spcPct val="0"/>
              </a:spcAft>
              <a:buNone/>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4pPr>
            <a:lvl5pPr marL="1828800" indent="0" algn="ctr" rtl="0" eaLnBrk="0" fontAlgn="base" hangingPunct="0">
              <a:spcBef>
                <a:spcPct val="20000"/>
              </a:spcBef>
              <a:spcAft>
                <a:spcPct val="0"/>
              </a:spcAft>
              <a:buNone/>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5pPr>
            <a:lvl6pPr marL="22860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6pPr>
            <a:lvl7pPr marL="27432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7pPr>
            <a:lvl8pPr marL="32004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8pPr>
            <a:lvl9pPr marL="36576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9pPr>
          </a:lstStyle>
          <a:p>
            <a:pPr algn="l"/>
            <a:r>
              <a:rPr lang="ja-JP" altLang="en-US" sz="2800" kern="0" dirty="0"/>
              <a:t>１：節税対策</a:t>
            </a:r>
            <a:r>
              <a:rPr lang="en-US" altLang="ja-JP" sz="2800" kern="0" dirty="0"/>
              <a:t>(</a:t>
            </a:r>
            <a:r>
              <a:rPr lang="ja-JP" altLang="en-US" sz="2800" kern="0" dirty="0"/>
              <a:t>社長の手取り</a:t>
            </a:r>
            <a:r>
              <a:rPr lang="en-US" altLang="ja-JP" sz="2800" kern="0" dirty="0"/>
              <a:t>UP)</a:t>
            </a:r>
            <a:r>
              <a:rPr lang="ja-JP" altLang="en-US" sz="2800" kern="0" dirty="0"/>
              <a:t>の必要性とリスクとは？</a:t>
            </a:r>
            <a:endParaRPr lang="en-US" altLang="ja-JP" sz="2800" kern="0" dirty="0"/>
          </a:p>
          <a:p>
            <a:pPr algn="l"/>
            <a:r>
              <a:rPr lang="ja-JP" altLang="en-US" sz="2800" kern="0" dirty="0"/>
              <a:t>２：「社長の手取り</a:t>
            </a:r>
            <a:r>
              <a:rPr lang="en-US" altLang="ja-JP" sz="2800" kern="0" dirty="0"/>
              <a:t>UP</a:t>
            </a:r>
            <a:r>
              <a:rPr lang="ja-JP" altLang="en-US" sz="2800" kern="0" dirty="0"/>
              <a:t>」と「法人税節税」の違いとは？</a:t>
            </a:r>
            <a:endParaRPr lang="en-US" altLang="ja-JP" sz="2800" kern="0" dirty="0"/>
          </a:p>
          <a:p>
            <a:pPr algn="l"/>
            <a:r>
              <a:rPr lang="ja-JP" altLang="en-US" sz="2800" kern="0" dirty="0"/>
              <a:t>３：なぜ、役員報酬</a:t>
            </a:r>
            <a:r>
              <a:rPr lang="en-US" altLang="ja-JP" sz="2800" kern="0" dirty="0"/>
              <a:t>3,900</a:t>
            </a:r>
            <a:r>
              <a:rPr lang="ja-JP" altLang="en-US" sz="2800" kern="0" dirty="0"/>
              <a:t>万円で所得税</a:t>
            </a:r>
            <a:r>
              <a:rPr lang="en-US" altLang="ja-JP" sz="2800" kern="0" dirty="0"/>
              <a:t>9</a:t>
            </a:r>
            <a:r>
              <a:rPr lang="ja-JP" altLang="en-US" sz="2800" kern="0" dirty="0"/>
              <a:t>万円に？</a:t>
            </a:r>
            <a:endParaRPr lang="en-US" altLang="ja-JP" sz="2800" kern="0" dirty="0"/>
          </a:p>
          <a:p>
            <a:pPr algn="l"/>
            <a:r>
              <a:rPr lang="ja-JP" altLang="en-US" sz="2800" kern="0" dirty="0"/>
              <a:t>４：社長の手取りを増やす</a:t>
            </a:r>
            <a:r>
              <a:rPr lang="en-US" altLang="ja-JP" sz="2800" kern="0" dirty="0"/>
              <a:t>3</a:t>
            </a:r>
            <a:r>
              <a:rPr lang="ja-JP" altLang="en-US" sz="2800" kern="0" dirty="0"/>
              <a:t>ステップとは？</a:t>
            </a:r>
            <a:endParaRPr lang="en-US" altLang="ja-JP" sz="2800" kern="0" dirty="0"/>
          </a:p>
          <a:p>
            <a:pPr algn="l"/>
            <a:r>
              <a:rPr lang="ja-JP" altLang="en-US" sz="2800" kern="0" dirty="0"/>
              <a:t>５：社長の手取りを増やす実践の壁とは？</a:t>
            </a:r>
            <a:endParaRPr lang="en-US" altLang="ja-JP" sz="2800" kern="0" dirty="0"/>
          </a:p>
          <a:p>
            <a:pPr algn="l"/>
            <a:r>
              <a:rPr lang="ja-JP" altLang="en-US" sz="2800" kern="0" dirty="0"/>
              <a:t>６：サービス概要・料金・スケジュールなど</a:t>
            </a:r>
          </a:p>
        </p:txBody>
      </p:sp>
    </p:spTree>
    <p:extLst>
      <p:ext uri="{BB962C8B-B14F-4D97-AF65-F5344CB8AC3E}">
        <p14:creationId xmlns:p14="http://schemas.microsoft.com/office/powerpoint/2010/main" val="48293277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35563FC-DAA2-4E6A-AB0E-5D2B1DB14F04}"/>
              </a:ext>
            </a:extLst>
          </p:cNvPr>
          <p:cNvSpPr>
            <a:spLocks noGrp="1"/>
          </p:cNvSpPr>
          <p:nvPr>
            <p:ph type="title"/>
          </p:nvPr>
        </p:nvSpPr>
        <p:spPr>
          <a:xfrm>
            <a:off x="468313" y="188913"/>
            <a:ext cx="7776095" cy="820737"/>
          </a:xfrm>
        </p:spPr>
        <p:txBody>
          <a:bodyPr/>
          <a:lstStyle/>
          <a:p>
            <a:r>
              <a:rPr kumimoji="1" lang="ja-JP" altLang="en-US" dirty="0"/>
              <a:t>法人は社長のおカネの問題の一部</a:t>
            </a:r>
          </a:p>
        </p:txBody>
      </p:sp>
      <p:sp>
        <p:nvSpPr>
          <p:cNvPr id="33" name="Rectangle 6">
            <a:extLst>
              <a:ext uri="{FF2B5EF4-FFF2-40B4-BE49-F238E27FC236}">
                <a16:creationId xmlns:a16="http://schemas.microsoft.com/office/drawing/2014/main" id="{003FCFDF-D0E1-42EA-AFD6-6A42ACE4D928}"/>
              </a:ext>
            </a:extLst>
          </p:cNvPr>
          <p:cNvSpPr>
            <a:spLocks noGrp="1" noChangeArrowheads="1"/>
          </p:cNvSpPr>
          <p:nvPr>
            <p:ph type="sldNum" sz="quarter" idx="4"/>
          </p:nvPr>
        </p:nvSpPr>
        <p:spPr>
          <a:xfrm>
            <a:off x="7739884" y="6522997"/>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56</a:t>
            </a:fld>
            <a:endParaRPr lang="en-US" altLang="ja-JP" sz="1200" dirty="0"/>
          </a:p>
        </p:txBody>
      </p:sp>
      <p:sp>
        <p:nvSpPr>
          <p:cNvPr id="26" name="正方形/長方形 25">
            <a:extLst>
              <a:ext uri="{FF2B5EF4-FFF2-40B4-BE49-F238E27FC236}">
                <a16:creationId xmlns:a16="http://schemas.microsoft.com/office/drawing/2014/main" id="{1ECB3F2C-E206-604D-B111-7D1FF1571348}"/>
              </a:ext>
            </a:extLst>
          </p:cNvPr>
          <p:cNvSpPr/>
          <p:nvPr/>
        </p:nvSpPr>
        <p:spPr bwMode="auto">
          <a:xfrm>
            <a:off x="7203293" y="3601076"/>
            <a:ext cx="1515569" cy="2346968"/>
          </a:xfrm>
          <a:prstGeom prst="rect">
            <a:avLst/>
          </a:prstGeom>
          <a:solidFill>
            <a:srgbClr val="00B0F0">
              <a:alpha val="20000"/>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3600" i="0" u="none" strike="noStrike" cap="none" normalizeH="0" baseline="0" dirty="0">
              <a:ln>
                <a:solidFill>
                  <a:srgbClr val="7030A0"/>
                </a:solidFill>
              </a:ln>
              <a:solidFill>
                <a:srgbClr val="0070C0"/>
              </a:solidFill>
              <a:effectLst/>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B4E9568F-DDC6-0242-8C9F-8C4C5D5C6C79}"/>
              </a:ext>
            </a:extLst>
          </p:cNvPr>
          <p:cNvSpPr/>
          <p:nvPr/>
        </p:nvSpPr>
        <p:spPr bwMode="auto">
          <a:xfrm>
            <a:off x="832160" y="5164043"/>
            <a:ext cx="6275061" cy="783999"/>
          </a:xfrm>
          <a:prstGeom prst="rect">
            <a:avLst/>
          </a:prstGeom>
          <a:solidFill>
            <a:srgbClr val="92D050">
              <a:alpha val="19000"/>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4400" i="0" u="none" strike="noStrike" cap="none" normalizeH="0" baseline="0" dirty="0">
              <a:ln>
                <a:solidFill>
                  <a:srgbClr val="0070C0"/>
                </a:solidFill>
              </a:ln>
              <a:solidFill>
                <a:srgbClr val="00B050"/>
              </a:solidFill>
              <a:effectLst/>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C3046338-5D0C-FF4E-97BC-1F90EBA706C8}"/>
              </a:ext>
            </a:extLst>
          </p:cNvPr>
          <p:cNvSpPr/>
          <p:nvPr/>
        </p:nvSpPr>
        <p:spPr bwMode="auto">
          <a:xfrm>
            <a:off x="830019" y="3601076"/>
            <a:ext cx="6283601" cy="1562968"/>
          </a:xfrm>
          <a:prstGeom prst="rect">
            <a:avLst/>
          </a:prstGeom>
          <a:solidFill>
            <a:srgbClr val="FFFF00">
              <a:alpha val="20000"/>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4800" b="0" i="0" u="none" strike="noStrike" cap="none" normalizeH="0" baseline="0" dirty="0">
              <a:ln>
                <a:solidFill>
                  <a:srgbClr val="FF0000"/>
                </a:solidFill>
              </a:ln>
              <a:solidFill>
                <a:srgbClr val="FFC000"/>
              </a:solidFill>
              <a:effectLst/>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F7EDD56D-191C-D144-B6C5-D860F6332AAF}"/>
              </a:ext>
            </a:extLst>
          </p:cNvPr>
          <p:cNvSpPr/>
          <p:nvPr/>
        </p:nvSpPr>
        <p:spPr bwMode="auto">
          <a:xfrm>
            <a:off x="880756" y="1947306"/>
            <a:ext cx="7840680" cy="1566705"/>
          </a:xfrm>
          <a:prstGeom prst="rect">
            <a:avLst/>
          </a:prstGeom>
          <a:solidFill>
            <a:srgbClr val="33CCCC">
              <a:alpha val="33000"/>
            </a:srgbClr>
          </a:solidFill>
          <a:ln w="9525" cap="flat" cmpd="sng" algn="ctr">
            <a:noFill/>
            <a:prstDash val="solid"/>
            <a:round/>
            <a:headEnd type="none" w="med" len="med"/>
            <a:tailEnd type="none" w="med" len="med"/>
          </a:ln>
          <a:effectLst/>
        </p:spPr>
        <p:txBody>
          <a:bodyPr vert="vert" wrap="none" lIns="91440" tIns="45720" rIns="91440" bIns="45720" numCol="1" rtlCol="0" anchor="ctr" anchorCtr="0" compatLnSpc="1">
            <a:prstTxWarp prst="textNoShape">
              <a:avLst/>
            </a:prstTxWarp>
          </a:bodyPr>
          <a:lstStyle/>
          <a:p>
            <a:endParaRPr lang="ja-JP" altLang="en-US" dirty="0"/>
          </a:p>
        </p:txBody>
      </p:sp>
      <p:cxnSp>
        <p:nvCxnSpPr>
          <p:cNvPr id="37" name="直線矢印コネクタ 36">
            <a:extLst>
              <a:ext uri="{FF2B5EF4-FFF2-40B4-BE49-F238E27FC236}">
                <a16:creationId xmlns:a16="http://schemas.microsoft.com/office/drawing/2014/main" id="{DC6ADD95-EFBA-4945-96E6-5ABC519ADF1C}"/>
              </a:ext>
            </a:extLst>
          </p:cNvPr>
          <p:cNvCxnSpPr>
            <a:cxnSpLocks/>
          </p:cNvCxnSpPr>
          <p:nvPr/>
        </p:nvCxnSpPr>
        <p:spPr bwMode="auto">
          <a:xfrm>
            <a:off x="880756" y="1727649"/>
            <a:ext cx="7805240" cy="0"/>
          </a:xfrm>
          <a:prstGeom prst="straightConnector1">
            <a:avLst/>
          </a:prstGeom>
          <a:ln w="31750">
            <a:solidFill>
              <a:schemeClr val="bg2">
                <a:lumMod val="50000"/>
                <a:lumOff val="50000"/>
              </a:schemeClr>
            </a:solidFill>
            <a:headEnd type="none" w="med" len="med"/>
            <a:tailEnd type="triangle" w="lg" len="lg"/>
          </a:ln>
        </p:spPr>
        <p:style>
          <a:lnRef idx="1">
            <a:schemeClr val="dk1"/>
          </a:lnRef>
          <a:fillRef idx="0">
            <a:schemeClr val="dk1"/>
          </a:fillRef>
          <a:effectRef idx="0">
            <a:schemeClr val="dk1"/>
          </a:effectRef>
          <a:fontRef idx="minor">
            <a:schemeClr val="tx1"/>
          </a:fontRef>
        </p:style>
      </p:cxnSp>
      <p:sp>
        <p:nvSpPr>
          <p:cNvPr id="44" name="テキスト ボックス 43">
            <a:extLst>
              <a:ext uri="{FF2B5EF4-FFF2-40B4-BE49-F238E27FC236}">
                <a16:creationId xmlns:a16="http://schemas.microsoft.com/office/drawing/2014/main" id="{CF510A3A-7E98-4960-8E81-626A77B3B397}"/>
              </a:ext>
            </a:extLst>
          </p:cNvPr>
          <p:cNvSpPr txBox="1"/>
          <p:nvPr/>
        </p:nvSpPr>
        <p:spPr>
          <a:xfrm>
            <a:off x="4475671" y="1500916"/>
            <a:ext cx="646331" cy="406329"/>
          </a:xfrm>
          <a:prstGeom prst="rect">
            <a:avLst/>
          </a:prstGeom>
          <a:solidFill>
            <a:srgbClr val="FFFFFF"/>
          </a:solidFill>
        </p:spPr>
        <p:txBody>
          <a:bodyPr wrap="none" rtlCol="0">
            <a:spAutoFit/>
          </a:bodyPr>
          <a:lstStyle/>
          <a:p>
            <a:r>
              <a:rPr kumimoji="1" lang="ja-JP" altLang="en-US" dirty="0">
                <a:solidFill>
                  <a:schemeClr val="bg2"/>
                </a:solidFill>
                <a:latin typeface="Meiryo UI" panose="020B0604030504040204" pitchFamily="50" charset="-128"/>
                <a:ea typeface="Meiryo UI" panose="020B0604030504040204" pitchFamily="50" charset="-128"/>
              </a:rPr>
              <a:t>時間</a:t>
            </a:r>
          </a:p>
        </p:txBody>
      </p:sp>
      <p:grpSp>
        <p:nvGrpSpPr>
          <p:cNvPr id="38" name="グループ化 37">
            <a:extLst>
              <a:ext uri="{FF2B5EF4-FFF2-40B4-BE49-F238E27FC236}">
                <a16:creationId xmlns:a16="http://schemas.microsoft.com/office/drawing/2014/main" id="{2248F328-F4BF-49DC-8F84-AB27418EC6A7}"/>
              </a:ext>
            </a:extLst>
          </p:cNvPr>
          <p:cNvGrpSpPr/>
          <p:nvPr/>
        </p:nvGrpSpPr>
        <p:grpSpPr>
          <a:xfrm>
            <a:off x="420354" y="3537745"/>
            <a:ext cx="463966" cy="2410297"/>
            <a:chOff x="-1034679" y="1304925"/>
            <a:chExt cx="463966" cy="1975366"/>
          </a:xfrm>
        </p:grpSpPr>
        <p:sp>
          <p:nvSpPr>
            <p:cNvPr id="39" name="矢印: 五方向 38">
              <a:extLst>
                <a:ext uri="{FF2B5EF4-FFF2-40B4-BE49-F238E27FC236}">
                  <a16:creationId xmlns:a16="http://schemas.microsoft.com/office/drawing/2014/main" id="{5F6791F1-593E-4403-8CEB-A42FFF66EE70}"/>
                </a:ext>
              </a:extLst>
            </p:cNvPr>
            <p:cNvSpPr/>
            <p:nvPr/>
          </p:nvSpPr>
          <p:spPr bwMode="auto">
            <a:xfrm rot="16200000">
              <a:off x="-1790379" y="2060625"/>
              <a:ext cx="1975366" cy="463966"/>
            </a:xfrm>
            <a:prstGeom prst="homePlate">
              <a:avLst/>
            </a:prstGeom>
            <a:solidFill>
              <a:srgbClr val="FFC000"/>
            </a:solidFill>
            <a:ln w="9525" cap="flat" cmpd="sng" algn="ctr">
              <a:noFill/>
              <a:prstDash val="solid"/>
              <a:round/>
              <a:headEnd type="none" w="med" len="med"/>
              <a:tailEnd type="none" w="med" len="med"/>
            </a:ln>
            <a:effectLst/>
          </p:spPr>
          <p:txBody>
            <a:bodyPr vert="vert"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40" name="テキスト ボックス 39">
              <a:extLst>
                <a:ext uri="{FF2B5EF4-FFF2-40B4-BE49-F238E27FC236}">
                  <a16:creationId xmlns:a16="http://schemas.microsoft.com/office/drawing/2014/main" id="{B90B9C94-728C-4F21-B1F9-EC3DA78647C6}"/>
                </a:ext>
              </a:extLst>
            </p:cNvPr>
            <p:cNvSpPr txBox="1"/>
            <p:nvPr/>
          </p:nvSpPr>
          <p:spPr>
            <a:xfrm>
              <a:off x="-1034679" y="1688844"/>
              <a:ext cx="430887" cy="1323439"/>
            </a:xfrm>
            <a:prstGeom prst="rect">
              <a:avLst/>
            </a:prstGeom>
            <a:noFill/>
          </p:spPr>
          <p:txBody>
            <a:bodyPr vert="eaVert" wrap="none" rtlCol="0">
              <a:spAutoFit/>
            </a:bodyPr>
            <a:lstStyle/>
            <a:p>
              <a:pPr algn="ctr"/>
              <a:r>
                <a:rPr lang="ja-JP" altLang="en-US" sz="1600" b="1" dirty="0">
                  <a:solidFill>
                    <a:schemeClr val="tx1"/>
                  </a:solidFill>
                  <a:latin typeface="Meiryo UI" panose="020B0604030504040204" pitchFamily="50" charset="-128"/>
                  <a:ea typeface="Meiryo UI" panose="020B0604030504040204" pitchFamily="50" charset="-128"/>
                </a:rPr>
                <a:t>個人の財産額</a:t>
              </a:r>
            </a:p>
          </p:txBody>
        </p:sp>
      </p:grpSp>
      <p:grpSp>
        <p:nvGrpSpPr>
          <p:cNvPr id="5" name="グループ化 4">
            <a:extLst>
              <a:ext uri="{FF2B5EF4-FFF2-40B4-BE49-F238E27FC236}">
                <a16:creationId xmlns:a16="http://schemas.microsoft.com/office/drawing/2014/main" id="{620D0EF7-6F32-47C7-8CC1-BABA516AA147}"/>
              </a:ext>
            </a:extLst>
          </p:cNvPr>
          <p:cNvGrpSpPr/>
          <p:nvPr/>
        </p:nvGrpSpPr>
        <p:grpSpPr>
          <a:xfrm>
            <a:off x="440667" y="1340768"/>
            <a:ext cx="463966" cy="2173243"/>
            <a:chOff x="-1034679" y="1304925"/>
            <a:chExt cx="463966" cy="1975366"/>
          </a:xfrm>
        </p:grpSpPr>
        <p:sp>
          <p:nvSpPr>
            <p:cNvPr id="3" name="矢印: 五方向 2">
              <a:extLst>
                <a:ext uri="{FF2B5EF4-FFF2-40B4-BE49-F238E27FC236}">
                  <a16:creationId xmlns:a16="http://schemas.microsoft.com/office/drawing/2014/main" id="{7C799450-08E5-4575-B2EE-7678159B9CCE}"/>
                </a:ext>
              </a:extLst>
            </p:cNvPr>
            <p:cNvSpPr/>
            <p:nvPr/>
          </p:nvSpPr>
          <p:spPr bwMode="auto">
            <a:xfrm rot="16200000">
              <a:off x="-1790379" y="2060625"/>
              <a:ext cx="1975366" cy="463966"/>
            </a:xfrm>
            <a:prstGeom prst="homePlate">
              <a:avLst/>
            </a:prstGeom>
            <a:solidFill>
              <a:srgbClr val="33CCCC"/>
            </a:solidFill>
            <a:ln w="9525" cap="flat" cmpd="sng" algn="ctr">
              <a:noFill/>
              <a:prstDash val="solid"/>
              <a:round/>
              <a:headEnd type="none" w="med" len="med"/>
              <a:tailEnd type="none" w="med" len="med"/>
            </a:ln>
            <a:effectLst/>
          </p:spPr>
          <p:txBody>
            <a:bodyPr vert="vert"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4" name="テキスト ボックス 3">
              <a:extLst>
                <a:ext uri="{FF2B5EF4-FFF2-40B4-BE49-F238E27FC236}">
                  <a16:creationId xmlns:a16="http://schemas.microsoft.com/office/drawing/2014/main" id="{2A439C7F-AEBF-4F8E-9ADF-7D4174CD98D4}"/>
                </a:ext>
              </a:extLst>
            </p:cNvPr>
            <p:cNvSpPr txBox="1"/>
            <p:nvPr/>
          </p:nvSpPr>
          <p:spPr>
            <a:xfrm>
              <a:off x="-1034679" y="1564793"/>
              <a:ext cx="430887" cy="1620932"/>
            </a:xfrm>
            <a:prstGeom prst="rect">
              <a:avLst/>
            </a:prstGeom>
            <a:noFill/>
          </p:spPr>
          <p:txBody>
            <a:bodyPr vert="eaVert" wrap="square" rtlCol="0">
              <a:spAutoFit/>
            </a:bodyPr>
            <a:lstStyle/>
            <a:p>
              <a:r>
                <a:rPr lang="ja-JP" altLang="en-US" sz="1600" b="1" dirty="0">
                  <a:solidFill>
                    <a:schemeClr val="tx1"/>
                  </a:solidFill>
                  <a:latin typeface="Meiryo UI" panose="020B0604030504040204" pitchFamily="50" charset="-128"/>
                  <a:ea typeface="Meiryo UI" panose="020B0604030504040204" pitchFamily="50" charset="-128"/>
                </a:rPr>
                <a:t>会社の毎年の業績</a:t>
              </a:r>
            </a:p>
          </p:txBody>
        </p:sp>
      </p:grpSp>
      <p:sp>
        <p:nvSpPr>
          <p:cNvPr id="81" name="テキスト ボックス 80">
            <a:extLst>
              <a:ext uri="{FF2B5EF4-FFF2-40B4-BE49-F238E27FC236}">
                <a16:creationId xmlns:a16="http://schemas.microsoft.com/office/drawing/2014/main" id="{2B457172-4006-4E37-A77C-27582BDE41E0}"/>
              </a:ext>
            </a:extLst>
          </p:cNvPr>
          <p:cNvSpPr txBox="1"/>
          <p:nvPr/>
        </p:nvSpPr>
        <p:spPr>
          <a:xfrm>
            <a:off x="942415" y="2833772"/>
            <a:ext cx="1345036" cy="523220"/>
          </a:xfrm>
          <a:prstGeom prst="rect">
            <a:avLst/>
          </a:prstGeom>
          <a:solidFill>
            <a:srgbClr val="FFFFFF"/>
          </a:solidFill>
        </p:spPr>
        <p:txBody>
          <a:bodyPr wrap="square" rtlCol="0">
            <a:spAutoFit/>
          </a:bodyPr>
          <a:lstStyle/>
          <a:p>
            <a:pPr algn="ctr"/>
            <a:r>
              <a:rPr kumimoji="1" lang="ja-JP" altLang="en-US" sz="2800" b="1" dirty="0">
                <a:solidFill>
                  <a:srgbClr val="33CCCC"/>
                </a:solidFill>
                <a:latin typeface="Meiryo UI" panose="020B0604030504040204" pitchFamily="50" charset="-128"/>
                <a:ea typeface="Meiryo UI" panose="020B0604030504040204" pitchFamily="50" charset="-128"/>
              </a:rPr>
              <a:t>法人税</a:t>
            </a:r>
          </a:p>
        </p:txBody>
      </p:sp>
      <p:sp>
        <p:nvSpPr>
          <p:cNvPr id="86" name="テキスト ボックス 85">
            <a:extLst>
              <a:ext uri="{FF2B5EF4-FFF2-40B4-BE49-F238E27FC236}">
                <a16:creationId xmlns:a16="http://schemas.microsoft.com/office/drawing/2014/main" id="{22B65DC7-B329-4086-A3C8-F15B30F2915D}"/>
              </a:ext>
            </a:extLst>
          </p:cNvPr>
          <p:cNvSpPr txBox="1"/>
          <p:nvPr/>
        </p:nvSpPr>
        <p:spPr>
          <a:xfrm>
            <a:off x="955712" y="3662251"/>
            <a:ext cx="1345036" cy="523220"/>
          </a:xfrm>
          <a:prstGeom prst="rect">
            <a:avLst/>
          </a:prstGeom>
          <a:solidFill>
            <a:srgbClr val="FFFFFF"/>
          </a:solidFill>
        </p:spPr>
        <p:txBody>
          <a:bodyPr wrap="square" rtlCol="0">
            <a:spAutoFit/>
          </a:bodyPr>
          <a:lstStyle/>
          <a:p>
            <a:pPr algn="ctr"/>
            <a:r>
              <a:rPr kumimoji="1" lang="ja-JP" altLang="en-US" sz="2800" b="1" dirty="0">
                <a:solidFill>
                  <a:srgbClr val="FFC000"/>
                </a:solidFill>
                <a:latin typeface="Meiryo UI" panose="020B0604030504040204" pitchFamily="50" charset="-128"/>
                <a:ea typeface="Meiryo UI" panose="020B0604030504040204" pitchFamily="50" charset="-128"/>
              </a:rPr>
              <a:t>所得税</a:t>
            </a:r>
          </a:p>
        </p:txBody>
      </p:sp>
      <p:sp>
        <p:nvSpPr>
          <p:cNvPr id="87" name="テキスト ボックス 86">
            <a:extLst>
              <a:ext uri="{FF2B5EF4-FFF2-40B4-BE49-F238E27FC236}">
                <a16:creationId xmlns:a16="http://schemas.microsoft.com/office/drawing/2014/main" id="{AE706910-738E-4E57-89B4-7590A0A988A7}"/>
              </a:ext>
            </a:extLst>
          </p:cNvPr>
          <p:cNvSpPr txBox="1"/>
          <p:nvPr/>
        </p:nvSpPr>
        <p:spPr>
          <a:xfrm>
            <a:off x="955712" y="5313819"/>
            <a:ext cx="1345036" cy="523220"/>
          </a:xfrm>
          <a:prstGeom prst="rect">
            <a:avLst/>
          </a:prstGeom>
          <a:solidFill>
            <a:srgbClr val="FFFFFF"/>
          </a:solidFill>
        </p:spPr>
        <p:txBody>
          <a:bodyPr wrap="square" rtlCol="0">
            <a:spAutoFit/>
          </a:bodyPr>
          <a:lstStyle/>
          <a:p>
            <a:pPr algn="ctr"/>
            <a:r>
              <a:rPr kumimoji="1" lang="ja-JP" altLang="en-US" sz="2800" b="1" dirty="0">
                <a:solidFill>
                  <a:srgbClr val="92D050"/>
                </a:solidFill>
                <a:latin typeface="Meiryo UI" panose="020B0604030504040204" pitchFamily="50" charset="-128"/>
                <a:ea typeface="Meiryo UI" panose="020B0604030504040204" pitchFamily="50" charset="-128"/>
              </a:rPr>
              <a:t>贈与税</a:t>
            </a:r>
          </a:p>
        </p:txBody>
      </p:sp>
      <p:sp>
        <p:nvSpPr>
          <p:cNvPr id="88" name="テキスト ボックス 87">
            <a:extLst>
              <a:ext uri="{FF2B5EF4-FFF2-40B4-BE49-F238E27FC236}">
                <a16:creationId xmlns:a16="http://schemas.microsoft.com/office/drawing/2014/main" id="{E0684383-0FB4-40CD-BB95-7B8C2C07B862}"/>
              </a:ext>
            </a:extLst>
          </p:cNvPr>
          <p:cNvSpPr txBox="1"/>
          <p:nvPr/>
        </p:nvSpPr>
        <p:spPr>
          <a:xfrm>
            <a:off x="7297518" y="3662251"/>
            <a:ext cx="1345036" cy="523220"/>
          </a:xfrm>
          <a:prstGeom prst="rect">
            <a:avLst/>
          </a:prstGeom>
          <a:solidFill>
            <a:srgbClr val="FFFFFF"/>
          </a:solidFill>
        </p:spPr>
        <p:txBody>
          <a:bodyPr wrap="square" rtlCol="0">
            <a:spAutoFit/>
          </a:bodyPr>
          <a:lstStyle/>
          <a:p>
            <a:pPr algn="ctr"/>
            <a:r>
              <a:rPr kumimoji="1" lang="ja-JP" altLang="en-US" sz="2800" b="1" dirty="0">
                <a:solidFill>
                  <a:srgbClr val="00B0F0"/>
                </a:solidFill>
                <a:latin typeface="Meiryo UI" panose="020B0604030504040204" pitchFamily="50" charset="-128"/>
                <a:ea typeface="Meiryo UI" panose="020B0604030504040204" pitchFamily="50" charset="-128"/>
              </a:rPr>
              <a:t>相続税</a:t>
            </a:r>
          </a:p>
        </p:txBody>
      </p:sp>
      <p:sp>
        <p:nvSpPr>
          <p:cNvPr id="48" name="テキスト ボックス 47">
            <a:extLst>
              <a:ext uri="{FF2B5EF4-FFF2-40B4-BE49-F238E27FC236}">
                <a16:creationId xmlns:a16="http://schemas.microsoft.com/office/drawing/2014/main" id="{B759E288-C688-427A-84D2-F6E0C5F68609}"/>
              </a:ext>
            </a:extLst>
          </p:cNvPr>
          <p:cNvSpPr txBox="1"/>
          <p:nvPr/>
        </p:nvSpPr>
        <p:spPr>
          <a:xfrm>
            <a:off x="2451075" y="2754223"/>
            <a:ext cx="4617135" cy="2092881"/>
          </a:xfrm>
          <a:prstGeom prst="rect">
            <a:avLst/>
          </a:prstGeom>
          <a:solidFill>
            <a:schemeClr val="tx1">
              <a:lumMod val="95000"/>
            </a:schemeClr>
          </a:solidFill>
          <a:ln w="57150">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pPr algn="ctr"/>
            <a:endParaRPr kumimoji="1" lang="en-US" altLang="ja-JP" dirty="0">
              <a:solidFill>
                <a:schemeClr val="bg2"/>
              </a:solidFill>
              <a:latin typeface="Meiryo UI" panose="020B0604030504040204" pitchFamily="50" charset="-128"/>
              <a:ea typeface="Meiryo UI" panose="020B0604030504040204" pitchFamily="50" charset="-128"/>
            </a:endParaRPr>
          </a:p>
          <a:p>
            <a:pPr algn="ctr"/>
            <a:r>
              <a:rPr kumimoji="1" lang="ja-JP" altLang="en-US" sz="2800" dirty="0">
                <a:solidFill>
                  <a:schemeClr val="bg2"/>
                </a:solidFill>
                <a:latin typeface="Meiryo UI" panose="020B0604030504040204" pitchFamily="50" charset="-128"/>
                <a:ea typeface="Meiryo UI" panose="020B0604030504040204" pitchFamily="50" charset="-128"/>
              </a:rPr>
              <a:t>法人は社長のおカネの最上流</a:t>
            </a:r>
            <a:endParaRPr kumimoji="1" lang="en-US" altLang="ja-JP" sz="2800" dirty="0">
              <a:solidFill>
                <a:schemeClr val="bg2"/>
              </a:solidFill>
              <a:latin typeface="Meiryo UI" panose="020B0604030504040204" pitchFamily="50" charset="-128"/>
              <a:ea typeface="Meiryo UI" panose="020B0604030504040204" pitchFamily="50" charset="-128"/>
            </a:endParaRPr>
          </a:p>
          <a:p>
            <a:pPr algn="ctr"/>
            <a:r>
              <a:rPr kumimoji="1" lang="ja-JP" altLang="en-US" sz="2800" dirty="0">
                <a:solidFill>
                  <a:schemeClr val="bg2"/>
                </a:solidFill>
                <a:latin typeface="Meiryo UI" panose="020B0604030504040204" pitchFamily="50" charset="-128"/>
                <a:ea typeface="Meiryo UI" panose="020B0604030504040204" pitchFamily="50" charset="-128"/>
              </a:rPr>
              <a:t>▼</a:t>
            </a:r>
            <a:endParaRPr kumimoji="1" lang="en-US" altLang="ja-JP" sz="2800" dirty="0">
              <a:solidFill>
                <a:schemeClr val="bg2"/>
              </a:solidFill>
              <a:latin typeface="Meiryo UI" panose="020B0604030504040204" pitchFamily="50" charset="-128"/>
              <a:ea typeface="Meiryo UI" panose="020B0604030504040204" pitchFamily="50" charset="-128"/>
            </a:endParaRPr>
          </a:p>
          <a:p>
            <a:pPr algn="ctr"/>
            <a:r>
              <a:rPr kumimoji="1" lang="ja-JP" altLang="en-US" sz="2800" dirty="0">
                <a:solidFill>
                  <a:schemeClr val="bg2"/>
                </a:solidFill>
                <a:latin typeface="Meiryo UI" panose="020B0604030504040204" pitchFamily="50" charset="-128"/>
                <a:ea typeface="Meiryo UI" panose="020B0604030504040204" pitchFamily="50" charset="-128"/>
              </a:rPr>
              <a:t>重要だが、全部ではない</a:t>
            </a:r>
            <a:endParaRPr kumimoji="1" lang="en-US" altLang="ja-JP" sz="2800" dirty="0">
              <a:solidFill>
                <a:schemeClr val="bg2"/>
              </a:solidFill>
              <a:latin typeface="Meiryo UI" panose="020B0604030504040204" pitchFamily="50" charset="-128"/>
              <a:ea typeface="Meiryo UI" panose="020B0604030504040204" pitchFamily="50" charset="-128"/>
            </a:endParaRPr>
          </a:p>
          <a:p>
            <a:pPr algn="ctr"/>
            <a:endParaRPr kumimoji="1" lang="en-US" altLang="ja-JP" sz="2800" dirty="0">
              <a:solidFill>
                <a:schemeClr val="bg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59028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6" grpId="0" animBg="1"/>
      <p:bldP spid="87" grpId="0" animBg="1"/>
      <p:bldP spid="88" grpId="0" animBg="1"/>
      <p:bldP spid="48"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楕円 5">
            <a:extLst>
              <a:ext uri="{FF2B5EF4-FFF2-40B4-BE49-F238E27FC236}">
                <a16:creationId xmlns:a16="http://schemas.microsoft.com/office/drawing/2014/main" id="{2DA936ED-E3DA-4DA2-A389-71BD6FE9060E}"/>
              </a:ext>
            </a:extLst>
          </p:cNvPr>
          <p:cNvSpPr/>
          <p:nvPr/>
        </p:nvSpPr>
        <p:spPr bwMode="auto">
          <a:xfrm>
            <a:off x="2722905" y="3538416"/>
            <a:ext cx="1571451" cy="1514079"/>
          </a:xfrm>
          <a:prstGeom prst="ellipse">
            <a:avLst/>
          </a:prstGeom>
          <a:solidFill>
            <a:schemeClr val="tx1">
              <a:lumMod val="75000"/>
              <a:alpha val="28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25" name="楕円 24">
            <a:extLst>
              <a:ext uri="{FF2B5EF4-FFF2-40B4-BE49-F238E27FC236}">
                <a16:creationId xmlns:a16="http://schemas.microsoft.com/office/drawing/2014/main" id="{51B484CF-FE88-4DC9-9AC6-83E29FE273D1}"/>
              </a:ext>
            </a:extLst>
          </p:cNvPr>
          <p:cNvSpPr/>
          <p:nvPr/>
        </p:nvSpPr>
        <p:spPr bwMode="auto">
          <a:xfrm>
            <a:off x="4606373" y="3503163"/>
            <a:ext cx="1571451" cy="1514079"/>
          </a:xfrm>
          <a:prstGeom prst="ellipse">
            <a:avLst/>
          </a:prstGeom>
          <a:solidFill>
            <a:srgbClr val="DF5656">
              <a:alpha val="28000"/>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23" name="矢印: 右 22">
            <a:extLst>
              <a:ext uri="{FF2B5EF4-FFF2-40B4-BE49-F238E27FC236}">
                <a16:creationId xmlns:a16="http://schemas.microsoft.com/office/drawing/2014/main" id="{6A2BFE9B-C033-4C56-8A63-242C6FEE14EC}"/>
              </a:ext>
            </a:extLst>
          </p:cNvPr>
          <p:cNvSpPr/>
          <p:nvPr/>
        </p:nvSpPr>
        <p:spPr bwMode="auto">
          <a:xfrm>
            <a:off x="4266191" y="2635945"/>
            <a:ext cx="575366" cy="370815"/>
          </a:xfrm>
          <a:prstGeom prst="rightArrow">
            <a:avLst/>
          </a:prstGeom>
          <a:solidFill>
            <a:schemeClr val="tx1">
              <a:lumMod val="50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pic>
        <p:nvPicPr>
          <p:cNvPr id="9" name="図 8" descr="挿絵, 時計 が含まれている画像&#10;&#10;自動的に生成された説明">
            <a:extLst>
              <a:ext uri="{FF2B5EF4-FFF2-40B4-BE49-F238E27FC236}">
                <a16:creationId xmlns:a16="http://schemas.microsoft.com/office/drawing/2014/main" id="{117C4B12-9E72-408C-AA0B-10A9E5637E9B}"/>
              </a:ext>
            </a:extLst>
          </p:cNvPr>
          <p:cNvPicPr>
            <a:picLocks noChangeAspect="1"/>
          </p:cNvPicPr>
          <p:nvPr/>
        </p:nvPicPr>
        <p:blipFill>
          <a:blip r:embed="rId2">
            <a:biLevel thresh="50000"/>
            <a:extLst>
              <a:ext uri="{28A0092B-C50C-407E-A947-70E740481C1C}">
                <a14:useLocalDpi xmlns:a14="http://schemas.microsoft.com/office/drawing/2010/main" val="0"/>
              </a:ext>
            </a:extLst>
          </a:blip>
          <a:stretch>
            <a:fillRect/>
          </a:stretch>
        </p:blipFill>
        <p:spPr>
          <a:xfrm>
            <a:off x="4224792" y="1678619"/>
            <a:ext cx="2177269" cy="2177269"/>
          </a:xfrm>
          <a:prstGeom prst="rect">
            <a:avLst/>
          </a:prstGeom>
        </p:spPr>
      </p:pic>
      <p:pic>
        <p:nvPicPr>
          <p:cNvPr id="11" name="図 10" descr="図形&#10;&#10;低い精度で自動的に生成された説明">
            <a:extLst>
              <a:ext uri="{FF2B5EF4-FFF2-40B4-BE49-F238E27FC236}">
                <a16:creationId xmlns:a16="http://schemas.microsoft.com/office/drawing/2014/main" id="{A3169EDD-4203-4D65-B2E7-78EF0A234A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1301" y="2132856"/>
            <a:ext cx="1296144" cy="1296144"/>
          </a:xfrm>
          <a:prstGeom prst="rect">
            <a:avLst/>
          </a:prstGeom>
        </p:spPr>
      </p:pic>
      <p:sp>
        <p:nvSpPr>
          <p:cNvPr id="2" name="タイトル 1">
            <a:extLst>
              <a:ext uri="{FF2B5EF4-FFF2-40B4-BE49-F238E27FC236}">
                <a16:creationId xmlns:a16="http://schemas.microsoft.com/office/drawing/2014/main" id="{6F87A528-5BFC-43ED-9838-79CFBA0B4ABC}"/>
              </a:ext>
            </a:extLst>
          </p:cNvPr>
          <p:cNvSpPr>
            <a:spLocks noGrp="1"/>
          </p:cNvSpPr>
          <p:nvPr>
            <p:ph type="title"/>
          </p:nvPr>
        </p:nvSpPr>
        <p:spPr>
          <a:xfrm>
            <a:off x="468313" y="188913"/>
            <a:ext cx="7775575" cy="1143000"/>
          </a:xfrm>
        </p:spPr>
        <p:txBody>
          <a:bodyPr wrap="square" anchor="ctr">
            <a:normAutofit/>
          </a:bodyPr>
          <a:lstStyle/>
          <a:p>
            <a:r>
              <a:rPr kumimoji="1" lang="ja-JP" altLang="en-US" dirty="0"/>
              <a:t>他の税理士との違い</a:t>
            </a:r>
          </a:p>
        </p:txBody>
      </p:sp>
      <p:sp>
        <p:nvSpPr>
          <p:cNvPr id="4" name="スライド番号プレースホルダー 3">
            <a:extLst>
              <a:ext uri="{FF2B5EF4-FFF2-40B4-BE49-F238E27FC236}">
                <a16:creationId xmlns:a16="http://schemas.microsoft.com/office/drawing/2014/main" id="{5EEB0698-B825-4EED-8DCB-CE9FFFAAC2AB}"/>
              </a:ext>
            </a:extLst>
          </p:cNvPr>
          <p:cNvSpPr>
            <a:spLocks noGrp="1"/>
          </p:cNvSpPr>
          <p:nvPr>
            <p:ph type="sldNum" sz="quarter" idx="4"/>
          </p:nvPr>
        </p:nvSpPr>
        <p:spPr>
          <a:xfrm>
            <a:off x="7739884" y="6565821"/>
            <a:ext cx="946112" cy="292179"/>
          </a:xfrm>
        </p:spPr>
        <p:txBody>
          <a:bodyPr>
            <a:normAutofit/>
          </a:bodyPr>
          <a:lstStyle/>
          <a:p>
            <a:pPr>
              <a:spcAft>
                <a:spcPts val="600"/>
              </a:spcAft>
              <a:defRPr/>
            </a:pPr>
            <a:fld id="{85191FB8-4F62-47EF-9F3F-3C0A94BC7DC8}" type="slidenum">
              <a:rPr lang="en-US" altLang="ja-JP" smtClean="0"/>
              <a:pPr>
                <a:spcAft>
                  <a:spcPts val="600"/>
                </a:spcAft>
                <a:defRPr/>
              </a:pPr>
              <a:t>57</a:t>
            </a:fld>
            <a:endParaRPr lang="en-US" altLang="ja-JP"/>
          </a:p>
        </p:txBody>
      </p:sp>
      <p:pic>
        <p:nvPicPr>
          <p:cNvPr id="5" name="図 4" descr="黒い背景と白い文字のロゴ&#10;&#10;低い精度で自動的に生成された説明">
            <a:extLst>
              <a:ext uri="{FF2B5EF4-FFF2-40B4-BE49-F238E27FC236}">
                <a16:creationId xmlns:a16="http://schemas.microsoft.com/office/drawing/2014/main" id="{72FA37F7-7ABE-4A1A-8400-657E114327EA}"/>
              </a:ext>
            </a:extLst>
          </p:cNvPr>
          <p:cNvPicPr>
            <a:picLocks noChangeAspect="1"/>
          </p:cNvPicPr>
          <p:nvPr/>
        </p:nvPicPr>
        <p:blipFill>
          <a:blip r:embed="rId4" cstate="print">
            <a:biLevel thresh="50000"/>
            <a:extLst>
              <a:ext uri="{28A0092B-C50C-407E-A947-70E740481C1C}">
                <a14:useLocalDpi xmlns:a14="http://schemas.microsoft.com/office/drawing/2010/main" val="0"/>
              </a:ext>
            </a:extLst>
          </a:blip>
          <a:stretch>
            <a:fillRect/>
          </a:stretch>
        </p:blipFill>
        <p:spPr>
          <a:xfrm>
            <a:off x="3034922" y="4024695"/>
            <a:ext cx="947419" cy="947419"/>
          </a:xfrm>
          <a:prstGeom prst="rect">
            <a:avLst/>
          </a:prstGeom>
        </p:spPr>
      </p:pic>
      <p:sp>
        <p:nvSpPr>
          <p:cNvPr id="14" name="テキスト ボックス 13">
            <a:extLst>
              <a:ext uri="{FF2B5EF4-FFF2-40B4-BE49-F238E27FC236}">
                <a16:creationId xmlns:a16="http://schemas.microsoft.com/office/drawing/2014/main" id="{36C7CC18-355B-449E-8E18-AEE27D640307}"/>
              </a:ext>
            </a:extLst>
          </p:cNvPr>
          <p:cNvSpPr txBox="1"/>
          <p:nvPr/>
        </p:nvSpPr>
        <p:spPr>
          <a:xfrm>
            <a:off x="168888" y="4555577"/>
            <a:ext cx="2701778" cy="461665"/>
          </a:xfrm>
          <a:prstGeom prst="rect">
            <a:avLst/>
          </a:prstGeom>
          <a:noFill/>
        </p:spPr>
        <p:txBody>
          <a:bodyPr wrap="square" rtlCol="0">
            <a:spAutoFit/>
          </a:bodyPr>
          <a:lstStyle/>
          <a:p>
            <a:pPr algn="ctr"/>
            <a:r>
              <a:rPr kumimoji="1" lang="ja-JP" altLang="en-US" sz="2400" b="1" dirty="0">
                <a:latin typeface="メイリオ" panose="020B0604030504040204" pitchFamily="50" charset="-128"/>
                <a:ea typeface="メイリオ" panose="020B0604030504040204" pitchFamily="50" charset="-128"/>
              </a:rPr>
              <a:t>雇われ社長に最適</a:t>
            </a:r>
            <a:endParaRPr kumimoji="1" lang="en-US" altLang="ja-JP" sz="2400" b="1" dirty="0">
              <a:latin typeface="メイリオ" panose="020B0604030504040204" pitchFamily="50" charset="-128"/>
              <a:ea typeface="メイリオ" panose="020B0604030504040204" pitchFamily="50" charset="-128"/>
            </a:endParaRPr>
          </a:p>
        </p:txBody>
      </p:sp>
      <p:sp>
        <p:nvSpPr>
          <p:cNvPr id="15" name="テキスト ボックス 14">
            <a:extLst>
              <a:ext uri="{FF2B5EF4-FFF2-40B4-BE49-F238E27FC236}">
                <a16:creationId xmlns:a16="http://schemas.microsoft.com/office/drawing/2014/main" id="{79E9CE7B-1EB6-43A9-9A25-6DD2B2B279D2}"/>
              </a:ext>
            </a:extLst>
          </p:cNvPr>
          <p:cNvSpPr txBox="1"/>
          <p:nvPr/>
        </p:nvSpPr>
        <p:spPr>
          <a:xfrm>
            <a:off x="3034923" y="3612937"/>
            <a:ext cx="947419" cy="461665"/>
          </a:xfrm>
          <a:prstGeom prst="rect">
            <a:avLst/>
          </a:prstGeom>
          <a:noFill/>
        </p:spPr>
        <p:txBody>
          <a:bodyPr wrap="square" rtlCol="0">
            <a:spAutoFit/>
          </a:bodyPr>
          <a:lstStyle/>
          <a:p>
            <a:pPr algn="ctr"/>
            <a:r>
              <a:rPr kumimoji="1" lang="ja-JP" altLang="en-US" sz="2400" b="1" dirty="0">
                <a:latin typeface="メイリオ" panose="020B0604030504040204" pitchFamily="50" charset="-128"/>
                <a:ea typeface="メイリオ" panose="020B0604030504040204" pitchFamily="50" charset="-128"/>
              </a:rPr>
              <a:t>会社</a:t>
            </a:r>
            <a:endParaRPr kumimoji="1" lang="en-US" altLang="ja-JP" sz="2400" b="1" dirty="0">
              <a:latin typeface="メイリオ" panose="020B0604030504040204" pitchFamily="50" charset="-128"/>
              <a:ea typeface="メイリオ" panose="020B0604030504040204" pitchFamily="50" charset="-128"/>
            </a:endParaRPr>
          </a:p>
        </p:txBody>
      </p:sp>
      <p:sp>
        <p:nvSpPr>
          <p:cNvPr id="16" name="テキスト ボックス 15">
            <a:extLst>
              <a:ext uri="{FF2B5EF4-FFF2-40B4-BE49-F238E27FC236}">
                <a16:creationId xmlns:a16="http://schemas.microsoft.com/office/drawing/2014/main" id="{3D91F1D5-F9CA-4781-BC48-3296B6909F76}"/>
              </a:ext>
            </a:extLst>
          </p:cNvPr>
          <p:cNvSpPr txBox="1"/>
          <p:nvPr/>
        </p:nvSpPr>
        <p:spPr>
          <a:xfrm>
            <a:off x="5864489" y="4515702"/>
            <a:ext cx="3024336" cy="461665"/>
          </a:xfrm>
          <a:prstGeom prst="rect">
            <a:avLst/>
          </a:prstGeom>
          <a:noFill/>
        </p:spPr>
        <p:txBody>
          <a:bodyPr wrap="square" rtlCol="0">
            <a:spAutoFit/>
          </a:bodyPr>
          <a:lstStyle/>
          <a:p>
            <a:pPr algn="ctr"/>
            <a:r>
              <a:rPr kumimoji="1" lang="ja-JP" altLang="en-US" sz="2400" b="1" dirty="0">
                <a:latin typeface="メイリオ" panose="020B0604030504040204" pitchFamily="50" charset="-128"/>
                <a:ea typeface="メイリオ" panose="020B0604030504040204" pitchFamily="50" charset="-128"/>
              </a:rPr>
              <a:t>オーナー社長に最適</a:t>
            </a:r>
            <a:endParaRPr kumimoji="1" lang="en-US" altLang="ja-JP" sz="2400" b="1" dirty="0">
              <a:latin typeface="メイリオ" panose="020B0604030504040204" pitchFamily="50" charset="-128"/>
              <a:ea typeface="メイリオ" panose="020B0604030504040204" pitchFamily="50" charset="-128"/>
            </a:endParaRPr>
          </a:p>
        </p:txBody>
      </p:sp>
      <p:sp>
        <p:nvSpPr>
          <p:cNvPr id="17" name="テキスト ボックス 16">
            <a:extLst>
              <a:ext uri="{FF2B5EF4-FFF2-40B4-BE49-F238E27FC236}">
                <a16:creationId xmlns:a16="http://schemas.microsoft.com/office/drawing/2014/main" id="{DD974C6A-1DC9-482B-8190-CDD9836EF197}"/>
              </a:ext>
            </a:extLst>
          </p:cNvPr>
          <p:cNvSpPr txBox="1"/>
          <p:nvPr/>
        </p:nvSpPr>
        <p:spPr>
          <a:xfrm>
            <a:off x="4008070" y="3625055"/>
            <a:ext cx="2701778" cy="461665"/>
          </a:xfrm>
          <a:prstGeom prst="rect">
            <a:avLst/>
          </a:prstGeom>
          <a:noFill/>
        </p:spPr>
        <p:txBody>
          <a:bodyPr wrap="square" rtlCol="0">
            <a:spAutoFit/>
          </a:bodyPr>
          <a:lstStyle/>
          <a:p>
            <a:pPr algn="ctr"/>
            <a:r>
              <a:rPr kumimoji="1" lang="ja-JP" altLang="en-US" sz="2400" b="1" dirty="0">
                <a:latin typeface="メイリオ" panose="020B0604030504040204" pitchFamily="50" charset="-128"/>
                <a:ea typeface="メイリオ" panose="020B0604030504040204" pitchFamily="50" charset="-128"/>
              </a:rPr>
              <a:t>社長</a:t>
            </a:r>
            <a:endParaRPr kumimoji="1" lang="en-US" altLang="ja-JP" sz="2400" b="1" dirty="0">
              <a:latin typeface="メイリオ" panose="020B0604030504040204" pitchFamily="50" charset="-128"/>
              <a:ea typeface="メイリオ" panose="020B0604030504040204" pitchFamily="50" charset="-128"/>
            </a:endParaRPr>
          </a:p>
        </p:txBody>
      </p:sp>
      <p:pic>
        <p:nvPicPr>
          <p:cNvPr id="18" name="図 17" descr="黒い背景と白い文字のロゴ&#10;&#10;低い精度で自動的に生成された説明">
            <a:extLst>
              <a:ext uri="{FF2B5EF4-FFF2-40B4-BE49-F238E27FC236}">
                <a16:creationId xmlns:a16="http://schemas.microsoft.com/office/drawing/2014/main" id="{35FC7E44-BDC6-46FA-A5F4-A04521CF97CE}"/>
              </a:ext>
            </a:extLst>
          </p:cNvPr>
          <p:cNvPicPr>
            <a:picLocks noChangeAspect="1"/>
          </p:cNvPicPr>
          <p:nvPr/>
        </p:nvPicPr>
        <p:blipFill>
          <a:blip r:embed="rId4" cstate="print">
            <a:biLevel thresh="50000"/>
            <a:extLst>
              <a:ext uri="{28A0092B-C50C-407E-A947-70E740481C1C}">
                <a14:useLocalDpi xmlns:a14="http://schemas.microsoft.com/office/drawing/2010/main" val="0"/>
              </a:ext>
            </a:extLst>
          </a:blip>
          <a:stretch>
            <a:fillRect/>
          </a:stretch>
        </p:blipFill>
        <p:spPr>
          <a:xfrm>
            <a:off x="4885249" y="3943003"/>
            <a:ext cx="947419" cy="947419"/>
          </a:xfrm>
          <a:prstGeom prst="rect">
            <a:avLst/>
          </a:prstGeom>
        </p:spPr>
      </p:pic>
      <p:pic>
        <p:nvPicPr>
          <p:cNvPr id="10" name="図 9" descr="アイコン&#10;&#10;自動的に生成された説明">
            <a:extLst>
              <a:ext uri="{FF2B5EF4-FFF2-40B4-BE49-F238E27FC236}">
                <a16:creationId xmlns:a16="http://schemas.microsoft.com/office/drawing/2014/main" id="{11D32C1E-A666-4FD5-A9DC-8D01863EB42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59730" y="1885482"/>
            <a:ext cx="2438400" cy="2438400"/>
          </a:xfrm>
          <a:prstGeom prst="rect">
            <a:avLst/>
          </a:prstGeom>
        </p:spPr>
      </p:pic>
      <p:pic>
        <p:nvPicPr>
          <p:cNvPr id="20" name="図 19" descr="光 が含まれている画像&#10;&#10;自動的に生成された説明">
            <a:extLst>
              <a:ext uri="{FF2B5EF4-FFF2-40B4-BE49-F238E27FC236}">
                <a16:creationId xmlns:a16="http://schemas.microsoft.com/office/drawing/2014/main" id="{5DD876C5-DB21-4B21-B7F9-81CA3C589E63}"/>
              </a:ext>
            </a:extLst>
          </p:cNvPr>
          <p:cNvPicPr>
            <a:picLocks noChangeAspect="1"/>
          </p:cNvPicPr>
          <p:nvPr/>
        </p:nvPicPr>
        <p:blipFill>
          <a:blip r:embed="rId6">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tretch>
            <a:fillRect/>
          </a:stretch>
        </p:blipFill>
        <p:spPr>
          <a:xfrm flipH="1">
            <a:off x="150300" y="1885482"/>
            <a:ext cx="2327718" cy="2438400"/>
          </a:xfrm>
          <a:prstGeom prst="rect">
            <a:avLst/>
          </a:prstGeom>
        </p:spPr>
      </p:pic>
      <p:sp>
        <p:nvSpPr>
          <p:cNvPr id="21" name="二等辺三角形 20">
            <a:extLst>
              <a:ext uri="{FF2B5EF4-FFF2-40B4-BE49-F238E27FC236}">
                <a16:creationId xmlns:a16="http://schemas.microsoft.com/office/drawing/2014/main" id="{807A0CA7-0532-4D44-B78A-BB0EDA7E84CD}"/>
              </a:ext>
            </a:extLst>
          </p:cNvPr>
          <p:cNvSpPr/>
          <p:nvPr/>
        </p:nvSpPr>
        <p:spPr bwMode="auto">
          <a:xfrm rot="5400000">
            <a:off x="3678199" y="875238"/>
            <a:ext cx="2177269" cy="3811065"/>
          </a:xfrm>
          <a:prstGeom prst="triangle">
            <a:avLst/>
          </a:prstGeom>
          <a:solidFill>
            <a:srgbClr val="DF5656">
              <a:alpha val="10000"/>
            </a:srgbClr>
          </a:solidFill>
          <a:ln w="95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22" name="二等辺三角形 21">
            <a:extLst>
              <a:ext uri="{FF2B5EF4-FFF2-40B4-BE49-F238E27FC236}">
                <a16:creationId xmlns:a16="http://schemas.microsoft.com/office/drawing/2014/main" id="{4000A3E8-8854-4A53-9D5B-DDE5AA9ECF31}"/>
              </a:ext>
            </a:extLst>
          </p:cNvPr>
          <p:cNvSpPr/>
          <p:nvPr/>
        </p:nvSpPr>
        <p:spPr bwMode="auto">
          <a:xfrm rot="16200000">
            <a:off x="2919435" y="886577"/>
            <a:ext cx="2177269" cy="3811066"/>
          </a:xfrm>
          <a:prstGeom prst="triangle">
            <a:avLst/>
          </a:prstGeom>
          <a:solidFill>
            <a:schemeClr val="tx1">
              <a:lumMod val="75000"/>
              <a:alpha val="28000"/>
            </a:schemeClr>
          </a:solidFill>
          <a:ln w="9525" cap="flat" cmpd="sng" algn="ctr">
            <a:solidFill>
              <a:schemeClr val="tx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24" name="テキスト ボックス 23">
            <a:extLst>
              <a:ext uri="{FF2B5EF4-FFF2-40B4-BE49-F238E27FC236}">
                <a16:creationId xmlns:a16="http://schemas.microsoft.com/office/drawing/2014/main" id="{9467400C-7188-4D0A-967D-93B80CA9B7C2}"/>
              </a:ext>
            </a:extLst>
          </p:cNvPr>
          <p:cNvSpPr txBox="1"/>
          <p:nvPr/>
        </p:nvSpPr>
        <p:spPr>
          <a:xfrm>
            <a:off x="323528" y="5386825"/>
            <a:ext cx="8565297" cy="830997"/>
          </a:xfrm>
          <a:prstGeom prst="rect">
            <a:avLst/>
          </a:prstGeom>
          <a:noFill/>
        </p:spPr>
        <p:txBody>
          <a:bodyPr wrap="square" rtlCol="0">
            <a:spAutoFit/>
          </a:bodyPr>
          <a:lstStyle/>
          <a:p>
            <a:pPr algn="ctr"/>
            <a:r>
              <a:rPr kumimoji="1" lang="ja-JP" altLang="en-US" sz="2400" dirty="0">
                <a:latin typeface="Meiryo UI" panose="020B0604030504040204" pitchFamily="50" charset="-128"/>
                <a:ea typeface="Meiryo UI" panose="020B0604030504040204" pitchFamily="50" charset="-128"/>
              </a:rPr>
              <a:t>法人と顧問契約を締結したという</a:t>
            </a:r>
            <a:r>
              <a:rPr kumimoji="1" lang="en-US" altLang="ja-JP" sz="2400" dirty="0">
                <a:latin typeface="Meiryo UI" panose="020B0604030504040204" pitchFamily="50" charset="-128"/>
                <a:ea typeface="Meiryo UI" panose="020B0604030504040204" pitchFamily="50" charset="-128"/>
              </a:rPr>
              <a:t>【</a:t>
            </a:r>
            <a:r>
              <a:rPr kumimoji="1" lang="ja-JP" altLang="en-US" sz="2400" dirty="0">
                <a:latin typeface="Meiryo UI" panose="020B0604030504040204" pitchFamily="50" charset="-128"/>
                <a:ea typeface="Meiryo UI" panose="020B0604030504040204" pitchFamily="50" charset="-128"/>
              </a:rPr>
              <a:t>形式の話</a:t>
            </a:r>
            <a:r>
              <a:rPr kumimoji="1" lang="en-US" altLang="ja-JP" sz="2400" dirty="0">
                <a:latin typeface="Meiryo UI" panose="020B0604030504040204" pitchFamily="50" charset="-128"/>
                <a:ea typeface="Meiryo UI" panose="020B0604030504040204" pitchFamily="50" charset="-128"/>
              </a:rPr>
              <a:t>】</a:t>
            </a:r>
            <a:r>
              <a:rPr kumimoji="1" lang="ja-JP" altLang="en-US" sz="2400" dirty="0">
                <a:latin typeface="Meiryo UI" panose="020B0604030504040204" pitchFamily="50" charset="-128"/>
                <a:ea typeface="Meiryo UI" panose="020B0604030504040204" pitchFamily="50" charset="-128"/>
              </a:rPr>
              <a:t>に拘り</a:t>
            </a:r>
            <a:endParaRPr kumimoji="1" lang="en-US" altLang="ja-JP" sz="2400" dirty="0">
              <a:latin typeface="Meiryo UI" panose="020B0604030504040204" pitchFamily="50" charset="-128"/>
              <a:ea typeface="Meiryo UI" panose="020B0604030504040204" pitchFamily="50" charset="-128"/>
            </a:endParaRPr>
          </a:p>
          <a:p>
            <a:pPr algn="ctr"/>
            <a:r>
              <a:rPr kumimoji="1" lang="ja-JP" altLang="en-US" sz="2400" dirty="0">
                <a:latin typeface="Meiryo UI" panose="020B0604030504040204" pitchFamily="50" charset="-128"/>
                <a:ea typeface="Meiryo UI" panose="020B0604030504040204" pitchFamily="50" charset="-128"/>
              </a:rPr>
              <a:t>顧客である社長の利益を軽視している</a:t>
            </a:r>
          </a:p>
        </p:txBody>
      </p:sp>
      <p:sp>
        <p:nvSpPr>
          <p:cNvPr id="3" name="テキスト ボックス 2">
            <a:extLst>
              <a:ext uri="{FF2B5EF4-FFF2-40B4-BE49-F238E27FC236}">
                <a16:creationId xmlns:a16="http://schemas.microsoft.com/office/drawing/2014/main" id="{49B8E156-263C-422D-97D8-18C9B72C52EA}"/>
              </a:ext>
            </a:extLst>
          </p:cNvPr>
          <p:cNvSpPr txBox="1"/>
          <p:nvPr/>
        </p:nvSpPr>
        <p:spPr>
          <a:xfrm>
            <a:off x="715337" y="2635945"/>
            <a:ext cx="1066318" cy="646331"/>
          </a:xfrm>
          <a:prstGeom prst="rect">
            <a:avLst/>
          </a:prstGeom>
          <a:noFill/>
        </p:spPr>
        <p:txBody>
          <a:bodyPr wrap="none" rtlCol="0">
            <a:spAutoFit/>
          </a:bodyPr>
          <a:lstStyle/>
          <a:p>
            <a:r>
              <a:rPr kumimoji="1" lang="ja-JP" altLang="en-US" dirty="0">
                <a:solidFill>
                  <a:schemeClr val="tx1"/>
                </a:solidFill>
                <a:latin typeface="Meiryo UI" panose="020B0604030504040204" pitchFamily="50" charset="-128"/>
                <a:ea typeface="Meiryo UI" panose="020B0604030504040204" pitchFamily="50" charset="-128"/>
              </a:rPr>
              <a:t>会社側の</a:t>
            </a:r>
            <a:endParaRPr kumimoji="1" lang="en-US" altLang="ja-JP" dirty="0">
              <a:solidFill>
                <a:schemeClr val="tx1"/>
              </a:solidFill>
              <a:latin typeface="Meiryo UI" panose="020B0604030504040204" pitchFamily="50" charset="-128"/>
              <a:ea typeface="Meiryo UI" panose="020B0604030504040204" pitchFamily="50" charset="-128"/>
            </a:endParaRPr>
          </a:p>
          <a:p>
            <a:r>
              <a:rPr kumimoji="1" lang="ja-JP" altLang="en-US" dirty="0">
                <a:solidFill>
                  <a:schemeClr val="tx1"/>
                </a:solidFill>
                <a:latin typeface="Meiryo UI" panose="020B0604030504040204" pitchFamily="50" charset="-128"/>
                <a:ea typeface="Meiryo UI" panose="020B0604030504040204" pitchFamily="50" charset="-128"/>
              </a:rPr>
              <a:t>税理士</a:t>
            </a:r>
          </a:p>
        </p:txBody>
      </p:sp>
      <p:sp>
        <p:nvSpPr>
          <p:cNvPr id="19" name="テキスト ボックス 18">
            <a:extLst>
              <a:ext uri="{FF2B5EF4-FFF2-40B4-BE49-F238E27FC236}">
                <a16:creationId xmlns:a16="http://schemas.microsoft.com/office/drawing/2014/main" id="{09931C66-2C01-4C5A-AB5E-AC6CA22D0797}"/>
              </a:ext>
            </a:extLst>
          </p:cNvPr>
          <p:cNvSpPr txBox="1"/>
          <p:nvPr/>
        </p:nvSpPr>
        <p:spPr>
          <a:xfrm>
            <a:off x="7099428" y="2498186"/>
            <a:ext cx="1066318" cy="646331"/>
          </a:xfrm>
          <a:prstGeom prst="rect">
            <a:avLst/>
          </a:prstGeom>
          <a:noFill/>
        </p:spPr>
        <p:txBody>
          <a:bodyPr wrap="none" rtlCol="0">
            <a:spAutoFit/>
          </a:bodyPr>
          <a:lstStyle/>
          <a:p>
            <a:r>
              <a:rPr kumimoji="1" lang="ja-JP" altLang="en-US" dirty="0">
                <a:solidFill>
                  <a:schemeClr val="tx1"/>
                </a:solidFill>
                <a:latin typeface="Meiryo UI" panose="020B0604030504040204" pitchFamily="50" charset="-128"/>
                <a:ea typeface="Meiryo UI" panose="020B0604030504040204" pitchFamily="50" charset="-128"/>
              </a:rPr>
              <a:t>社長側の</a:t>
            </a:r>
            <a:endParaRPr kumimoji="1" lang="en-US" altLang="ja-JP" dirty="0">
              <a:solidFill>
                <a:schemeClr val="tx1"/>
              </a:solidFill>
              <a:latin typeface="Meiryo UI" panose="020B0604030504040204" pitchFamily="50" charset="-128"/>
              <a:ea typeface="Meiryo UI" panose="020B0604030504040204" pitchFamily="50" charset="-128"/>
            </a:endParaRPr>
          </a:p>
          <a:p>
            <a:r>
              <a:rPr kumimoji="1" lang="ja-JP" altLang="en-US" dirty="0">
                <a:solidFill>
                  <a:schemeClr val="tx1"/>
                </a:solidFill>
                <a:latin typeface="Meiryo UI" panose="020B0604030504040204" pitchFamily="50" charset="-128"/>
                <a:ea typeface="Meiryo UI" panose="020B0604030504040204" pitchFamily="50" charset="-128"/>
              </a:rPr>
              <a:t>税理士</a:t>
            </a:r>
          </a:p>
        </p:txBody>
      </p:sp>
    </p:spTree>
    <p:extLst>
      <p:ext uri="{BB962C8B-B14F-4D97-AF65-F5344CB8AC3E}">
        <p14:creationId xmlns:p14="http://schemas.microsoft.com/office/powerpoint/2010/main" val="653050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20"/>
                                        </p:tgtEl>
                                        <p:attrNameLst>
                                          <p:attrName>style.visibility</p:attrName>
                                        </p:attrNameLst>
                                      </p:cBhvr>
                                      <p:to>
                                        <p:strVal val="hidden"/>
                                      </p:to>
                                    </p:set>
                                  </p:childTnLst>
                                </p:cTn>
                              </p:par>
                              <p:par>
                                <p:cTn id="23" presetID="1" presetClass="exit" presetSubtype="0" fill="hold" grpId="1" nodeType="withEffect">
                                  <p:stCondLst>
                                    <p:cond delay="0"/>
                                  </p:stCondLst>
                                  <p:childTnLst>
                                    <p:set>
                                      <p:cBhvr>
                                        <p:cTn id="24" dur="1" fill="hold">
                                          <p:stCondLst>
                                            <p:cond delay="0"/>
                                          </p:stCondLst>
                                        </p:cTn>
                                        <p:tgtEl>
                                          <p:spTgt spid="22"/>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14"/>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6"/>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25" grpId="0" animBg="1"/>
      <p:bldP spid="14" grpId="0"/>
      <p:bldP spid="14" grpId="1"/>
      <p:bldP spid="16" grpId="0"/>
      <p:bldP spid="21" grpId="0" animBg="1"/>
      <p:bldP spid="22" grpId="0" animBg="1"/>
      <p:bldP spid="22" grpId="1" animBg="1"/>
      <p:bldP spid="24"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255BBB-1378-4DFA-AE50-5F4AD19B33A5}"/>
              </a:ext>
            </a:extLst>
          </p:cNvPr>
          <p:cNvSpPr>
            <a:spLocks noGrp="1"/>
          </p:cNvSpPr>
          <p:nvPr>
            <p:ph type="title"/>
          </p:nvPr>
        </p:nvSpPr>
        <p:spPr/>
        <p:txBody>
          <a:bodyPr/>
          <a:lstStyle/>
          <a:p>
            <a:r>
              <a:rPr kumimoji="1" lang="ja-JP" altLang="en-US"/>
              <a:t>一般的な税理士が法人税に特化する理由</a:t>
            </a:r>
            <a:br>
              <a:rPr kumimoji="1" lang="en-US" altLang="ja-JP" dirty="0"/>
            </a:br>
            <a:r>
              <a:rPr kumimoji="1" lang="ja-JP" altLang="en-US"/>
              <a:t>と弊社が社長の手取り</a:t>
            </a:r>
            <a:r>
              <a:rPr kumimoji="1" lang="en-US" altLang="ja-JP" dirty="0"/>
              <a:t>UP</a:t>
            </a:r>
            <a:r>
              <a:rPr kumimoji="1" lang="ja-JP" altLang="en-US"/>
              <a:t>をできる理由</a:t>
            </a:r>
            <a:endParaRPr kumimoji="1" lang="ja-JP" altLang="en-US" dirty="0"/>
          </a:p>
        </p:txBody>
      </p:sp>
      <p:sp>
        <p:nvSpPr>
          <p:cNvPr id="4" name="スライド番号プレースホルダー 3">
            <a:extLst>
              <a:ext uri="{FF2B5EF4-FFF2-40B4-BE49-F238E27FC236}">
                <a16:creationId xmlns:a16="http://schemas.microsoft.com/office/drawing/2014/main" id="{15840808-262F-4B13-8759-43D0CD096FE7}"/>
              </a:ext>
            </a:extLst>
          </p:cNvPr>
          <p:cNvSpPr>
            <a:spLocks noGrp="1"/>
          </p:cNvSpPr>
          <p:nvPr>
            <p:ph type="sldNum" sz="quarter" idx="4"/>
          </p:nvPr>
        </p:nvSpPr>
        <p:spPr/>
        <p:txBody>
          <a:bodyPr/>
          <a:lstStyle/>
          <a:p>
            <a:pPr>
              <a:defRPr/>
            </a:pPr>
            <a:fld id="{85191FB8-4F62-47EF-9F3F-3C0A94BC7DC8}" type="slidenum">
              <a:rPr lang="en-US" altLang="ja-JP" smtClean="0"/>
              <a:pPr>
                <a:defRPr/>
              </a:pPr>
              <a:t>58</a:t>
            </a:fld>
            <a:endParaRPr lang="en-US" altLang="ja-JP" sz="1200" dirty="0"/>
          </a:p>
        </p:txBody>
      </p:sp>
      <p:sp>
        <p:nvSpPr>
          <p:cNvPr id="20" name="正方形/長方形 19">
            <a:extLst>
              <a:ext uri="{FF2B5EF4-FFF2-40B4-BE49-F238E27FC236}">
                <a16:creationId xmlns:a16="http://schemas.microsoft.com/office/drawing/2014/main" id="{00D76E2F-115A-C793-5740-3FF1D60B1D4F}"/>
              </a:ext>
            </a:extLst>
          </p:cNvPr>
          <p:cNvSpPr/>
          <p:nvPr/>
        </p:nvSpPr>
        <p:spPr bwMode="auto">
          <a:xfrm>
            <a:off x="1223862" y="1700808"/>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dirty="0">
                <a:latin typeface="Meiryo UI" panose="020B0604030504040204" pitchFamily="34" charset="-128"/>
                <a:ea typeface="Meiryo UI" panose="020B0604030504040204" pitchFamily="34" charset="-128"/>
              </a:rPr>
              <a:t>資格取得を通じて学ぶ理論は、欧米から輸入された財務理論に立脚</a:t>
            </a:r>
            <a:endParaRPr lang="en-US" altLang="ja-JP" dirty="0">
              <a:latin typeface="Meiryo UI" panose="020B0604030504040204" pitchFamily="34" charset="-128"/>
              <a:ea typeface="Meiryo UI" panose="020B0604030504040204" pitchFamily="34" charset="-128"/>
            </a:endParaRPr>
          </a:p>
          <a:p>
            <a:pPr algn="ctr"/>
            <a:r>
              <a:rPr lang="en-US" altLang="ja-JP" dirty="0">
                <a:latin typeface="Meiryo UI" panose="020B0604030504040204" pitchFamily="34" charset="-128"/>
                <a:ea typeface="Meiryo UI" panose="020B0604030504040204" pitchFamily="34" charset="-128"/>
              </a:rPr>
              <a:t>→</a:t>
            </a:r>
            <a:r>
              <a:rPr lang="ja-JP" altLang="en-US" dirty="0">
                <a:latin typeface="Meiryo UI" panose="020B0604030504040204" pitchFamily="34" charset="-128"/>
                <a:ea typeface="Meiryo UI" panose="020B0604030504040204" pitchFamily="34" charset="-128"/>
              </a:rPr>
              <a:t>法人税の節税の議論しかない</a:t>
            </a:r>
            <a:endParaRPr lang="en-US" altLang="ja-JP" dirty="0">
              <a:latin typeface="Meiryo UI" panose="020B0604030504040204" pitchFamily="34" charset="-128"/>
              <a:ea typeface="Meiryo UI" panose="020B0604030504040204" pitchFamily="34" charset="-128"/>
            </a:endParaRPr>
          </a:p>
        </p:txBody>
      </p:sp>
      <p:sp>
        <p:nvSpPr>
          <p:cNvPr id="21" name="正方形/長方形 20">
            <a:extLst>
              <a:ext uri="{FF2B5EF4-FFF2-40B4-BE49-F238E27FC236}">
                <a16:creationId xmlns:a16="http://schemas.microsoft.com/office/drawing/2014/main" id="{B000D1BB-F7CB-1443-B3AC-B88A378E6B78}"/>
              </a:ext>
            </a:extLst>
          </p:cNvPr>
          <p:cNvSpPr/>
          <p:nvPr/>
        </p:nvSpPr>
        <p:spPr bwMode="auto">
          <a:xfrm>
            <a:off x="1223862" y="2923291"/>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dirty="0">
                <a:latin typeface="Meiryo UI" panose="020B0604030504040204" pitchFamily="34" charset="-128"/>
                <a:ea typeface="Meiryo UI" panose="020B0604030504040204" pitchFamily="34" charset="-128"/>
              </a:rPr>
              <a:t>税理士の仕事に法人税以外を含めると、</a:t>
            </a:r>
            <a:endParaRPr lang="en-US" altLang="ja-JP" dirty="0">
              <a:latin typeface="Meiryo UI" panose="020B0604030504040204" pitchFamily="34" charset="-128"/>
              <a:ea typeface="Meiryo UI" panose="020B0604030504040204" pitchFamily="34" charset="-128"/>
            </a:endParaRPr>
          </a:p>
          <a:p>
            <a:pPr algn="ctr"/>
            <a:r>
              <a:rPr lang="ja-JP" altLang="en-US" dirty="0">
                <a:latin typeface="Meiryo UI" panose="020B0604030504040204" pitchFamily="34" charset="-128"/>
                <a:ea typeface="Meiryo UI" panose="020B0604030504040204" pitchFamily="34" charset="-128"/>
              </a:rPr>
              <a:t>所得税</a:t>
            </a:r>
            <a:r>
              <a:rPr lang="en-US" altLang="ja-JP" dirty="0">
                <a:latin typeface="Meiryo UI" panose="020B0604030504040204" pitchFamily="34" charset="-128"/>
                <a:ea typeface="Meiryo UI" panose="020B0604030504040204" pitchFamily="34" charset="-128"/>
              </a:rPr>
              <a:t>/</a:t>
            </a:r>
            <a:r>
              <a:rPr lang="ja-JP" altLang="en-US" dirty="0">
                <a:latin typeface="Meiryo UI" panose="020B0604030504040204" pitchFamily="34" charset="-128"/>
                <a:ea typeface="Meiryo UI" panose="020B0604030504040204" pitchFamily="34" charset="-128"/>
              </a:rPr>
              <a:t>相続税</a:t>
            </a:r>
            <a:r>
              <a:rPr lang="en-US" altLang="ja-JP" dirty="0">
                <a:latin typeface="Meiryo UI" panose="020B0604030504040204" pitchFamily="34" charset="-128"/>
                <a:ea typeface="Meiryo UI" panose="020B0604030504040204" pitchFamily="34" charset="-128"/>
              </a:rPr>
              <a:t>/</a:t>
            </a:r>
            <a:r>
              <a:rPr lang="ja-JP" altLang="en-US" dirty="0">
                <a:latin typeface="Meiryo UI" panose="020B0604030504040204" pitchFamily="34" charset="-128"/>
                <a:ea typeface="Meiryo UI" panose="020B0604030504040204" pitchFamily="34" charset="-128"/>
              </a:rPr>
              <a:t>贈与税など指数が膨大に増えるため、</a:t>
            </a:r>
            <a:endParaRPr lang="en-US" altLang="ja-JP" dirty="0">
              <a:latin typeface="Meiryo UI" panose="020B0604030504040204" pitchFamily="34" charset="-128"/>
              <a:ea typeface="Meiryo UI" panose="020B0604030504040204" pitchFamily="34" charset="-128"/>
            </a:endParaRPr>
          </a:p>
          <a:p>
            <a:pPr algn="ctr"/>
            <a:r>
              <a:rPr lang="ja-JP" altLang="en-US" dirty="0">
                <a:solidFill>
                  <a:srgbClr val="FF0000"/>
                </a:solidFill>
                <a:latin typeface="Meiryo UI" panose="020B0604030504040204" pitchFamily="34" charset="-128"/>
                <a:ea typeface="Meiryo UI" panose="020B0604030504040204" pitchFamily="34" charset="-128"/>
              </a:rPr>
              <a:t>全体設計の難易度が高い</a:t>
            </a:r>
            <a:r>
              <a:rPr lang="en-US" altLang="ja-JP" dirty="0">
                <a:latin typeface="Meiryo UI" panose="020B0604030504040204" pitchFamily="34" charset="-128"/>
                <a:ea typeface="Meiryo UI" panose="020B0604030504040204" pitchFamily="34" charset="-128"/>
              </a:rPr>
              <a:t>→</a:t>
            </a:r>
            <a:r>
              <a:rPr lang="ja-JP" altLang="en-US" dirty="0">
                <a:latin typeface="Meiryo UI" panose="020B0604030504040204" pitchFamily="34" charset="-128"/>
                <a:ea typeface="Meiryo UI" panose="020B0604030504040204" pitchFamily="34" charset="-128"/>
              </a:rPr>
              <a:t>多くの税理士がやりたがらない</a:t>
            </a:r>
            <a:endParaRPr lang="en-US" altLang="ja-JP" dirty="0">
              <a:latin typeface="Meiryo UI" panose="020B0604030504040204" pitchFamily="34" charset="-128"/>
              <a:ea typeface="Meiryo UI" panose="020B0604030504040204" pitchFamily="34" charset="-128"/>
            </a:endParaRPr>
          </a:p>
        </p:txBody>
      </p:sp>
      <p:sp>
        <p:nvSpPr>
          <p:cNvPr id="22" name="正方形/長方形 21">
            <a:extLst>
              <a:ext uri="{FF2B5EF4-FFF2-40B4-BE49-F238E27FC236}">
                <a16:creationId xmlns:a16="http://schemas.microsoft.com/office/drawing/2014/main" id="{B21AD840-80D5-5338-212B-262C9EAF915D}"/>
              </a:ext>
            </a:extLst>
          </p:cNvPr>
          <p:cNvSpPr/>
          <p:nvPr/>
        </p:nvSpPr>
        <p:spPr bwMode="auto">
          <a:xfrm>
            <a:off x="1223862" y="4147427"/>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kumimoji="1" lang="ja-JP" altLang="en-US" dirty="0">
                <a:latin typeface="Meiryo UI" panose="020B0604030504040204" pitchFamily="34" charset="-128"/>
                <a:ea typeface="Meiryo UI" panose="020B0604030504040204" pitchFamily="34" charset="-128"/>
              </a:rPr>
              <a:t>弊社は、オーナー経営者の節税に特化して、</a:t>
            </a:r>
            <a:r>
              <a:rPr kumimoji="1" lang="ja-JP" altLang="en-US" dirty="0">
                <a:solidFill>
                  <a:srgbClr val="FF0000"/>
                </a:solidFill>
                <a:latin typeface="Meiryo UI" panose="020B0604030504040204" pitchFamily="34" charset="-128"/>
                <a:ea typeface="Meiryo UI" panose="020B0604030504040204" pitchFamily="34" charset="-128"/>
              </a:rPr>
              <a:t>パッケージを開発済み</a:t>
            </a:r>
            <a:endParaRPr kumimoji="1" lang="en-US" altLang="ja-JP" dirty="0">
              <a:solidFill>
                <a:srgbClr val="FF0000"/>
              </a:solidFill>
              <a:latin typeface="Meiryo UI" panose="020B0604030504040204" pitchFamily="34" charset="-128"/>
              <a:ea typeface="Meiryo UI" panose="020B0604030504040204" pitchFamily="34" charset="-128"/>
            </a:endParaRPr>
          </a:p>
          <a:p>
            <a:pPr algn="ctr"/>
            <a:r>
              <a:rPr lang="ja-JP" altLang="en-US" dirty="0">
                <a:latin typeface="Meiryo UI" panose="020B0604030504040204" pitchFamily="34" charset="-128"/>
                <a:ea typeface="Meiryo UI" panose="020B0604030504040204" pitchFamily="34" charset="-128"/>
              </a:rPr>
              <a:t>理論に沿った運用で、複雑な節税モデルが簡単に運用可能に</a:t>
            </a:r>
            <a:endParaRPr kumimoji="1" lang="ja-JP" altLang="en-US" dirty="0">
              <a:latin typeface="Meiryo UI" panose="020B0604030504040204" pitchFamily="34" charset="-128"/>
              <a:ea typeface="Meiryo UI" panose="020B0604030504040204" pitchFamily="34" charset="-128"/>
            </a:endParaRPr>
          </a:p>
        </p:txBody>
      </p:sp>
      <p:sp>
        <p:nvSpPr>
          <p:cNvPr id="3" name="正方形/長方形 2">
            <a:extLst>
              <a:ext uri="{FF2B5EF4-FFF2-40B4-BE49-F238E27FC236}">
                <a16:creationId xmlns:a16="http://schemas.microsoft.com/office/drawing/2014/main" id="{67A04A8E-A134-6BC5-2DCE-0A906A504266}"/>
              </a:ext>
            </a:extLst>
          </p:cNvPr>
          <p:cNvSpPr/>
          <p:nvPr/>
        </p:nvSpPr>
        <p:spPr bwMode="auto">
          <a:xfrm>
            <a:off x="1223862" y="5696952"/>
            <a:ext cx="6696276" cy="728398"/>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dirty="0">
                <a:latin typeface="Meiryo UI" panose="020B0604030504040204" pitchFamily="34" charset="-128"/>
                <a:ea typeface="Meiryo UI" panose="020B0604030504040204" pitchFamily="34" charset="-128"/>
              </a:rPr>
              <a:t>レンタル経理・セカンドオピニオンの活用で</a:t>
            </a:r>
            <a:endParaRPr lang="en-US" altLang="ja-JP" dirty="0">
              <a:latin typeface="Meiryo UI" panose="020B0604030504040204" pitchFamily="34" charset="-128"/>
              <a:ea typeface="Meiryo UI" panose="020B0604030504040204" pitchFamily="34" charset="-128"/>
            </a:endParaRPr>
          </a:p>
          <a:p>
            <a:pPr algn="ctr"/>
            <a:r>
              <a:rPr lang="ja-JP" altLang="en-US" dirty="0">
                <a:latin typeface="Meiryo UI" panose="020B0604030504040204" pitchFamily="34" charset="-128"/>
                <a:ea typeface="Meiryo UI" panose="020B0604030504040204" pitchFamily="34" charset="-128"/>
              </a:rPr>
              <a:t>安定的に実現出来る仕組みがある</a:t>
            </a:r>
            <a:endParaRPr lang="en-US" altLang="ja-JP" dirty="0">
              <a:latin typeface="Meiryo UI" panose="020B0604030504040204" pitchFamily="34" charset="-128"/>
              <a:ea typeface="Meiryo UI" panose="020B0604030504040204" pitchFamily="34" charset="-128"/>
            </a:endParaRPr>
          </a:p>
        </p:txBody>
      </p:sp>
      <p:sp>
        <p:nvSpPr>
          <p:cNvPr id="5" name="正方形/長方形 4">
            <a:extLst>
              <a:ext uri="{FF2B5EF4-FFF2-40B4-BE49-F238E27FC236}">
                <a16:creationId xmlns:a16="http://schemas.microsoft.com/office/drawing/2014/main" id="{041F5607-403A-1BCD-D93C-3EFC7296D1A8}"/>
              </a:ext>
            </a:extLst>
          </p:cNvPr>
          <p:cNvSpPr/>
          <p:nvPr/>
        </p:nvSpPr>
        <p:spPr bwMode="auto">
          <a:xfrm>
            <a:off x="1223862" y="5124700"/>
            <a:ext cx="6696276" cy="504122"/>
          </a:xfrm>
          <a:prstGeom prst="rect">
            <a:avLst/>
          </a:prstGeom>
          <a:no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fontScale="92500" lnSpcReduction="10000"/>
          </a:bodyPr>
          <a:lstStyle/>
          <a:p>
            <a:pPr algn="ctr"/>
            <a:r>
              <a:rPr kumimoji="1" lang="ja-JP" altLang="en-US" sz="3200" dirty="0">
                <a:latin typeface="Meiryo UI" panose="020B0604030504040204" pitchFamily="34" charset="-128"/>
                <a:ea typeface="Meiryo UI" panose="020B0604030504040204" pitchFamily="34" charset="-128"/>
              </a:rPr>
              <a:t>▼</a:t>
            </a:r>
          </a:p>
        </p:txBody>
      </p:sp>
    </p:spTree>
    <p:extLst>
      <p:ext uri="{BB962C8B-B14F-4D97-AF65-F5344CB8AC3E}">
        <p14:creationId xmlns:p14="http://schemas.microsoft.com/office/powerpoint/2010/main" val="1216303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55AA58F-18CC-4BCF-9A47-6F702CC2E3ED}"/>
              </a:ext>
            </a:extLst>
          </p:cNvPr>
          <p:cNvSpPr/>
          <p:nvPr/>
        </p:nvSpPr>
        <p:spPr bwMode="auto">
          <a:xfrm>
            <a:off x="0" y="0"/>
            <a:ext cx="9144000" cy="6489700"/>
          </a:xfrm>
          <a:prstGeom prst="rect">
            <a:avLst/>
          </a:prstGeom>
          <a:gradFill flip="none" rotWithShape="1">
            <a:gsLst>
              <a:gs pos="100000">
                <a:schemeClr val="tx1">
                  <a:lumMod val="75000"/>
                </a:schemeClr>
              </a:gs>
              <a:gs pos="41000">
                <a:schemeClr val="tx1"/>
              </a:gs>
            </a:gsLst>
            <a:path path="circle">
              <a:fillToRect r="100000" b="100000"/>
            </a:path>
            <a:tileRect l="-100000" t="-100000"/>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6" name="Rectangle 6">
            <a:extLst>
              <a:ext uri="{FF2B5EF4-FFF2-40B4-BE49-F238E27FC236}">
                <a16:creationId xmlns:a16="http://schemas.microsoft.com/office/drawing/2014/main" id="{C7EB2BC4-B2AC-4E2F-BEFA-413355777517}"/>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59</a:t>
            </a:fld>
            <a:endParaRPr lang="en-US" altLang="ja-JP" sz="1200" dirty="0"/>
          </a:p>
        </p:txBody>
      </p:sp>
      <p:pic>
        <p:nvPicPr>
          <p:cNvPr id="8" name="図 7">
            <a:extLst>
              <a:ext uri="{FF2B5EF4-FFF2-40B4-BE49-F238E27FC236}">
                <a16:creationId xmlns:a16="http://schemas.microsoft.com/office/drawing/2014/main" id="{6A8FABB5-5DE5-4D80-BF82-C03C1D00FB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8212" y="404813"/>
            <a:ext cx="1067475" cy="425507"/>
          </a:xfrm>
          <a:prstGeom prst="rect">
            <a:avLst/>
          </a:prstGeom>
        </p:spPr>
      </p:pic>
      <p:sp>
        <p:nvSpPr>
          <p:cNvPr id="7" name="タイトル 1">
            <a:extLst>
              <a:ext uri="{FF2B5EF4-FFF2-40B4-BE49-F238E27FC236}">
                <a16:creationId xmlns:a16="http://schemas.microsoft.com/office/drawing/2014/main" id="{9FF9AE13-6C0A-62A1-78C3-D761FCAFFE03}"/>
              </a:ext>
            </a:extLst>
          </p:cNvPr>
          <p:cNvSpPr txBox="1">
            <a:spLocks/>
          </p:cNvSpPr>
          <p:nvPr/>
        </p:nvSpPr>
        <p:spPr bwMode="auto">
          <a:xfrm>
            <a:off x="468313" y="188913"/>
            <a:ext cx="777557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3200" b="1">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2pPr>
            <a:lvl3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3pPr>
            <a:lvl4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4pPr>
            <a:lvl5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5pPr>
            <a:lvl6pPr marL="4572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6pPr>
            <a:lvl7pPr marL="9144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7pPr>
            <a:lvl8pPr marL="13716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8pPr>
            <a:lvl9pPr marL="18288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9pPr>
          </a:lstStyle>
          <a:p>
            <a:r>
              <a:rPr lang="ja-JP" altLang="en-US" kern="0"/>
              <a:t>本日のアジェンダ</a:t>
            </a:r>
            <a:endParaRPr lang="ja-JP" altLang="en-US" kern="0" dirty="0"/>
          </a:p>
        </p:txBody>
      </p:sp>
      <p:sp>
        <p:nvSpPr>
          <p:cNvPr id="3" name="正方形/長方形 2">
            <a:extLst>
              <a:ext uri="{FF2B5EF4-FFF2-40B4-BE49-F238E27FC236}">
                <a16:creationId xmlns:a16="http://schemas.microsoft.com/office/drawing/2014/main" id="{803A0F0C-A082-5874-6561-44BCD4F44F7D}"/>
              </a:ext>
            </a:extLst>
          </p:cNvPr>
          <p:cNvSpPr/>
          <p:nvPr/>
        </p:nvSpPr>
        <p:spPr bwMode="auto">
          <a:xfrm>
            <a:off x="457200" y="2668786"/>
            <a:ext cx="8363272" cy="576064"/>
          </a:xfrm>
          <a:prstGeom prst="rect">
            <a:avLst/>
          </a:prstGeom>
          <a:solidFill>
            <a:schemeClr val="accent6">
              <a:lumMod val="20000"/>
              <a:lumOff val="80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endParaRPr kumimoji="1" lang="ja-JP" altLang="en-US">
              <a:latin typeface="Meiryo UI" panose="020B0604030504040204" pitchFamily="34" charset="-128"/>
              <a:ea typeface="Meiryo UI" panose="020B0604030504040204" pitchFamily="34" charset="-128"/>
            </a:endParaRPr>
          </a:p>
        </p:txBody>
      </p:sp>
      <p:sp>
        <p:nvSpPr>
          <p:cNvPr id="9" name="コンテンツ プレースホルダー 2">
            <a:extLst>
              <a:ext uri="{FF2B5EF4-FFF2-40B4-BE49-F238E27FC236}">
                <a16:creationId xmlns:a16="http://schemas.microsoft.com/office/drawing/2014/main" id="{C2826B51-464F-CF73-2A21-F159202923D1}"/>
              </a:ext>
            </a:extLst>
          </p:cNvPr>
          <p:cNvSpPr txBox="1">
            <a:spLocks/>
          </p:cNvSpPr>
          <p:nvPr/>
        </p:nvSpPr>
        <p:spPr bwMode="auto">
          <a:xfrm>
            <a:off x="457200" y="170080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kumimoji="1" sz="32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marL="457200" indent="0" algn="ctr" rtl="0" eaLnBrk="0" fontAlgn="base" hangingPunct="0">
              <a:spcBef>
                <a:spcPct val="20000"/>
              </a:spcBef>
              <a:spcAft>
                <a:spcPct val="0"/>
              </a:spcAft>
              <a:buNone/>
              <a:defRPr kumimoji="1" sz="28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2pPr>
            <a:lvl3pPr marL="914400" indent="0" algn="ctr" rtl="0" eaLnBrk="0" fontAlgn="base" hangingPunct="0">
              <a:spcBef>
                <a:spcPct val="20000"/>
              </a:spcBef>
              <a:spcAft>
                <a:spcPct val="0"/>
              </a:spcAft>
              <a:buNone/>
              <a:defRPr kumimoji="1" sz="24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3pPr>
            <a:lvl4pPr marL="1371600" indent="0" algn="ctr" rtl="0" eaLnBrk="0" fontAlgn="base" hangingPunct="0">
              <a:spcBef>
                <a:spcPct val="20000"/>
              </a:spcBef>
              <a:spcAft>
                <a:spcPct val="0"/>
              </a:spcAft>
              <a:buNone/>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4pPr>
            <a:lvl5pPr marL="1828800" indent="0" algn="ctr" rtl="0" eaLnBrk="0" fontAlgn="base" hangingPunct="0">
              <a:spcBef>
                <a:spcPct val="20000"/>
              </a:spcBef>
              <a:spcAft>
                <a:spcPct val="0"/>
              </a:spcAft>
              <a:buNone/>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5pPr>
            <a:lvl6pPr marL="22860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6pPr>
            <a:lvl7pPr marL="27432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7pPr>
            <a:lvl8pPr marL="32004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8pPr>
            <a:lvl9pPr marL="36576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9pPr>
          </a:lstStyle>
          <a:p>
            <a:pPr algn="l"/>
            <a:r>
              <a:rPr lang="ja-JP" altLang="en-US" sz="2800" kern="0"/>
              <a:t>１：節税対策</a:t>
            </a:r>
            <a:r>
              <a:rPr lang="en-US" altLang="ja-JP" sz="2800" kern="0" dirty="0"/>
              <a:t>(</a:t>
            </a:r>
            <a:r>
              <a:rPr lang="ja-JP" altLang="en-US" sz="2800" kern="0"/>
              <a:t>社長の手取り</a:t>
            </a:r>
            <a:r>
              <a:rPr lang="en-US" altLang="ja-JP" sz="2800" kern="0" dirty="0"/>
              <a:t>UP)</a:t>
            </a:r>
            <a:r>
              <a:rPr lang="ja-JP" altLang="en-US" sz="2800" kern="0"/>
              <a:t>のメリットとリスクとは？</a:t>
            </a:r>
            <a:endParaRPr lang="en-US" altLang="ja-JP" sz="2800" kern="0" dirty="0"/>
          </a:p>
          <a:p>
            <a:pPr algn="l"/>
            <a:r>
              <a:rPr lang="ja-JP" altLang="en-US" sz="2800" kern="0"/>
              <a:t>２：「社長の手取り</a:t>
            </a:r>
            <a:r>
              <a:rPr lang="en-US" altLang="ja-JP" sz="2800" kern="0" dirty="0"/>
              <a:t>UP</a:t>
            </a:r>
            <a:r>
              <a:rPr lang="ja-JP" altLang="en-US" sz="2800" kern="0"/>
              <a:t>」と「法人税節税」の違いとは？</a:t>
            </a:r>
            <a:endParaRPr lang="en-US" altLang="ja-JP" sz="2800" kern="0" dirty="0"/>
          </a:p>
          <a:p>
            <a:pPr algn="l"/>
            <a:r>
              <a:rPr lang="ja-JP" altLang="en-US" sz="2800" kern="0"/>
              <a:t>３：なぜ、役員報酬</a:t>
            </a:r>
            <a:r>
              <a:rPr lang="en-US" altLang="ja-JP" sz="2800" kern="0" dirty="0"/>
              <a:t>3,900</a:t>
            </a:r>
            <a:r>
              <a:rPr lang="ja-JP" altLang="en-US" sz="2800" kern="0"/>
              <a:t>万円で所得税</a:t>
            </a:r>
            <a:r>
              <a:rPr lang="en-US" altLang="ja-JP" sz="2800" kern="0" dirty="0"/>
              <a:t>9</a:t>
            </a:r>
            <a:r>
              <a:rPr lang="ja-JP" altLang="en-US" sz="2800" kern="0"/>
              <a:t>万円に？</a:t>
            </a:r>
            <a:endParaRPr lang="en-US" altLang="ja-JP" sz="2800" kern="0" dirty="0"/>
          </a:p>
          <a:p>
            <a:pPr algn="l"/>
            <a:r>
              <a:rPr lang="ja-JP" altLang="en-US" sz="2800" kern="0"/>
              <a:t>４：社長の手取りを増やす</a:t>
            </a:r>
            <a:r>
              <a:rPr lang="en-US" altLang="ja-JP" sz="2800" kern="0" dirty="0"/>
              <a:t>3</a:t>
            </a:r>
            <a:r>
              <a:rPr lang="ja-JP" altLang="en-US" sz="2800" kern="0"/>
              <a:t>ステップとは？</a:t>
            </a:r>
            <a:endParaRPr lang="en-US" altLang="ja-JP" sz="2800" kern="0" dirty="0"/>
          </a:p>
          <a:p>
            <a:pPr algn="l"/>
            <a:r>
              <a:rPr lang="ja-JP" altLang="en-US" sz="2800" kern="0"/>
              <a:t>５：社長の手取りを増やす実践の壁とは？</a:t>
            </a:r>
            <a:endParaRPr lang="en-US" altLang="ja-JP" sz="2800" kern="0" dirty="0"/>
          </a:p>
          <a:p>
            <a:pPr algn="l"/>
            <a:r>
              <a:rPr lang="ja-JP" altLang="en-US" sz="2800" kern="0"/>
              <a:t>６：サービス概要・料金・スケジュールなど</a:t>
            </a:r>
            <a:endParaRPr lang="ja-JP" altLang="en-US" sz="2800" kern="0" dirty="0"/>
          </a:p>
        </p:txBody>
      </p:sp>
    </p:spTree>
    <p:extLst>
      <p:ext uri="{BB962C8B-B14F-4D97-AF65-F5344CB8AC3E}">
        <p14:creationId xmlns:p14="http://schemas.microsoft.com/office/powerpoint/2010/main" val="42380997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descr="屋外, 山, 水, 草 が含まれている画像&#10;&#10;自動的に生成された説明">
            <a:extLst>
              <a:ext uri="{FF2B5EF4-FFF2-40B4-BE49-F238E27FC236}">
                <a16:creationId xmlns:a16="http://schemas.microsoft.com/office/drawing/2014/main" id="{1CDE15A1-0A2B-FDBF-D675-56FC86ADD6B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794" t="27298" r="7256" b="-545"/>
          <a:stretch/>
        </p:blipFill>
        <p:spPr>
          <a:xfrm>
            <a:off x="457602" y="1660927"/>
            <a:ext cx="8228796" cy="4627076"/>
          </a:xfrm>
          <a:prstGeom prst="rect">
            <a:avLst/>
          </a:prstGeom>
          <a:noFill/>
        </p:spPr>
      </p:pic>
      <p:sp>
        <p:nvSpPr>
          <p:cNvPr id="4" name="スライド番号プレースホルダー 3">
            <a:extLst>
              <a:ext uri="{FF2B5EF4-FFF2-40B4-BE49-F238E27FC236}">
                <a16:creationId xmlns:a16="http://schemas.microsoft.com/office/drawing/2014/main" id="{48219CBD-6F0D-5E49-9729-69D77A188F6B}"/>
              </a:ext>
            </a:extLst>
          </p:cNvPr>
          <p:cNvSpPr>
            <a:spLocks noGrp="1"/>
          </p:cNvSpPr>
          <p:nvPr>
            <p:ph type="sldNum" sz="quarter" idx="10"/>
          </p:nvPr>
        </p:nvSpPr>
        <p:spPr>
          <a:xfrm>
            <a:off x="7739884" y="6565821"/>
            <a:ext cx="946112" cy="292179"/>
          </a:xfrm>
        </p:spPr>
        <p:txBody>
          <a:bodyPr>
            <a:normAutofit/>
          </a:bodyPr>
          <a:lstStyle/>
          <a:p>
            <a:pPr>
              <a:spcAft>
                <a:spcPts val="600"/>
              </a:spcAft>
              <a:defRPr/>
            </a:pPr>
            <a:fld id="{85191FB8-4F62-47EF-9F3F-3C0A94BC7DC8}" type="slidenum">
              <a:rPr lang="en-US" altLang="ja-JP" smtClean="0"/>
              <a:pPr>
                <a:spcAft>
                  <a:spcPts val="600"/>
                </a:spcAft>
                <a:defRPr/>
              </a:pPr>
              <a:t>6</a:t>
            </a:fld>
            <a:endParaRPr lang="en-US" altLang="ja-JP"/>
          </a:p>
        </p:txBody>
      </p:sp>
      <p:sp>
        <p:nvSpPr>
          <p:cNvPr id="2" name="タイトル 1">
            <a:extLst>
              <a:ext uri="{FF2B5EF4-FFF2-40B4-BE49-F238E27FC236}">
                <a16:creationId xmlns:a16="http://schemas.microsoft.com/office/drawing/2014/main" id="{8AEBB84B-C6EB-754D-9387-C009330D42E1}"/>
              </a:ext>
            </a:extLst>
          </p:cNvPr>
          <p:cNvSpPr>
            <a:spLocks noGrp="1"/>
          </p:cNvSpPr>
          <p:nvPr>
            <p:ph type="title"/>
          </p:nvPr>
        </p:nvSpPr>
        <p:spPr>
          <a:xfrm>
            <a:off x="457200" y="274638"/>
            <a:ext cx="8229600" cy="1143000"/>
          </a:xfrm>
        </p:spPr>
        <p:txBody>
          <a:bodyPr wrap="square" anchor="ctr">
            <a:normAutofit/>
          </a:bodyPr>
          <a:lstStyle/>
          <a:p>
            <a:r>
              <a:rPr kumimoji="1" lang="ja-JP" altLang="en-US" dirty="0"/>
              <a:t>事例：徳島県　建設コンサルティング業　</a:t>
            </a:r>
            <a:br>
              <a:rPr lang="en-US" altLang="ja-JP" dirty="0"/>
            </a:br>
            <a:r>
              <a:rPr lang="ja-JP" altLang="en-US" dirty="0"/>
              <a:t>　　　　 株式会社アワグラス　岸村</a:t>
            </a:r>
            <a:r>
              <a:rPr kumimoji="1" lang="ja-JP" altLang="en-US" dirty="0"/>
              <a:t>社長</a:t>
            </a:r>
          </a:p>
        </p:txBody>
      </p:sp>
      <p:sp>
        <p:nvSpPr>
          <p:cNvPr id="3" name="コンテンツ プレースホルダー 2">
            <a:extLst>
              <a:ext uri="{FF2B5EF4-FFF2-40B4-BE49-F238E27FC236}">
                <a16:creationId xmlns:a16="http://schemas.microsoft.com/office/drawing/2014/main" id="{6327022C-E51D-DE4E-8828-DA6B2BEF178A}"/>
              </a:ext>
            </a:extLst>
          </p:cNvPr>
          <p:cNvSpPr>
            <a:spLocks noGrp="1"/>
          </p:cNvSpPr>
          <p:nvPr>
            <p:ph sz="half" idx="2"/>
          </p:nvPr>
        </p:nvSpPr>
        <p:spPr>
          <a:xfrm>
            <a:off x="419100" y="1660928"/>
            <a:ext cx="4872980" cy="4669368"/>
          </a:xfrm>
          <a:solidFill>
            <a:schemeClr val="tx1">
              <a:alpha val="49000"/>
            </a:schemeClr>
          </a:solidFill>
        </p:spPr>
        <p:txBody>
          <a:bodyPr wrap="square" anchor="t">
            <a:normAutofit/>
          </a:bodyPr>
          <a:lstStyle/>
          <a:p>
            <a:pPr marL="0" indent="0">
              <a:lnSpc>
                <a:spcPct val="90000"/>
              </a:lnSpc>
              <a:buNone/>
            </a:pPr>
            <a:r>
              <a:rPr lang="ja-JP" altLang="en-US" sz="2200" dirty="0"/>
              <a:t>導入背景：</a:t>
            </a:r>
            <a:r>
              <a:rPr lang="en-US" altLang="ja-JP" sz="2200" dirty="0"/>
              <a:t>YouTube</a:t>
            </a:r>
            <a:r>
              <a:rPr lang="ja-JP" altLang="en-US" sz="2200" dirty="0"/>
              <a:t>「節税チャンネル」を見て、今までの考え方は自社のようなオーナー企業の採るべき戦略ではないと気が付いた</a:t>
            </a:r>
            <a:endParaRPr kumimoji="1" lang="en-US" altLang="ja-JP" sz="2200" b="1" u="sng" dirty="0"/>
          </a:p>
          <a:p>
            <a:pPr marL="0" indent="0">
              <a:lnSpc>
                <a:spcPct val="90000"/>
              </a:lnSpc>
              <a:buNone/>
            </a:pPr>
            <a:endParaRPr lang="en-US" altLang="ja-JP" sz="2200" dirty="0"/>
          </a:p>
          <a:p>
            <a:pPr marL="0" indent="0">
              <a:lnSpc>
                <a:spcPct val="90000"/>
              </a:lnSpc>
              <a:buNone/>
            </a:pPr>
            <a:r>
              <a:rPr lang="ja-JP" altLang="en-US" sz="2200" dirty="0"/>
              <a:t>導入前：</a:t>
            </a:r>
            <a:r>
              <a:rPr lang="ja-JP" altLang="en-US" sz="2200" b="1" u="sng" dirty="0">
                <a:solidFill>
                  <a:srgbClr val="FF0000"/>
                </a:solidFill>
              </a:rPr>
              <a:t>会社で利益を出し資金を</a:t>
            </a:r>
            <a:r>
              <a:rPr lang="ja-JP" altLang="en-US" sz="2200" b="1" u="sng">
                <a:solidFill>
                  <a:srgbClr val="FF0000"/>
                </a:solidFill>
              </a:rPr>
              <a:t>溜めていた</a:t>
            </a:r>
            <a:r>
              <a:rPr lang="ja-JP" altLang="en-US" sz="2200"/>
              <a:t>（それが顧問税理士と自分にとって当たり前だった）</a:t>
            </a:r>
            <a:endParaRPr lang="en-US" altLang="ja-JP" sz="2200" dirty="0"/>
          </a:p>
          <a:p>
            <a:pPr marL="0" indent="0">
              <a:lnSpc>
                <a:spcPct val="90000"/>
              </a:lnSpc>
              <a:buNone/>
            </a:pPr>
            <a:endParaRPr lang="en-US" altLang="ja-JP" sz="2200" dirty="0"/>
          </a:p>
          <a:p>
            <a:pPr marL="0" indent="0">
              <a:lnSpc>
                <a:spcPct val="90000"/>
              </a:lnSpc>
              <a:buNone/>
            </a:pPr>
            <a:r>
              <a:rPr kumimoji="1" lang="ja-JP" altLang="en-US" sz="2200" dirty="0"/>
              <a:t>結果：レンタル経理を導入して、財務状況の常時モニタリングを受けること</a:t>
            </a:r>
            <a:r>
              <a:rPr kumimoji="1" lang="ja-JP" altLang="en-US" sz="2200"/>
              <a:t>で、</a:t>
            </a:r>
            <a:r>
              <a:rPr kumimoji="1" lang="ja-JP" altLang="en-US" sz="2200" b="1" u="sng">
                <a:solidFill>
                  <a:srgbClr val="FF0000"/>
                </a:solidFill>
              </a:rPr>
              <a:t>社長の手取りを増やすための節税対策が、自動的に、かつ経理担当者への配慮なく実現できるように</a:t>
            </a:r>
            <a:endParaRPr kumimoji="1" lang="en-US" altLang="ja-JP" sz="2200" b="1" u="sng" dirty="0">
              <a:solidFill>
                <a:srgbClr val="FF0000"/>
              </a:solidFill>
            </a:endParaRPr>
          </a:p>
        </p:txBody>
      </p:sp>
    </p:spTree>
    <p:extLst>
      <p:ext uri="{BB962C8B-B14F-4D97-AF65-F5344CB8AC3E}">
        <p14:creationId xmlns:p14="http://schemas.microsoft.com/office/powerpoint/2010/main" val="360005837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0FEFEC08-88C1-4C6C-AA0D-050B2A598C94}"/>
              </a:ext>
            </a:extLst>
          </p:cNvPr>
          <p:cNvSpPr>
            <a:spLocks noGrp="1"/>
          </p:cNvSpPr>
          <p:nvPr>
            <p:ph idx="1"/>
          </p:nvPr>
        </p:nvSpPr>
        <p:spPr>
          <a:xfrm>
            <a:off x="457200" y="764704"/>
            <a:ext cx="8229600" cy="5245571"/>
          </a:xfrm>
        </p:spPr>
        <p:txBody>
          <a:bodyPr anchor="ctr"/>
          <a:lstStyle/>
          <a:p>
            <a:pPr marL="0" indent="0" algn="ctr">
              <a:buNone/>
            </a:pPr>
            <a:r>
              <a:rPr kumimoji="1" lang="ja-JP" altLang="en-US" sz="4000" dirty="0">
                <a:solidFill>
                  <a:schemeClr val="bg2"/>
                </a:solidFill>
              </a:rPr>
              <a:t>まずは実際のコンサル事例を</a:t>
            </a:r>
            <a:endParaRPr kumimoji="1" lang="en-US" altLang="ja-JP" sz="4000" dirty="0">
              <a:solidFill>
                <a:schemeClr val="bg2"/>
              </a:solidFill>
            </a:endParaRPr>
          </a:p>
          <a:p>
            <a:pPr marL="0" indent="0" algn="ctr">
              <a:buNone/>
            </a:pPr>
            <a:r>
              <a:rPr kumimoji="1" lang="ja-JP" altLang="en-US" sz="4000" dirty="0">
                <a:solidFill>
                  <a:schemeClr val="bg2"/>
                </a:solidFill>
              </a:rPr>
              <a:t>見て頂くところから始めます</a:t>
            </a:r>
            <a:endParaRPr kumimoji="1" lang="en-US" altLang="ja-JP" sz="4000" dirty="0">
              <a:solidFill>
                <a:schemeClr val="bg2"/>
              </a:solidFill>
            </a:endParaRPr>
          </a:p>
          <a:p>
            <a:pPr marL="0" indent="0" algn="ctr">
              <a:buNone/>
            </a:pPr>
            <a:r>
              <a:rPr kumimoji="1" lang="ja-JP" altLang="en-US" sz="4000" dirty="0">
                <a:solidFill>
                  <a:schemeClr val="bg2"/>
                </a:solidFill>
              </a:rPr>
              <a:t>（セミナーのみ開示するものです）</a:t>
            </a:r>
            <a:endParaRPr kumimoji="1" lang="en-US" altLang="ja-JP" sz="4000" dirty="0">
              <a:solidFill>
                <a:schemeClr val="bg2"/>
              </a:solidFill>
            </a:endParaRPr>
          </a:p>
        </p:txBody>
      </p:sp>
      <p:sp>
        <p:nvSpPr>
          <p:cNvPr id="4" name="スライド番号プレースホルダー 3">
            <a:extLst>
              <a:ext uri="{FF2B5EF4-FFF2-40B4-BE49-F238E27FC236}">
                <a16:creationId xmlns:a16="http://schemas.microsoft.com/office/drawing/2014/main" id="{137950A6-7150-47C1-8788-8FB503CEE260}"/>
              </a:ext>
            </a:extLst>
          </p:cNvPr>
          <p:cNvSpPr>
            <a:spLocks noGrp="1"/>
          </p:cNvSpPr>
          <p:nvPr>
            <p:ph type="sldNum" sz="quarter" idx="4"/>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85191FB8-4F62-47EF-9F3F-3C0A94BC7DC8}" type="slidenum">
              <a:rPr kumimoji="1" lang="en-US" altLang="ja-JP" sz="1200" b="0" i="0" u="none" strike="noStrike" kern="1200" cap="none" spc="0" normalizeH="0" baseline="0" noProof="0" smtClean="0">
                <a:ln>
                  <a:noFill/>
                </a:ln>
                <a:solidFill>
                  <a:srgbClr val="000000"/>
                </a:solidFill>
                <a:effectLst/>
                <a:uLnTx/>
                <a:uFillTx/>
                <a:latin typeface="Meiryo UI" panose="020B0604030504040204" pitchFamily="50" charset="-128"/>
                <a:ea typeface="Meiryo UI" panose="020B0604030504040204" pitchFamily="50" charset="-128"/>
                <a:cs typeface="+mn-cs"/>
              </a:rPr>
              <a:pPr marL="0" marR="0" lvl="0" indent="0" algn="ctr" defTabSz="914400" rtl="0" eaLnBrk="1" fontAlgn="base" latinLnBrk="0" hangingPunct="1">
                <a:lnSpc>
                  <a:spcPct val="100000"/>
                </a:lnSpc>
                <a:spcBef>
                  <a:spcPct val="0"/>
                </a:spcBef>
                <a:spcAft>
                  <a:spcPct val="0"/>
                </a:spcAft>
                <a:buClrTx/>
                <a:buSzTx/>
                <a:buFontTx/>
                <a:buNone/>
                <a:tabLst/>
                <a:defRPr/>
              </a:pPr>
              <a:t>60</a:t>
            </a:fld>
            <a:endParaRPr kumimoji="1"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34461097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セミナー受講の成果の一例（概要）</a:t>
            </a:r>
          </a:p>
        </p:txBody>
      </p:sp>
      <p:sp>
        <p:nvSpPr>
          <p:cNvPr id="4" name="スライド番号プレースホルダー 3"/>
          <p:cNvSpPr>
            <a:spLocks noGrp="1"/>
          </p:cNvSpPr>
          <p:nvPr>
            <p:ph type="sldNum" sz="quarter" idx="12"/>
          </p:nvPr>
        </p:nvSpPr>
        <p:spPr bwMode="auto">
          <a:xfrm>
            <a:off x="7040835" y="6525344"/>
            <a:ext cx="1995661" cy="33265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ja-JP"/>
            </a:defPPr>
            <a:lvl1pPr algn="ctr" rtl="0" fontAlgn="base">
              <a:spcBef>
                <a:spcPct val="0"/>
              </a:spcBef>
              <a:spcAft>
                <a:spcPct val="0"/>
              </a:spcAft>
              <a:defRPr kumimoji="1" sz="1400" kern="1200">
                <a:solidFill>
                  <a:srgbClr val="000000"/>
                </a:solidFill>
                <a:latin typeface="HGS創英角ｺﾞｼｯｸUB" pitchFamily="50" charset="-128"/>
                <a:ea typeface="HGS創英角ｺﾞｼｯｸUB" pitchFamily="50" charset="-128"/>
                <a:cs typeface="+mn-cs"/>
              </a:defRPr>
            </a:lvl1pPr>
            <a:lvl2pPr marL="457200" algn="l" rtl="0" fontAlgn="base">
              <a:spcBef>
                <a:spcPct val="0"/>
              </a:spcBef>
              <a:spcAft>
                <a:spcPct val="0"/>
              </a:spcAft>
              <a:defRPr kumimoji="1" kern="1200">
                <a:solidFill>
                  <a:srgbClr val="000000"/>
                </a:solidFill>
                <a:latin typeface="Arial" charset="0"/>
                <a:ea typeface="HG創英角ｺﾞｼｯｸUB" pitchFamily="49" charset="-128"/>
                <a:cs typeface="+mn-cs"/>
              </a:defRPr>
            </a:lvl2pPr>
            <a:lvl3pPr marL="914400" algn="l" rtl="0" fontAlgn="base">
              <a:spcBef>
                <a:spcPct val="0"/>
              </a:spcBef>
              <a:spcAft>
                <a:spcPct val="0"/>
              </a:spcAft>
              <a:defRPr kumimoji="1" kern="1200">
                <a:solidFill>
                  <a:srgbClr val="000000"/>
                </a:solidFill>
                <a:latin typeface="Arial" charset="0"/>
                <a:ea typeface="HG創英角ｺﾞｼｯｸUB" pitchFamily="49" charset="-128"/>
                <a:cs typeface="+mn-cs"/>
              </a:defRPr>
            </a:lvl3pPr>
            <a:lvl4pPr marL="1371600" algn="l" rtl="0" fontAlgn="base">
              <a:spcBef>
                <a:spcPct val="0"/>
              </a:spcBef>
              <a:spcAft>
                <a:spcPct val="0"/>
              </a:spcAft>
              <a:defRPr kumimoji="1" kern="1200">
                <a:solidFill>
                  <a:srgbClr val="000000"/>
                </a:solidFill>
                <a:latin typeface="Arial" charset="0"/>
                <a:ea typeface="HG創英角ｺﾞｼｯｸUB" pitchFamily="49" charset="-128"/>
                <a:cs typeface="+mn-cs"/>
              </a:defRPr>
            </a:lvl4pPr>
            <a:lvl5pPr marL="1828800" algn="l" rtl="0" fontAlgn="base">
              <a:spcBef>
                <a:spcPct val="0"/>
              </a:spcBef>
              <a:spcAft>
                <a:spcPct val="0"/>
              </a:spcAft>
              <a:defRPr kumimoji="1" kern="1200">
                <a:solidFill>
                  <a:srgbClr val="000000"/>
                </a:solidFill>
                <a:latin typeface="Arial" charset="0"/>
                <a:ea typeface="HG創英角ｺﾞｼｯｸUB" pitchFamily="49" charset="-128"/>
                <a:cs typeface="+mn-cs"/>
              </a:defRPr>
            </a:lvl5pPr>
            <a:lvl6pPr marL="2286000" algn="l" defTabSz="914400" rtl="0" eaLnBrk="1" latinLnBrk="0" hangingPunct="1">
              <a:defRPr kumimoji="1" kern="1200">
                <a:solidFill>
                  <a:srgbClr val="000000"/>
                </a:solidFill>
                <a:latin typeface="Arial" charset="0"/>
                <a:ea typeface="HG創英角ｺﾞｼｯｸUB" pitchFamily="49" charset="-128"/>
                <a:cs typeface="+mn-cs"/>
              </a:defRPr>
            </a:lvl6pPr>
            <a:lvl7pPr marL="2743200" algn="l" defTabSz="914400" rtl="0" eaLnBrk="1" latinLnBrk="0" hangingPunct="1">
              <a:defRPr kumimoji="1" kern="1200">
                <a:solidFill>
                  <a:srgbClr val="000000"/>
                </a:solidFill>
                <a:latin typeface="Arial" charset="0"/>
                <a:ea typeface="HG創英角ｺﾞｼｯｸUB" pitchFamily="49" charset="-128"/>
                <a:cs typeface="+mn-cs"/>
              </a:defRPr>
            </a:lvl7pPr>
            <a:lvl8pPr marL="3200400" algn="l" defTabSz="914400" rtl="0" eaLnBrk="1" latinLnBrk="0" hangingPunct="1">
              <a:defRPr kumimoji="1" kern="1200">
                <a:solidFill>
                  <a:srgbClr val="000000"/>
                </a:solidFill>
                <a:latin typeface="Arial" charset="0"/>
                <a:ea typeface="HG創英角ｺﾞｼｯｸUB" pitchFamily="49" charset="-128"/>
                <a:cs typeface="+mn-cs"/>
              </a:defRPr>
            </a:lvl8pPr>
            <a:lvl9pPr marL="3657600" algn="l" defTabSz="914400" rtl="0" eaLnBrk="1" latinLnBrk="0" hangingPunct="1">
              <a:defRPr kumimoji="1" kern="1200">
                <a:solidFill>
                  <a:srgbClr val="000000"/>
                </a:solidFill>
                <a:latin typeface="Arial" charset="0"/>
                <a:ea typeface="HG創英角ｺﾞｼｯｸUB" pitchFamily="49" charset="-128"/>
                <a:cs typeface="+mn-cs"/>
              </a:defRPr>
            </a:lvl9pPr>
          </a:lstStyle>
          <a:p>
            <a:pPr>
              <a:defRPr/>
            </a:pPr>
            <a:fld id="{85191FB8-4F62-47EF-9F3F-3C0A94BC7DC8}" type="slidenum">
              <a:rPr lang="en-US" altLang="ja-JP" smtClean="0"/>
              <a:pPr>
                <a:defRPr/>
              </a:pPr>
              <a:t>61</a:t>
            </a:fld>
            <a:endParaRPr lang="en-US" altLang="ja-JP" dirty="0"/>
          </a:p>
        </p:txBody>
      </p:sp>
      <p:sp>
        <p:nvSpPr>
          <p:cNvPr id="6" name="テキスト ボックス 5">
            <a:extLst>
              <a:ext uri="{FF2B5EF4-FFF2-40B4-BE49-F238E27FC236}">
                <a16:creationId xmlns:a16="http://schemas.microsoft.com/office/drawing/2014/main" id="{45CA3F1F-3BC4-1F4E-A31A-62682397B00F}"/>
              </a:ext>
            </a:extLst>
          </p:cNvPr>
          <p:cNvSpPr txBox="1"/>
          <p:nvPr/>
        </p:nvSpPr>
        <p:spPr>
          <a:xfrm>
            <a:off x="2417107" y="4105525"/>
            <a:ext cx="3877985" cy="1477328"/>
          </a:xfrm>
          <a:prstGeom prst="rect">
            <a:avLst/>
          </a:prstGeom>
          <a:solidFill>
            <a:schemeClr val="tx1"/>
          </a:solidFill>
        </p:spPr>
        <p:txBody>
          <a:bodyPr wrap="none" rtlCol="0">
            <a:spAutoFit/>
          </a:bodyPr>
          <a:lstStyle/>
          <a:p>
            <a:r>
              <a:rPr kumimoji="1" lang="ja-JP" altLang="en-US" dirty="0"/>
              <a:t>役員報酬　３９，０００，０００円</a:t>
            </a:r>
            <a:endParaRPr kumimoji="1" lang="en-US" altLang="ja-JP" dirty="0"/>
          </a:p>
          <a:p>
            <a:r>
              <a:rPr lang="ja-JP" altLang="en-US" dirty="0"/>
              <a:t>年税額　　　　　　８９，１３３円</a:t>
            </a:r>
            <a:endParaRPr lang="en-US" altLang="ja-JP" dirty="0"/>
          </a:p>
          <a:p>
            <a:endParaRPr kumimoji="1" lang="en-US" altLang="ja-JP" dirty="0"/>
          </a:p>
          <a:p>
            <a:r>
              <a:rPr lang="ja-JP" altLang="en-US" dirty="0"/>
              <a:t>源泉税額　１１，４２９，８７１円</a:t>
            </a:r>
            <a:endParaRPr lang="en-US" altLang="ja-JP" dirty="0"/>
          </a:p>
          <a:p>
            <a:r>
              <a:rPr lang="ja-JP" altLang="en-US" dirty="0"/>
              <a:t>還付税額　１１，３４０，７３８円</a:t>
            </a:r>
            <a:endParaRPr lang="en-US" altLang="ja-JP" dirty="0"/>
          </a:p>
        </p:txBody>
      </p:sp>
      <p:sp>
        <p:nvSpPr>
          <p:cNvPr id="3" name="テキスト ボックス 2">
            <a:extLst>
              <a:ext uri="{FF2B5EF4-FFF2-40B4-BE49-F238E27FC236}">
                <a16:creationId xmlns:a16="http://schemas.microsoft.com/office/drawing/2014/main" id="{4CE1B985-C22C-6BC1-FACD-67F4627627D2}"/>
              </a:ext>
            </a:extLst>
          </p:cNvPr>
          <p:cNvSpPr txBox="1"/>
          <p:nvPr/>
        </p:nvSpPr>
        <p:spPr>
          <a:xfrm>
            <a:off x="1825094" y="1916832"/>
            <a:ext cx="5493812" cy="923330"/>
          </a:xfrm>
          <a:prstGeom prst="rect">
            <a:avLst/>
          </a:prstGeom>
          <a:noFill/>
        </p:spPr>
        <p:txBody>
          <a:bodyPr wrap="none" rtlCol="0">
            <a:spAutoFit/>
          </a:bodyPr>
          <a:lstStyle/>
          <a:p>
            <a:r>
              <a:rPr kumimoji="1" lang="ja-JP" altLang="en-US" dirty="0"/>
              <a:t>このページには確定申告書の画像を使用しますが、</a:t>
            </a:r>
            <a:endParaRPr kumimoji="1" lang="en-US" altLang="ja-JP" dirty="0"/>
          </a:p>
          <a:p>
            <a:r>
              <a:rPr kumimoji="1" lang="ja-JP" altLang="en-US" dirty="0"/>
              <a:t>ご本人の許可が得られていないため、</a:t>
            </a:r>
            <a:endParaRPr kumimoji="1" lang="en-US" altLang="ja-JP" dirty="0"/>
          </a:p>
          <a:p>
            <a:r>
              <a:rPr kumimoji="1" lang="ja-JP" altLang="en-US" dirty="0"/>
              <a:t>数字のみとさせて頂きます。</a:t>
            </a:r>
          </a:p>
        </p:txBody>
      </p:sp>
    </p:spTree>
    <p:extLst>
      <p:ext uri="{BB962C8B-B14F-4D97-AF65-F5344CB8AC3E}">
        <p14:creationId xmlns:p14="http://schemas.microsoft.com/office/powerpoint/2010/main" val="146773971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0FEFEC08-88C1-4C6C-AA0D-050B2A598C94}"/>
              </a:ext>
            </a:extLst>
          </p:cNvPr>
          <p:cNvSpPr>
            <a:spLocks noGrp="1"/>
          </p:cNvSpPr>
          <p:nvPr>
            <p:ph idx="1"/>
          </p:nvPr>
        </p:nvSpPr>
        <p:spPr>
          <a:xfrm>
            <a:off x="457200" y="764704"/>
            <a:ext cx="8229600" cy="5245571"/>
          </a:xfrm>
        </p:spPr>
        <p:txBody>
          <a:bodyPr anchor="ctr"/>
          <a:lstStyle/>
          <a:p>
            <a:pPr marL="0" indent="0" algn="ctr">
              <a:buNone/>
            </a:pPr>
            <a:r>
              <a:rPr kumimoji="1" lang="ja-JP" altLang="en-US" sz="4000" dirty="0">
                <a:solidFill>
                  <a:schemeClr val="tx1"/>
                </a:solidFill>
              </a:rPr>
              <a:t>実は、</a:t>
            </a:r>
            <a:endParaRPr kumimoji="1" lang="en-US" altLang="ja-JP" sz="4000" dirty="0">
              <a:solidFill>
                <a:schemeClr val="tx1"/>
              </a:solidFill>
            </a:endParaRPr>
          </a:p>
          <a:p>
            <a:pPr marL="0" indent="0" algn="ctr">
              <a:buNone/>
            </a:pPr>
            <a:r>
              <a:rPr kumimoji="1" lang="ja-JP" altLang="en-US" sz="4000" dirty="0">
                <a:solidFill>
                  <a:schemeClr val="tx1"/>
                </a:solidFill>
              </a:rPr>
              <a:t>この節税対策の効果は</a:t>
            </a:r>
            <a:endParaRPr kumimoji="1" lang="en-US" altLang="ja-JP" sz="4000" dirty="0">
              <a:solidFill>
                <a:schemeClr val="tx1"/>
              </a:solidFill>
            </a:endParaRPr>
          </a:p>
          <a:p>
            <a:pPr marL="0" indent="0" algn="ctr">
              <a:buNone/>
            </a:pPr>
            <a:r>
              <a:rPr kumimoji="1" lang="en-US" altLang="ja-JP" sz="4000" dirty="0">
                <a:solidFill>
                  <a:schemeClr val="tx1"/>
                </a:solidFill>
              </a:rPr>
              <a:t>11,340,738</a:t>
            </a:r>
            <a:r>
              <a:rPr kumimoji="1" lang="ja-JP" altLang="en-US" sz="4000" dirty="0">
                <a:solidFill>
                  <a:schemeClr val="tx1"/>
                </a:solidFill>
              </a:rPr>
              <a:t>円</a:t>
            </a:r>
            <a:endParaRPr kumimoji="1" lang="en-US" altLang="ja-JP" sz="4000" dirty="0">
              <a:solidFill>
                <a:schemeClr val="tx1"/>
              </a:solidFill>
            </a:endParaRPr>
          </a:p>
          <a:p>
            <a:pPr marL="0" indent="0" algn="ctr">
              <a:buNone/>
            </a:pPr>
            <a:r>
              <a:rPr kumimoji="1" lang="ja-JP" altLang="en-US" sz="4000" dirty="0">
                <a:solidFill>
                  <a:schemeClr val="tx1"/>
                </a:solidFill>
              </a:rPr>
              <a:t>だけではありません</a:t>
            </a:r>
            <a:endParaRPr kumimoji="1" lang="en-US" altLang="ja-JP" sz="4000" dirty="0">
              <a:solidFill>
                <a:schemeClr val="tx1"/>
              </a:solidFill>
            </a:endParaRPr>
          </a:p>
          <a:p>
            <a:pPr marL="0" indent="0" algn="ctr">
              <a:buNone/>
            </a:pPr>
            <a:endParaRPr lang="en-US" altLang="ja-JP" sz="4000" dirty="0">
              <a:solidFill>
                <a:schemeClr val="tx1"/>
              </a:solidFill>
            </a:endParaRPr>
          </a:p>
          <a:p>
            <a:pPr marL="0" indent="0" algn="ctr">
              <a:buNone/>
            </a:pPr>
            <a:r>
              <a:rPr kumimoji="1" lang="en-US" altLang="ja-JP" sz="6000" dirty="0">
                <a:solidFill>
                  <a:schemeClr val="tx1"/>
                </a:solidFill>
              </a:rPr>
              <a:t>2</a:t>
            </a:r>
            <a:r>
              <a:rPr kumimoji="1" lang="ja-JP" altLang="en-US" sz="6000" dirty="0">
                <a:solidFill>
                  <a:schemeClr val="tx1"/>
                </a:solidFill>
              </a:rPr>
              <a:t>千万円以上です</a:t>
            </a:r>
            <a:endParaRPr kumimoji="1" lang="en-US" altLang="ja-JP" sz="6000" dirty="0">
              <a:solidFill>
                <a:schemeClr val="tx1"/>
              </a:solidFill>
            </a:endParaRPr>
          </a:p>
        </p:txBody>
      </p:sp>
      <p:sp>
        <p:nvSpPr>
          <p:cNvPr id="4" name="スライド番号プレースホルダー 3">
            <a:extLst>
              <a:ext uri="{FF2B5EF4-FFF2-40B4-BE49-F238E27FC236}">
                <a16:creationId xmlns:a16="http://schemas.microsoft.com/office/drawing/2014/main" id="{137950A6-7150-47C1-8788-8FB503CEE260}"/>
              </a:ext>
            </a:extLst>
          </p:cNvPr>
          <p:cNvSpPr>
            <a:spLocks noGrp="1"/>
          </p:cNvSpPr>
          <p:nvPr>
            <p:ph type="sldNum" sz="quarter" idx="4"/>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85191FB8-4F62-47EF-9F3F-3C0A94BC7DC8}" type="slidenum">
              <a:rPr kumimoji="1" lang="en-US" altLang="ja-JP" sz="1200" b="0" i="0" u="none" strike="noStrike" kern="1200" cap="none" spc="0" normalizeH="0" baseline="0" noProof="0" smtClean="0">
                <a:ln>
                  <a:noFill/>
                </a:ln>
                <a:solidFill>
                  <a:srgbClr val="000000"/>
                </a:solidFill>
                <a:effectLst/>
                <a:uLnTx/>
                <a:uFillTx/>
                <a:latin typeface="Meiryo UI" panose="020B0604030504040204" pitchFamily="50" charset="-128"/>
                <a:ea typeface="Meiryo UI" panose="020B0604030504040204" pitchFamily="50" charset="-128"/>
                <a:cs typeface="+mn-cs"/>
              </a:rPr>
              <a:pPr marL="0" marR="0" lvl="0" indent="0" algn="ctr" defTabSz="914400" rtl="0" eaLnBrk="1" fontAlgn="base" latinLnBrk="0" hangingPunct="1">
                <a:lnSpc>
                  <a:spcPct val="100000"/>
                </a:lnSpc>
                <a:spcBef>
                  <a:spcPct val="0"/>
                </a:spcBef>
                <a:spcAft>
                  <a:spcPct val="0"/>
                </a:spcAft>
                <a:buClrTx/>
                <a:buSzTx/>
                <a:buFontTx/>
                <a:buNone/>
                <a:tabLst/>
                <a:defRPr/>
              </a:pPr>
              <a:t>62</a:t>
            </a:fld>
            <a:endParaRPr kumimoji="1"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1633816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コンテンツ プレースホルダー 17">
            <a:extLst>
              <a:ext uri="{FF2B5EF4-FFF2-40B4-BE49-F238E27FC236}">
                <a16:creationId xmlns:a16="http://schemas.microsoft.com/office/drawing/2014/main" id="{814437B2-59E0-4E6E-B154-FAC772D61E4C}"/>
              </a:ext>
            </a:extLst>
          </p:cNvPr>
          <p:cNvSpPr>
            <a:spLocks noGrp="1"/>
          </p:cNvSpPr>
          <p:nvPr>
            <p:ph idx="1"/>
          </p:nvPr>
        </p:nvSpPr>
        <p:spPr>
          <a:xfrm>
            <a:off x="472849" y="1069626"/>
            <a:ext cx="8229600" cy="4525962"/>
          </a:xfrm>
        </p:spPr>
        <p:txBody>
          <a:bodyPr/>
          <a:lstStyle/>
          <a:p>
            <a:r>
              <a:rPr lang="ja-JP" altLang="en-US" dirty="0"/>
              <a:t>普通は、多額の利益が出ていても</a:t>
            </a:r>
            <a:endParaRPr lang="en-US" altLang="ja-JP" dirty="0"/>
          </a:p>
          <a:p>
            <a:pPr marL="0" indent="0">
              <a:buNone/>
            </a:pPr>
            <a:r>
              <a:rPr lang="ja-JP" altLang="en-US" dirty="0"/>
              <a:t>　役員報酬を</a:t>
            </a:r>
            <a:r>
              <a:rPr lang="en-US" altLang="ja-JP" dirty="0"/>
              <a:t>3,900</a:t>
            </a:r>
            <a:r>
              <a:rPr lang="ja-JP" altLang="en-US" dirty="0"/>
              <a:t>万円まで増額しない</a:t>
            </a:r>
            <a:endParaRPr lang="en-US" altLang="ja-JP" dirty="0"/>
          </a:p>
          <a:p>
            <a:r>
              <a:rPr lang="en-US" altLang="ja-JP" dirty="0"/>
              <a:t>2,000</a:t>
            </a:r>
            <a:r>
              <a:rPr lang="ja-JP" altLang="en-US" dirty="0"/>
              <a:t>万円くらいが丁度良いというのが通説</a:t>
            </a:r>
            <a:endParaRPr lang="en-US" altLang="ja-JP" dirty="0"/>
          </a:p>
          <a:p>
            <a:r>
              <a:rPr lang="ja-JP" altLang="en-US" dirty="0"/>
              <a:t>差額の約</a:t>
            </a:r>
            <a:r>
              <a:rPr lang="en-US" altLang="ja-JP" dirty="0"/>
              <a:t>2,000</a:t>
            </a:r>
            <a:r>
              <a:rPr lang="ja-JP" altLang="en-US" dirty="0"/>
              <a:t>万円の法人経費の増加により</a:t>
            </a:r>
            <a:endParaRPr lang="en-US" altLang="ja-JP" dirty="0"/>
          </a:p>
          <a:p>
            <a:r>
              <a:rPr lang="ja-JP" altLang="en-US" dirty="0"/>
              <a:t>法人税が約</a:t>
            </a:r>
            <a:r>
              <a:rPr lang="en-US" altLang="ja-JP" dirty="0"/>
              <a:t>600</a:t>
            </a:r>
            <a:r>
              <a:rPr lang="ja-JP" altLang="en-US" dirty="0"/>
              <a:t>万円節税された</a:t>
            </a:r>
            <a:endParaRPr lang="en-US" altLang="ja-JP" dirty="0"/>
          </a:p>
        </p:txBody>
      </p:sp>
      <p:sp>
        <p:nvSpPr>
          <p:cNvPr id="2" name="タイトル 1">
            <a:extLst>
              <a:ext uri="{FF2B5EF4-FFF2-40B4-BE49-F238E27FC236}">
                <a16:creationId xmlns:a16="http://schemas.microsoft.com/office/drawing/2014/main" id="{AB99A517-629F-452D-94B9-FA18D742D508}"/>
              </a:ext>
            </a:extLst>
          </p:cNvPr>
          <p:cNvSpPr>
            <a:spLocks noGrp="1"/>
          </p:cNvSpPr>
          <p:nvPr>
            <p:ph type="title"/>
          </p:nvPr>
        </p:nvSpPr>
        <p:spPr/>
        <p:txBody>
          <a:bodyPr/>
          <a:lstStyle/>
          <a:p>
            <a:r>
              <a:rPr kumimoji="1" lang="ja-JP" altLang="en-US" dirty="0"/>
              <a:t>法人税の節税効果　</a:t>
            </a:r>
            <a:r>
              <a:rPr kumimoji="1" lang="ja-JP" altLang="en-US" dirty="0">
                <a:solidFill>
                  <a:srgbClr val="FF0000"/>
                </a:solidFill>
              </a:rPr>
              <a:t>約</a:t>
            </a:r>
            <a:r>
              <a:rPr kumimoji="1" lang="en-US" altLang="ja-JP" dirty="0">
                <a:solidFill>
                  <a:srgbClr val="FF0000"/>
                </a:solidFill>
              </a:rPr>
              <a:t>600</a:t>
            </a:r>
            <a:r>
              <a:rPr kumimoji="1" lang="ja-JP" altLang="en-US" dirty="0">
                <a:solidFill>
                  <a:srgbClr val="FF0000"/>
                </a:solidFill>
              </a:rPr>
              <a:t>万円</a:t>
            </a:r>
          </a:p>
        </p:txBody>
      </p:sp>
      <p:sp>
        <p:nvSpPr>
          <p:cNvPr id="4" name="スライド番号プレースホルダー 3">
            <a:extLst>
              <a:ext uri="{FF2B5EF4-FFF2-40B4-BE49-F238E27FC236}">
                <a16:creationId xmlns:a16="http://schemas.microsoft.com/office/drawing/2014/main" id="{25FF80C3-6EA7-439F-95C0-AF409574F62B}"/>
              </a:ext>
            </a:extLst>
          </p:cNvPr>
          <p:cNvSpPr>
            <a:spLocks noGrp="1"/>
          </p:cNvSpPr>
          <p:nvPr>
            <p:ph type="sldNum" sz="quarter" idx="4"/>
          </p:nvPr>
        </p:nvSpPr>
        <p:spPr/>
        <p:txBody>
          <a:bodyPr/>
          <a:lstStyle/>
          <a:p>
            <a:pPr>
              <a:defRPr/>
            </a:pPr>
            <a:fld id="{85191FB8-4F62-47EF-9F3F-3C0A94BC7DC8}" type="slidenum">
              <a:rPr lang="en-US" altLang="ja-JP" smtClean="0"/>
              <a:pPr>
                <a:defRPr/>
              </a:pPr>
              <a:t>63</a:t>
            </a:fld>
            <a:endParaRPr lang="en-US" altLang="ja-JP" sz="1200" dirty="0"/>
          </a:p>
        </p:txBody>
      </p:sp>
    </p:spTree>
    <p:extLst>
      <p:ext uri="{BB962C8B-B14F-4D97-AF65-F5344CB8AC3E}">
        <p14:creationId xmlns:p14="http://schemas.microsoft.com/office/powerpoint/2010/main" val="89208895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コンテンツ プレースホルダー 17">
            <a:extLst>
              <a:ext uri="{FF2B5EF4-FFF2-40B4-BE49-F238E27FC236}">
                <a16:creationId xmlns:a16="http://schemas.microsoft.com/office/drawing/2014/main" id="{814437B2-59E0-4E6E-B154-FAC772D61E4C}"/>
              </a:ext>
            </a:extLst>
          </p:cNvPr>
          <p:cNvSpPr>
            <a:spLocks noGrp="1"/>
          </p:cNvSpPr>
          <p:nvPr>
            <p:ph idx="1"/>
          </p:nvPr>
        </p:nvSpPr>
        <p:spPr>
          <a:xfrm>
            <a:off x="472849" y="1069626"/>
            <a:ext cx="8229600" cy="4525962"/>
          </a:xfrm>
        </p:spPr>
        <p:txBody>
          <a:bodyPr/>
          <a:lstStyle/>
          <a:p>
            <a:r>
              <a:rPr lang="ja-JP" altLang="en-US" dirty="0"/>
              <a:t>節税対策として税込</a:t>
            </a:r>
            <a:r>
              <a:rPr lang="en-US" altLang="ja-JP" dirty="0"/>
              <a:t>3,300</a:t>
            </a:r>
            <a:r>
              <a:rPr lang="ja-JP" altLang="en-US" dirty="0"/>
              <a:t>万円の</a:t>
            </a:r>
            <a:endParaRPr lang="en-US" altLang="ja-JP" dirty="0"/>
          </a:p>
          <a:p>
            <a:pPr marL="0" indent="0">
              <a:buNone/>
            </a:pPr>
            <a:r>
              <a:rPr lang="ja-JP" altLang="en-US" dirty="0"/>
              <a:t>　コインランドリー投資を実施</a:t>
            </a:r>
            <a:endParaRPr lang="en-US" altLang="ja-JP" dirty="0"/>
          </a:p>
          <a:p>
            <a:r>
              <a:rPr lang="ja-JP" altLang="en-US" dirty="0"/>
              <a:t>年末に実施すると</a:t>
            </a:r>
            <a:endParaRPr lang="en-US" altLang="ja-JP" dirty="0"/>
          </a:p>
          <a:p>
            <a:pPr marL="0" indent="0">
              <a:buNone/>
            </a:pPr>
            <a:r>
              <a:rPr lang="ja-JP" altLang="en-US" dirty="0"/>
              <a:t>　わずかしか売上が上がらないので</a:t>
            </a:r>
            <a:endParaRPr lang="en-US" altLang="ja-JP" dirty="0"/>
          </a:p>
          <a:p>
            <a:r>
              <a:rPr lang="ja-JP" altLang="en-US" dirty="0"/>
              <a:t>消費税</a:t>
            </a:r>
            <a:r>
              <a:rPr lang="en-US" altLang="ja-JP" dirty="0"/>
              <a:t>300</a:t>
            </a:r>
            <a:r>
              <a:rPr lang="ja-JP" altLang="en-US" dirty="0"/>
              <a:t>万円はほぼ全額還付される</a:t>
            </a:r>
            <a:endParaRPr lang="en-US" altLang="ja-JP" dirty="0"/>
          </a:p>
          <a:p>
            <a:endParaRPr lang="en-US" altLang="ja-JP" dirty="0"/>
          </a:p>
        </p:txBody>
      </p:sp>
      <p:sp>
        <p:nvSpPr>
          <p:cNvPr id="2" name="タイトル 1">
            <a:extLst>
              <a:ext uri="{FF2B5EF4-FFF2-40B4-BE49-F238E27FC236}">
                <a16:creationId xmlns:a16="http://schemas.microsoft.com/office/drawing/2014/main" id="{AB99A517-629F-452D-94B9-FA18D742D508}"/>
              </a:ext>
            </a:extLst>
          </p:cNvPr>
          <p:cNvSpPr>
            <a:spLocks noGrp="1"/>
          </p:cNvSpPr>
          <p:nvPr>
            <p:ph type="title"/>
          </p:nvPr>
        </p:nvSpPr>
        <p:spPr/>
        <p:txBody>
          <a:bodyPr/>
          <a:lstStyle/>
          <a:p>
            <a:r>
              <a:rPr kumimoji="1" lang="ja-JP" altLang="en-US" dirty="0"/>
              <a:t>消費税の節税効果　</a:t>
            </a:r>
            <a:r>
              <a:rPr kumimoji="1" lang="ja-JP" altLang="en-US" dirty="0">
                <a:solidFill>
                  <a:srgbClr val="FF0000"/>
                </a:solidFill>
              </a:rPr>
              <a:t>約</a:t>
            </a:r>
            <a:r>
              <a:rPr kumimoji="1" lang="en-US" altLang="ja-JP" dirty="0">
                <a:solidFill>
                  <a:srgbClr val="FF0000"/>
                </a:solidFill>
              </a:rPr>
              <a:t>300</a:t>
            </a:r>
            <a:r>
              <a:rPr kumimoji="1" lang="ja-JP" altLang="en-US" dirty="0">
                <a:solidFill>
                  <a:srgbClr val="FF0000"/>
                </a:solidFill>
              </a:rPr>
              <a:t>万円</a:t>
            </a:r>
          </a:p>
        </p:txBody>
      </p:sp>
      <p:sp>
        <p:nvSpPr>
          <p:cNvPr id="4" name="スライド番号プレースホルダー 3">
            <a:extLst>
              <a:ext uri="{FF2B5EF4-FFF2-40B4-BE49-F238E27FC236}">
                <a16:creationId xmlns:a16="http://schemas.microsoft.com/office/drawing/2014/main" id="{25FF80C3-6EA7-439F-95C0-AF409574F62B}"/>
              </a:ext>
            </a:extLst>
          </p:cNvPr>
          <p:cNvSpPr>
            <a:spLocks noGrp="1"/>
          </p:cNvSpPr>
          <p:nvPr>
            <p:ph type="sldNum" sz="quarter" idx="4"/>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85191FB8-4F62-47EF-9F3F-3C0A94BC7DC8}" type="slidenum">
              <a:rPr kumimoji="1" lang="en-US" altLang="ja-JP" sz="1200" b="0" i="0" u="none" strike="noStrike" kern="1200" cap="none" spc="0" normalizeH="0" baseline="0" noProof="0" smtClean="0">
                <a:ln>
                  <a:noFill/>
                </a:ln>
                <a:solidFill>
                  <a:srgbClr val="000000"/>
                </a:solidFill>
                <a:effectLst/>
                <a:uLnTx/>
                <a:uFillTx/>
                <a:latin typeface="Meiryo UI" panose="020B0604030504040204" pitchFamily="50" charset="-128"/>
                <a:ea typeface="Meiryo UI" panose="020B0604030504040204" pitchFamily="50" charset="-128"/>
                <a:cs typeface="+mn-cs"/>
              </a:rPr>
              <a:pPr marL="0" marR="0" lvl="0" indent="0" algn="ctr" defTabSz="914400" rtl="0" eaLnBrk="1" fontAlgn="base" latinLnBrk="0" hangingPunct="1">
                <a:lnSpc>
                  <a:spcPct val="100000"/>
                </a:lnSpc>
                <a:spcBef>
                  <a:spcPct val="0"/>
                </a:spcBef>
                <a:spcAft>
                  <a:spcPct val="0"/>
                </a:spcAft>
                <a:buClrTx/>
                <a:buSzTx/>
                <a:buFontTx/>
                <a:buNone/>
                <a:tabLst/>
                <a:defRPr/>
              </a:pPr>
              <a:t>64</a:t>
            </a:fld>
            <a:endParaRPr kumimoji="1"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39342877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コンテンツ プレースホルダー 17">
            <a:extLst>
              <a:ext uri="{FF2B5EF4-FFF2-40B4-BE49-F238E27FC236}">
                <a16:creationId xmlns:a16="http://schemas.microsoft.com/office/drawing/2014/main" id="{814437B2-59E0-4E6E-B154-FAC772D61E4C}"/>
              </a:ext>
            </a:extLst>
          </p:cNvPr>
          <p:cNvSpPr>
            <a:spLocks noGrp="1"/>
          </p:cNvSpPr>
          <p:nvPr>
            <p:ph idx="1"/>
          </p:nvPr>
        </p:nvSpPr>
        <p:spPr>
          <a:xfrm>
            <a:off x="472848" y="1069626"/>
            <a:ext cx="8491639" cy="4525962"/>
          </a:xfrm>
        </p:spPr>
        <p:txBody>
          <a:bodyPr/>
          <a:lstStyle/>
          <a:p>
            <a:r>
              <a:rPr lang="en-US" altLang="ja-JP" dirty="0"/>
              <a:t>1,142</a:t>
            </a:r>
            <a:r>
              <a:rPr lang="ja-JP" altLang="en-US" dirty="0"/>
              <a:t>万円の所得税は</a:t>
            </a:r>
            <a:endParaRPr lang="en-US" altLang="ja-JP" dirty="0"/>
          </a:p>
          <a:p>
            <a:pPr marL="0" indent="0">
              <a:buNone/>
            </a:pPr>
            <a:r>
              <a:rPr lang="ja-JP" altLang="en-US" dirty="0"/>
              <a:t>　会社が預かって納税している</a:t>
            </a:r>
            <a:endParaRPr lang="en-US" altLang="ja-JP" dirty="0"/>
          </a:p>
          <a:p>
            <a:r>
              <a:rPr lang="ja-JP" altLang="en-US" dirty="0"/>
              <a:t>この納税をクレジットカードで行うことで</a:t>
            </a:r>
            <a:endParaRPr lang="en-US" altLang="ja-JP" dirty="0"/>
          </a:p>
          <a:p>
            <a:pPr marL="0" indent="0">
              <a:buNone/>
            </a:pPr>
            <a:r>
              <a:rPr lang="ja-JP" altLang="en-US" dirty="0"/>
              <a:t>　社長は</a:t>
            </a:r>
            <a:r>
              <a:rPr lang="en-US" altLang="ja-JP" dirty="0"/>
              <a:t>11</a:t>
            </a:r>
            <a:r>
              <a:rPr lang="ja-JP" altLang="en-US" dirty="0"/>
              <a:t>万マイル取得出来る</a:t>
            </a:r>
            <a:endParaRPr lang="en-US" altLang="ja-JP" dirty="0"/>
          </a:p>
          <a:p>
            <a:r>
              <a:rPr lang="ja-JP" altLang="en-US" dirty="0"/>
              <a:t>ハワイ往復ビジネスクラス航空券は</a:t>
            </a:r>
            <a:endParaRPr lang="en-US" altLang="ja-JP" dirty="0"/>
          </a:p>
          <a:p>
            <a:pPr marL="0" indent="0">
              <a:buNone/>
            </a:pPr>
            <a:r>
              <a:rPr lang="ja-JP" altLang="en-US" dirty="0"/>
              <a:t>　ペアで</a:t>
            </a:r>
            <a:r>
              <a:rPr lang="en-US" altLang="ja-JP" dirty="0"/>
              <a:t>12.5</a:t>
            </a:r>
            <a:r>
              <a:rPr lang="ja-JP" altLang="en-US" dirty="0"/>
              <a:t>万マイル</a:t>
            </a:r>
            <a:endParaRPr lang="en-US" altLang="ja-JP" dirty="0"/>
          </a:p>
          <a:p>
            <a:r>
              <a:rPr lang="ja-JP" altLang="en-US" dirty="0"/>
              <a:t>納税手数料は会社の経費（税抜</a:t>
            </a:r>
            <a:r>
              <a:rPr lang="en-US" altLang="ja-JP" dirty="0"/>
              <a:t>87,207</a:t>
            </a:r>
            <a:r>
              <a:rPr lang="ja-JP" altLang="en-US" dirty="0"/>
              <a:t>円）</a:t>
            </a:r>
            <a:endParaRPr lang="en-US" altLang="ja-JP" dirty="0"/>
          </a:p>
          <a:p>
            <a:r>
              <a:rPr lang="ja-JP" altLang="en-US" dirty="0"/>
              <a:t>払った税金はほぼ取り戻しているが</a:t>
            </a:r>
            <a:endParaRPr lang="en-US" altLang="ja-JP" dirty="0"/>
          </a:p>
          <a:p>
            <a:pPr marL="0" indent="0">
              <a:buNone/>
            </a:pPr>
            <a:r>
              <a:rPr lang="ja-JP" altLang="en-US" dirty="0"/>
              <a:t>　得られたマイルを</a:t>
            </a:r>
            <a:r>
              <a:rPr lang="ja-JP" altLang="en-US" u="sng" dirty="0"/>
              <a:t>返す必要はない</a:t>
            </a:r>
            <a:endParaRPr lang="en-US" altLang="ja-JP" u="sng" dirty="0"/>
          </a:p>
        </p:txBody>
      </p:sp>
      <p:sp>
        <p:nvSpPr>
          <p:cNvPr id="2" name="タイトル 1">
            <a:extLst>
              <a:ext uri="{FF2B5EF4-FFF2-40B4-BE49-F238E27FC236}">
                <a16:creationId xmlns:a16="http://schemas.microsoft.com/office/drawing/2014/main" id="{AB99A517-629F-452D-94B9-FA18D742D508}"/>
              </a:ext>
            </a:extLst>
          </p:cNvPr>
          <p:cNvSpPr>
            <a:spLocks noGrp="1"/>
          </p:cNvSpPr>
          <p:nvPr>
            <p:ph type="title"/>
          </p:nvPr>
        </p:nvSpPr>
        <p:spPr/>
        <p:txBody>
          <a:bodyPr/>
          <a:lstStyle/>
          <a:p>
            <a:r>
              <a:rPr kumimoji="1" lang="ja-JP" altLang="en-US" dirty="0"/>
              <a:t>クレカ納税によるハワイ旅行　</a:t>
            </a:r>
            <a:r>
              <a:rPr kumimoji="1" lang="ja-JP" altLang="en-US" dirty="0">
                <a:solidFill>
                  <a:srgbClr val="FF0000"/>
                </a:solidFill>
              </a:rPr>
              <a:t>約</a:t>
            </a:r>
            <a:r>
              <a:rPr kumimoji="1" lang="en-US" altLang="ja-JP" dirty="0">
                <a:solidFill>
                  <a:srgbClr val="FF0000"/>
                </a:solidFill>
              </a:rPr>
              <a:t>150</a:t>
            </a:r>
            <a:r>
              <a:rPr kumimoji="1" lang="ja-JP" altLang="en-US" dirty="0">
                <a:solidFill>
                  <a:srgbClr val="FF0000"/>
                </a:solidFill>
              </a:rPr>
              <a:t>万円</a:t>
            </a:r>
          </a:p>
        </p:txBody>
      </p:sp>
      <p:sp>
        <p:nvSpPr>
          <p:cNvPr id="4" name="スライド番号プレースホルダー 3">
            <a:extLst>
              <a:ext uri="{FF2B5EF4-FFF2-40B4-BE49-F238E27FC236}">
                <a16:creationId xmlns:a16="http://schemas.microsoft.com/office/drawing/2014/main" id="{25FF80C3-6EA7-439F-95C0-AF409574F62B}"/>
              </a:ext>
            </a:extLst>
          </p:cNvPr>
          <p:cNvSpPr>
            <a:spLocks noGrp="1"/>
          </p:cNvSpPr>
          <p:nvPr>
            <p:ph type="sldNum" sz="quarter" idx="4"/>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85191FB8-4F62-47EF-9F3F-3C0A94BC7DC8}" type="slidenum">
              <a:rPr kumimoji="1" lang="en-US" altLang="ja-JP" sz="1200" b="0" i="0" u="none" strike="noStrike" kern="1200" cap="none" spc="0" normalizeH="0" baseline="0" noProof="0" smtClean="0">
                <a:ln>
                  <a:noFill/>
                </a:ln>
                <a:solidFill>
                  <a:srgbClr val="000000"/>
                </a:solidFill>
                <a:effectLst/>
                <a:uLnTx/>
                <a:uFillTx/>
                <a:latin typeface="Meiryo UI" panose="020B0604030504040204" pitchFamily="50" charset="-128"/>
                <a:ea typeface="Meiryo UI" panose="020B0604030504040204" pitchFamily="50" charset="-128"/>
                <a:cs typeface="+mn-cs"/>
              </a:rPr>
              <a:pPr marL="0" marR="0" lvl="0" indent="0" algn="ctr" defTabSz="914400" rtl="0" eaLnBrk="1" fontAlgn="base" latinLnBrk="0" hangingPunct="1">
                <a:lnSpc>
                  <a:spcPct val="100000"/>
                </a:lnSpc>
                <a:spcBef>
                  <a:spcPct val="0"/>
                </a:spcBef>
                <a:spcAft>
                  <a:spcPct val="0"/>
                </a:spcAft>
                <a:buClrTx/>
                <a:buSzTx/>
                <a:buFontTx/>
                <a:buNone/>
                <a:tabLst/>
                <a:defRPr/>
              </a:pPr>
              <a:t>65</a:t>
            </a:fld>
            <a:endParaRPr kumimoji="1"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370478188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コンテンツ プレースホルダー 17">
            <a:extLst>
              <a:ext uri="{FF2B5EF4-FFF2-40B4-BE49-F238E27FC236}">
                <a16:creationId xmlns:a16="http://schemas.microsoft.com/office/drawing/2014/main" id="{814437B2-59E0-4E6E-B154-FAC772D61E4C}"/>
              </a:ext>
            </a:extLst>
          </p:cNvPr>
          <p:cNvSpPr>
            <a:spLocks noGrp="1"/>
          </p:cNvSpPr>
          <p:nvPr>
            <p:ph idx="1"/>
          </p:nvPr>
        </p:nvSpPr>
        <p:spPr/>
        <p:txBody>
          <a:bodyPr/>
          <a:lstStyle/>
          <a:p>
            <a:r>
              <a:rPr lang="ja-JP" altLang="en-US" dirty="0"/>
              <a:t>同時に</a:t>
            </a:r>
            <a:r>
              <a:rPr lang="en-US" altLang="ja-JP" dirty="0"/>
              <a:t>4</a:t>
            </a:r>
            <a:r>
              <a:rPr lang="ja-JP" altLang="en-US" dirty="0"/>
              <a:t>つの節税を実現した事例です</a:t>
            </a:r>
          </a:p>
        </p:txBody>
      </p:sp>
      <p:sp>
        <p:nvSpPr>
          <p:cNvPr id="2" name="タイトル 1">
            <a:extLst>
              <a:ext uri="{FF2B5EF4-FFF2-40B4-BE49-F238E27FC236}">
                <a16:creationId xmlns:a16="http://schemas.microsoft.com/office/drawing/2014/main" id="{AB99A517-629F-452D-94B9-FA18D742D508}"/>
              </a:ext>
            </a:extLst>
          </p:cNvPr>
          <p:cNvSpPr>
            <a:spLocks noGrp="1"/>
          </p:cNvSpPr>
          <p:nvPr>
            <p:ph type="title"/>
          </p:nvPr>
        </p:nvSpPr>
        <p:spPr/>
        <p:txBody>
          <a:bodyPr/>
          <a:lstStyle/>
          <a:p>
            <a:r>
              <a:rPr kumimoji="1" lang="ja-JP" altLang="en-US" dirty="0"/>
              <a:t>全部合わせると</a:t>
            </a:r>
            <a:r>
              <a:rPr kumimoji="1" lang="ja-JP" altLang="en-US" dirty="0">
                <a:solidFill>
                  <a:srgbClr val="FF0000"/>
                </a:solidFill>
              </a:rPr>
              <a:t>約</a:t>
            </a:r>
            <a:r>
              <a:rPr kumimoji="1" lang="en-US" altLang="ja-JP" dirty="0">
                <a:solidFill>
                  <a:srgbClr val="FF0000"/>
                </a:solidFill>
              </a:rPr>
              <a:t>2,150</a:t>
            </a:r>
            <a:r>
              <a:rPr kumimoji="1" lang="ja-JP" altLang="en-US" dirty="0">
                <a:solidFill>
                  <a:srgbClr val="FF0000"/>
                </a:solidFill>
              </a:rPr>
              <a:t>万円</a:t>
            </a:r>
            <a:r>
              <a:rPr kumimoji="1" lang="ja-JP" altLang="en-US" dirty="0"/>
              <a:t>の獲得</a:t>
            </a:r>
          </a:p>
        </p:txBody>
      </p:sp>
      <p:sp>
        <p:nvSpPr>
          <p:cNvPr id="4" name="スライド番号プレースホルダー 3">
            <a:extLst>
              <a:ext uri="{FF2B5EF4-FFF2-40B4-BE49-F238E27FC236}">
                <a16:creationId xmlns:a16="http://schemas.microsoft.com/office/drawing/2014/main" id="{25FF80C3-6EA7-439F-95C0-AF409574F62B}"/>
              </a:ext>
            </a:extLst>
          </p:cNvPr>
          <p:cNvSpPr>
            <a:spLocks noGrp="1"/>
          </p:cNvSpPr>
          <p:nvPr>
            <p:ph type="sldNum" sz="quarter" idx="4"/>
          </p:nvPr>
        </p:nvSpPr>
        <p:spPr/>
        <p:txBody>
          <a:bodyPr/>
          <a:lstStyle/>
          <a:p>
            <a:pPr>
              <a:defRPr/>
            </a:pPr>
            <a:fld id="{85191FB8-4F62-47EF-9F3F-3C0A94BC7DC8}" type="slidenum">
              <a:rPr lang="en-US" altLang="ja-JP" smtClean="0"/>
              <a:pPr>
                <a:defRPr/>
              </a:pPr>
              <a:t>66</a:t>
            </a:fld>
            <a:endParaRPr lang="en-US" altLang="ja-JP" sz="1200" dirty="0"/>
          </a:p>
        </p:txBody>
      </p:sp>
      <p:grpSp>
        <p:nvGrpSpPr>
          <p:cNvPr id="13" name="グループ化 12">
            <a:extLst>
              <a:ext uri="{FF2B5EF4-FFF2-40B4-BE49-F238E27FC236}">
                <a16:creationId xmlns:a16="http://schemas.microsoft.com/office/drawing/2014/main" id="{6DAACB71-A058-48C2-9D23-7B822CB3DEB7}"/>
              </a:ext>
            </a:extLst>
          </p:cNvPr>
          <p:cNvGrpSpPr/>
          <p:nvPr/>
        </p:nvGrpSpPr>
        <p:grpSpPr>
          <a:xfrm>
            <a:off x="923174" y="2818441"/>
            <a:ext cx="7289766" cy="464731"/>
            <a:chOff x="1676558" y="4938102"/>
            <a:chExt cx="6420288" cy="464731"/>
          </a:xfrm>
        </p:grpSpPr>
        <p:sp>
          <p:nvSpPr>
            <p:cNvPr id="6" name="テキスト ボックス 5">
              <a:extLst>
                <a:ext uri="{FF2B5EF4-FFF2-40B4-BE49-F238E27FC236}">
                  <a16:creationId xmlns:a16="http://schemas.microsoft.com/office/drawing/2014/main" id="{9A0A3C9D-0D87-4BCD-A4A1-C41F7D622046}"/>
                </a:ext>
              </a:extLst>
            </p:cNvPr>
            <p:cNvSpPr txBox="1"/>
            <p:nvPr/>
          </p:nvSpPr>
          <p:spPr>
            <a:xfrm>
              <a:off x="1676558" y="4941168"/>
              <a:ext cx="4636144" cy="461665"/>
            </a:xfrm>
            <a:prstGeom prst="rect">
              <a:avLst/>
            </a:prstGeom>
            <a:noFill/>
          </p:spPr>
          <p:txBody>
            <a:bodyPr wrap="square" rtlCol="0">
              <a:spAutoFit/>
            </a:bodyPr>
            <a:lstStyle/>
            <a:p>
              <a:r>
                <a:rPr kumimoji="1" lang="ja-JP" altLang="en-US" sz="2400" dirty="0">
                  <a:latin typeface="Meiryo UI" panose="020B0604030504040204" pitchFamily="50" charset="-128"/>
                  <a:ea typeface="Meiryo UI" panose="020B0604030504040204" pitchFamily="50" charset="-128"/>
                </a:rPr>
                <a:t>役員報酬の増額による</a:t>
              </a:r>
              <a:r>
                <a:rPr kumimoji="1" lang="ja-JP" altLang="en-US" sz="2400">
                  <a:latin typeface="Meiryo UI" panose="020B0604030504040204" pitchFamily="50" charset="-128"/>
                  <a:ea typeface="Meiryo UI" panose="020B0604030504040204" pitchFamily="50" charset="-128"/>
                </a:rPr>
                <a:t>法人等の</a:t>
              </a:r>
              <a:r>
                <a:rPr kumimoji="1" lang="ja-JP" altLang="en-US" sz="2400" dirty="0">
                  <a:latin typeface="Meiryo UI" panose="020B0604030504040204" pitchFamily="50" charset="-128"/>
                  <a:ea typeface="Meiryo UI" panose="020B0604030504040204" pitchFamily="50" charset="-128"/>
                </a:rPr>
                <a:t>節税</a:t>
              </a:r>
            </a:p>
          </p:txBody>
        </p:sp>
        <p:sp>
          <p:nvSpPr>
            <p:cNvPr id="9" name="テキスト ボックス 8">
              <a:extLst>
                <a:ext uri="{FF2B5EF4-FFF2-40B4-BE49-F238E27FC236}">
                  <a16:creationId xmlns:a16="http://schemas.microsoft.com/office/drawing/2014/main" id="{C0269097-F4E6-4E32-A53F-DF3EFEDAA3B4}"/>
                </a:ext>
              </a:extLst>
            </p:cNvPr>
            <p:cNvSpPr txBox="1"/>
            <p:nvPr/>
          </p:nvSpPr>
          <p:spPr>
            <a:xfrm>
              <a:off x="6372200" y="4938102"/>
              <a:ext cx="1724646" cy="461665"/>
            </a:xfrm>
            <a:prstGeom prst="rect">
              <a:avLst/>
            </a:prstGeom>
            <a:noFill/>
          </p:spPr>
          <p:txBody>
            <a:bodyPr wrap="square" rtlCol="0">
              <a:spAutoFit/>
            </a:bodyPr>
            <a:lstStyle/>
            <a:p>
              <a:pPr algn="r"/>
              <a:r>
                <a:rPr kumimoji="1" lang="ja-JP" altLang="en-US" sz="2400" dirty="0">
                  <a:latin typeface="Meiryo UI" panose="020B0604030504040204" pitchFamily="50" charset="-128"/>
                  <a:ea typeface="Meiryo UI" panose="020B0604030504040204" pitchFamily="50" charset="-128"/>
                </a:rPr>
                <a:t>約</a:t>
              </a:r>
              <a:r>
                <a:rPr kumimoji="1" lang="en-US" altLang="ja-JP" sz="2400" dirty="0">
                  <a:latin typeface="Meiryo UI" panose="020B0604030504040204" pitchFamily="50" charset="-128"/>
                  <a:ea typeface="Meiryo UI" panose="020B0604030504040204" pitchFamily="50" charset="-128"/>
                </a:rPr>
                <a:t>600</a:t>
              </a:r>
              <a:r>
                <a:rPr kumimoji="1" lang="ja-JP" altLang="en-US" sz="2400" dirty="0">
                  <a:latin typeface="Meiryo UI" panose="020B0604030504040204" pitchFamily="50" charset="-128"/>
                  <a:ea typeface="Meiryo UI" panose="020B0604030504040204" pitchFamily="50" charset="-128"/>
                </a:rPr>
                <a:t>万円</a:t>
              </a:r>
            </a:p>
          </p:txBody>
        </p:sp>
      </p:grpSp>
      <p:grpSp>
        <p:nvGrpSpPr>
          <p:cNvPr id="14" name="グループ化 13">
            <a:extLst>
              <a:ext uri="{FF2B5EF4-FFF2-40B4-BE49-F238E27FC236}">
                <a16:creationId xmlns:a16="http://schemas.microsoft.com/office/drawing/2014/main" id="{648CDF17-0E94-46D9-B7C0-2B5C75F9D702}"/>
              </a:ext>
            </a:extLst>
          </p:cNvPr>
          <p:cNvGrpSpPr/>
          <p:nvPr/>
        </p:nvGrpSpPr>
        <p:grpSpPr>
          <a:xfrm>
            <a:off x="923174" y="2211795"/>
            <a:ext cx="7354354" cy="462158"/>
            <a:chOff x="1619673" y="5373194"/>
            <a:chExt cx="6816942" cy="462158"/>
          </a:xfrm>
        </p:grpSpPr>
        <p:sp>
          <p:nvSpPr>
            <p:cNvPr id="7" name="テキスト ボックス 6">
              <a:extLst>
                <a:ext uri="{FF2B5EF4-FFF2-40B4-BE49-F238E27FC236}">
                  <a16:creationId xmlns:a16="http://schemas.microsoft.com/office/drawing/2014/main" id="{5F1A3664-9B86-4B22-98DC-CEF1493AC46B}"/>
                </a:ext>
              </a:extLst>
            </p:cNvPr>
            <p:cNvSpPr txBox="1"/>
            <p:nvPr/>
          </p:nvSpPr>
          <p:spPr>
            <a:xfrm>
              <a:off x="1619673" y="5373687"/>
              <a:ext cx="4680520" cy="461665"/>
            </a:xfrm>
            <a:prstGeom prst="rect">
              <a:avLst/>
            </a:prstGeom>
            <a:noFill/>
          </p:spPr>
          <p:txBody>
            <a:bodyPr wrap="square" rtlCol="0">
              <a:spAutoFit/>
            </a:bodyPr>
            <a:lstStyle/>
            <a:p>
              <a:r>
                <a:rPr kumimoji="1" lang="ja-JP" altLang="en-US" sz="2400" dirty="0">
                  <a:latin typeface="Meiryo UI" panose="020B0604030504040204" pitchFamily="50" charset="-128"/>
                  <a:ea typeface="Meiryo UI" panose="020B0604030504040204" pitchFamily="50" charset="-128"/>
                </a:rPr>
                <a:t>所得税の節税対策による所得税還付</a:t>
              </a:r>
            </a:p>
          </p:txBody>
        </p:sp>
        <p:sp>
          <p:nvSpPr>
            <p:cNvPr id="11" name="テキスト ボックス 10">
              <a:extLst>
                <a:ext uri="{FF2B5EF4-FFF2-40B4-BE49-F238E27FC236}">
                  <a16:creationId xmlns:a16="http://schemas.microsoft.com/office/drawing/2014/main" id="{2C45DD5E-C747-450A-AB25-7A311D42A684}"/>
                </a:ext>
              </a:extLst>
            </p:cNvPr>
            <p:cNvSpPr txBox="1"/>
            <p:nvPr/>
          </p:nvSpPr>
          <p:spPr>
            <a:xfrm>
              <a:off x="6372200" y="5373194"/>
              <a:ext cx="2064415" cy="461665"/>
            </a:xfrm>
            <a:prstGeom prst="rect">
              <a:avLst/>
            </a:prstGeom>
            <a:noFill/>
          </p:spPr>
          <p:txBody>
            <a:bodyPr wrap="square" rtlCol="0">
              <a:spAutoFit/>
            </a:bodyPr>
            <a:lstStyle/>
            <a:p>
              <a:pPr algn="r"/>
              <a:r>
                <a:rPr kumimoji="1" lang="ja-JP" altLang="en-US" sz="2400" dirty="0">
                  <a:latin typeface="Meiryo UI" panose="020B0604030504040204" pitchFamily="50" charset="-128"/>
                  <a:ea typeface="Meiryo UI" panose="020B0604030504040204" pitchFamily="50" charset="-128"/>
                </a:rPr>
                <a:t>約</a:t>
              </a:r>
              <a:r>
                <a:rPr kumimoji="1" lang="en-US" altLang="ja-JP" sz="2400" dirty="0">
                  <a:latin typeface="Meiryo UI" panose="020B0604030504040204" pitchFamily="50" charset="-128"/>
                  <a:ea typeface="Meiryo UI" panose="020B0604030504040204" pitchFamily="50" charset="-128"/>
                </a:rPr>
                <a:t>1,100</a:t>
              </a:r>
              <a:r>
                <a:rPr kumimoji="1" lang="ja-JP" altLang="en-US" sz="2400" dirty="0">
                  <a:latin typeface="Meiryo UI" panose="020B0604030504040204" pitchFamily="50" charset="-128"/>
                  <a:ea typeface="Meiryo UI" panose="020B0604030504040204" pitchFamily="50" charset="-128"/>
                </a:rPr>
                <a:t>万円</a:t>
              </a:r>
            </a:p>
          </p:txBody>
        </p:sp>
      </p:grpSp>
      <p:grpSp>
        <p:nvGrpSpPr>
          <p:cNvPr id="15" name="グループ化 14">
            <a:extLst>
              <a:ext uri="{FF2B5EF4-FFF2-40B4-BE49-F238E27FC236}">
                <a16:creationId xmlns:a16="http://schemas.microsoft.com/office/drawing/2014/main" id="{3FB8D80D-5D6A-49A7-BA1A-158D4AE191FB}"/>
              </a:ext>
            </a:extLst>
          </p:cNvPr>
          <p:cNvGrpSpPr/>
          <p:nvPr/>
        </p:nvGrpSpPr>
        <p:grpSpPr>
          <a:xfrm>
            <a:off x="907063" y="3889574"/>
            <a:ext cx="7289766" cy="830997"/>
            <a:chOff x="2142988" y="5715520"/>
            <a:chExt cx="5840464" cy="797721"/>
          </a:xfrm>
        </p:grpSpPr>
        <p:sp>
          <p:nvSpPr>
            <p:cNvPr id="8" name="テキスト ボックス 7">
              <a:extLst>
                <a:ext uri="{FF2B5EF4-FFF2-40B4-BE49-F238E27FC236}">
                  <a16:creationId xmlns:a16="http://schemas.microsoft.com/office/drawing/2014/main" id="{729911B3-2C7D-4219-913B-B26C734AE1F5}"/>
                </a:ext>
              </a:extLst>
            </p:cNvPr>
            <p:cNvSpPr txBox="1"/>
            <p:nvPr/>
          </p:nvSpPr>
          <p:spPr>
            <a:xfrm>
              <a:off x="2142988" y="5715520"/>
              <a:ext cx="4294654" cy="797721"/>
            </a:xfrm>
            <a:prstGeom prst="rect">
              <a:avLst/>
            </a:prstGeom>
            <a:noFill/>
          </p:spPr>
          <p:txBody>
            <a:bodyPr wrap="square" rtlCol="0">
              <a:spAutoFit/>
            </a:bodyPr>
            <a:lstStyle/>
            <a:p>
              <a:r>
                <a:rPr kumimoji="1" lang="ja-JP" altLang="en-US" sz="2400" dirty="0">
                  <a:latin typeface="Meiryo UI" panose="020B0604030504040204" pitchFamily="50" charset="-128"/>
                  <a:ea typeface="Meiryo UI" panose="020B0604030504040204" pitchFamily="50" charset="-128"/>
                </a:rPr>
                <a:t>クレカ納税による</a:t>
              </a:r>
              <a:endParaRPr kumimoji="1" lang="en-US" altLang="ja-JP" sz="2400" dirty="0">
                <a:latin typeface="Meiryo UI" panose="020B0604030504040204" pitchFamily="50" charset="-128"/>
                <a:ea typeface="Meiryo UI" panose="020B0604030504040204" pitchFamily="50" charset="-128"/>
              </a:endParaRPr>
            </a:p>
            <a:p>
              <a:r>
                <a:rPr kumimoji="1" lang="ja-JP" altLang="en-US" sz="2400" dirty="0">
                  <a:latin typeface="Meiryo UI" panose="020B0604030504040204" pitchFamily="50" charset="-128"/>
                  <a:ea typeface="Meiryo UI" panose="020B0604030504040204" pitchFamily="50" charset="-128"/>
                </a:rPr>
                <a:t>ハワイ往復ビジネスクラス航空券</a:t>
              </a:r>
            </a:p>
          </p:txBody>
        </p:sp>
        <p:sp>
          <p:nvSpPr>
            <p:cNvPr id="12" name="テキスト ボックス 11">
              <a:extLst>
                <a:ext uri="{FF2B5EF4-FFF2-40B4-BE49-F238E27FC236}">
                  <a16:creationId xmlns:a16="http://schemas.microsoft.com/office/drawing/2014/main" id="{228EDF63-C8D7-45FD-80B5-B77BCD1442E9}"/>
                </a:ext>
              </a:extLst>
            </p:cNvPr>
            <p:cNvSpPr txBox="1"/>
            <p:nvPr/>
          </p:nvSpPr>
          <p:spPr>
            <a:xfrm>
              <a:off x="6372201" y="6003670"/>
              <a:ext cx="1611251" cy="443178"/>
            </a:xfrm>
            <a:prstGeom prst="rect">
              <a:avLst/>
            </a:prstGeom>
            <a:noFill/>
          </p:spPr>
          <p:txBody>
            <a:bodyPr wrap="square" rtlCol="0">
              <a:spAutoFit/>
            </a:bodyPr>
            <a:lstStyle/>
            <a:p>
              <a:pPr algn="r"/>
              <a:r>
                <a:rPr kumimoji="1" lang="ja-JP" altLang="en-US" sz="2400" dirty="0">
                  <a:latin typeface="Meiryo UI" panose="020B0604030504040204" pitchFamily="50" charset="-128"/>
                  <a:ea typeface="Meiryo UI" panose="020B0604030504040204" pitchFamily="50" charset="-128"/>
                </a:rPr>
                <a:t>約</a:t>
              </a:r>
              <a:r>
                <a:rPr kumimoji="1" lang="en-US" altLang="ja-JP" sz="2400" dirty="0">
                  <a:latin typeface="Meiryo UI" panose="020B0604030504040204" pitchFamily="50" charset="-128"/>
                  <a:ea typeface="Meiryo UI" panose="020B0604030504040204" pitchFamily="50" charset="-128"/>
                </a:rPr>
                <a:t>150</a:t>
              </a:r>
              <a:r>
                <a:rPr kumimoji="1" lang="ja-JP" altLang="en-US" sz="2400" dirty="0">
                  <a:latin typeface="Meiryo UI" panose="020B0604030504040204" pitchFamily="50" charset="-128"/>
                  <a:ea typeface="Meiryo UI" panose="020B0604030504040204" pitchFamily="50" charset="-128"/>
                </a:rPr>
                <a:t>万円</a:t>
              </a:r>
            </a:p>
          </p:txBody>
        </p:sp>
      </p:grpSp>
      <p:sp>
        <p:nvSpPr>
          <p:cNvPr id="16" name="テキスト ボックス 15">
            <a:extLst>
              <a:ext uri="{FF2B5EF4-FFF2-40B4-BE49-F238E27FC236}">
                <a16:creationId xmlns:a16="http://schemas.microsoft.com/office/drawing/2014/main" id="{4F0A18CF-5A33-4249-B8A2-438E067E71C0}"/>
              </a:ext>
            </a:extLst>
          </p:cNvPr>
          <p:cNvSpPr txBox="1"/>
          <p:nvPr/>
        </p:nvSpPr>
        <p:spPr>
          <a:xfrm>
            <a:off x="4116941" y="4811733"/>
            <a:ext cx="4160587" cy="461665"/>
          </a:xfrm>
          <a:prstGeom prst="rect">
            <a:avLst/>
          </a:prstGeom>
          <a:noFill/>
        </p:spPr>
        <p:txBody>
          <a:bodyPr wrap="square" rtlCol="0">
            <a:spAutoFit/>
          </a:bodyPr>
          <a:lstStyle/>
          <a:p>
            <a:pPr algn="r"/>
            <a:r>
              <a:rPr kumimoji="1" lang="ja-JP" altLang="en-US" sz="2400" dirty="0">
                <a:latin typeface="Meiryo UI" panose="020B0604030504040204" pitchFamily="50" charset="-128"/>
                <a:ea typeface="Meiryo UI" panose="020B0604030504040204" pitchFamily="50" charset="-128"/>
              </a:rPr>
              <a:t>（合計）　約</a:t>
            </a:r>
            <a:r>
              <a:rPr kumimoji="1" lang="en-US" altLang="ja-JP" sz="2400" dirty="0">
                <a:latin typeface="Meiryo UI" panose="020B0604030504040204" pitchFamily="50" charset="-128"/>
                <a:ea typeface="Meiryo UI" panose="020B0604030504040204" pitchFamily="50" charset="-128"/>
              </a:rPr>
              <a:t>2,150</a:t>
            </a:r>
            <a:r>
              <a:rPr kumimoji="1" lang="ja-JP" altLang="en-US" sz="2400" dirty="0">
                <a:latin typeface="Meiryo UI" panose="020B0604030504040204" pitchFamily="50" charset="-128"/>
                <a:ea typeface="Meiryo UI" panose="020B0604030504040204" pitchFamily="50" charset="-128"/>
              </a:rPr>
              <a:t>万円</a:t>
            </a:r>
          </a:p>
        </p:txBody>
      </p:sp>
      <p:grpSp>
        <p:nvGrpSpPr>
          <p:cNvPr id="17" name="グループ化 16">
            <a:extLst>
              <a:ext uri="{FF2B5EF4-FFF2-40B4-BE49-F238E27FC236}">
                <a16:creationId xmlns:a16="http://schemas.microsoft.com/office/drawing/2014/main" id="{2FE5981E-07D3-4C0F-8766-DF66B667E360}"/>
              </a:ext>
            </a:extLst>
          </p:cNvPr>
          <p:cNvGrpSpPr/>
          <p:nvPr/>
        </p:nvGrpSpPr>
        <p:grpSpPr>
          <a:xfrm>
            <a:off x="900113" y="3400942"/>
            <a:ext cx="7354356" cy="462158"/>
            <a:chOff x="1619672" y="5373194"/>
            <a:chExt cx="6816943" cy="462158"/>
          </a:xfrm>
        </p:grpSpPr>
        <p:sp>
          <p:nvSpPr>
            <p:cNvPr id="19" name="テキスト ボックス 18">
              <a:extLst>
                <a:ext uri="{FF2B5EF4-FFF2-40B4-BE49-F238E27FC236}">
                  <a16:creationId xmlns:a16="http://schemas.microsoft.com/office/drawing/2014/main" id="{F55CD780-ED95-4EDC-B1FB-8D68FB444F0F}"/>
                </a:ext>
              </a:extLst>
            </p:cNvPr>
            <p:cNvSpPr txBox="1"/>
            <p:nvPr/>
          </p:nvSpPr>
          <p:spPr>
            <a:xfrm>
              <a:off x="1619672" y="5373687"/>
              <a:ext cx="4680520" cy="461665"/>
            </a:xfrm>
            <a:prstGeom prst="rect">
              <a:avLst/>
            </a:prstGeom>
            <a:noFill/>
          </p:spPr>
          <p:txBody>
            <a:bodyPr wrap="square" rtlCol="0">
              <a:spAutoFit/>
            </a:bodyPr>
            <a:lstStyle/>
            <a:p>
              <a:r>
                <a:rPr kumimoji="1" lang="ja-JP" altLang="en-US" sz="2400" dirty="0">
                  <a:latin typeface="Meiryo UI" panose="020B0604030504040204" pitchFamily="50" charset="-128"/>
                  <a:ea typeface="Meiryo UI" panose="020B0604030504040204" pitchFamily="50" charset="-128"/>
                </a:rPr>
                <a:t>所得税の節税対策による</a:t>
              </a:r>
              <a:r>
                <a:rPr kumimoji="1" lang="ja-JP" altLang="en-US" sz="2400" u="sng" dirty="0">
                  <a:latin typeface="Meiryo UI" panose="020B0604030504040204" pitchFamily="50" charset="-128"/>
                  <a:ea typeface="Meiryo UI" panose="020B0604030504040204" pitchFamily="50" charset="-128"/>
                </a:rPr>
                <a:t>消費税</a:t>
              </a:r>
              <a:r>
                <a:rPr kumimoji="1" lang="ja-JP" altLang="en-US" sz="2400" dirty="0">
                  <a:latin typeface="Meiryo UI" panose="020B0604030504040204" pitchFamily="50" charset="-128"/>
                  <a:ea typeface="Meiryo UI" panose="020B0604030504040204" pitchFamily="50" charset="-128"/>
                </a:rPr>
                <a:t>還付</a:t>
              </a:r>
            </a:p>
          </p:txBody>
        </p:sp>
        <p:sp>
          <p:nvSpPr>
            <p:cNvPr id="20" name="テキスト ボックス 19">
              <a:extLst>
                <a:ext uri="{FF2B5EF4-FFF2-40B4-BE49-F238E27FC236}">
                  <a16:creationId xmlns:a16="http://schemas.microsoft.com/office/drawing/2014/main" id="{9FF2A06D-EC3A-4CE4-BAC7-FAF1F19242D5}"/>
                </a:ext>
              </a:extLst>
            </p:cNvPr>
            <p:cNvSpPr txBox="1"/>
            <p:nvPr/>
          </p:nvSpPr>
          <p:spPr>
            <a:xfrm>
              <a:off x="6372200" y="5373194"/>
              <a:ext cx="2064415" cy="461665"/>
            </a:xfrm>
            <a:prstGeom prst="rect">
              <a:avLst/>
            </a:prstGeom>
            <a:noFill/>
          </p:spPr>
          <p:txBody>
            <a:bodyPr wrap="square" rtlCol="0">
              <a:spAutoFit/>
            </a:bodyPr>
            <a:lstStyle/>
            <a:p>
              <a:pPr algn="r"/>
              <a:r>
                <a:rPr kumimoji="1" lang="ja-JP" altLang="en-US" sz="2400" dirty="0">
                  <a:latin typeface="Meiryo UI" panose="020B0604030504040204" pitchFamily="50" charset="-128"/>
                  <a:ea typeface="Meiryo UI" panose="020B0604030504040204" pitchFamily="50" charset="-128"/>
                </a:rPr>
                <a:t>約</a:t>
              </a:r>
              <a:r>
                <a:rPr kumimoji="1" lang="en-US" altLang="ja-JP" sz="2400" dirty="0">
                  <a:latin typeface="Meiryo UI" panose="020B0604030504040204" pitchFamily="50" charset="-128"/>
                  <a:ea typeface="Meiryo UI" panose="020B0604030504040204" pitchFamily="50" charset="-128"/>
                </a:rPr>
                <a:t>300</a:t>
              </a:r>
              <a:r>
                <a:rPr kumimoji="1" lang="ja-JP" altLang="en-US" sz="2400" dirty="0">
                  <a:latin typeface="Meiryo UI" panose="020B0604030504040204" pitchFamily="50" charset="-128"/>
                  <a:ea typeface="Meiryo UI" panose="020B0604030504040204" pitchFamily="50" charset="-128"/>
                </a:rPr>
                <a:t>万円</a:t>
              </a:r>
            </a:p>
          </p:txBody>
        </p:sp>
      </p:grpSp>
      <p:sp>
        <p:nvSpPr>
          <p:cNvPr id="3" name="テキスト ボックス 2">
            <a:extLst>
              <a:ext uri="{FF2B5EF4-FFF2-40B4-BE49-F238E27FC236}">
                <a16:creationId xmlns:a16="http://schemas.microsoft.com/office/drawing/2014/main" id="{9FA8930E-DE8F-464D-8A77-65A1E349D365}"/>
              </a:ext>
            </a:extLst>
          </p:cNvPr>
          <p:cNvSpPr txBox="1"/>
          <p:nvPr/>
        </p:nvSpPr>
        <p:spPr>
          <a:xfrm>
            <a:off x="1928994" y="5579029"/>
            <a:ext cx="4854213" cy="923330"/>
          </a:xfrm>
          <a:prstGeom prst="rect">
            <a:avLst/>
          </a:prstGeom>
          <a:noFill/>
        </p:spPr>
        <p:txBody>
          <a:bodyPr wrap="none" rtlCol="0">
            <a:spAutoFit/>
          </a:bodyPr>
          <a:lstStyle/>
          <a:p>
            <a:pPr algn="ctr"/>
            <a:r>
              <a:rPr kumimoji="1" lang="ja-JP" altLang="en-US" dirty="0">
                <a:latin typeface="Meiryo UI" panose="020B0604030504040204" pitchFamily="50" charset="-128"/>
                <a:ea typeface="Meiryo UI" panose="020B0604030504040204" pitchFamily="50" charset="-128"/>
              </a:rPr>
              <a:t>受け取った報酬は</a:t>
            </a:r>
            <a:r>
              <a:rPr kumimoji="1" lang="ja-JP" altLang="en-US" b="1" dirty="0">
                <a:latin typeface="Meiryo UI" panose="020B0604030504040204" pitchFamily="50" charset="-128"/>
                <a:ea typeface="Meiryo UI" panose="020B0604030504040204" pitchFamily="50" charset="-128"/>
              </a:rPr>
              <a:t>セカンドオピニオン</a:t>
            </a:r>
            <a:r>
              <a:rPr kumimoji="1" lang="en-US" altLang="ja-JP" b="1" dirty="0">
                <a:latin typeface="Meiryo UI" panose="020B0604030504040204" pitchFamily="50" charset="-128"/>
                <a:ea typeface="Meiryo UI" panose="020B0604030504040204" pitchFamily="50" charset="-128"/>
              </a:rPr>
              <a:t>1</a:t>
            </a:r>
            <a:r>
              <a:rPr kumimoji="1" lang="ja-JP" altLang="en-US" b="1" dirty="0">
                <a:latin typeface="Meiryo UI" panose="020B0604030504040204" pitchFamily="50" charset="-128"/>
                <a:ea typeface="Meiryo UI" panose="020B0604030504040204" pitchFamily="50" charset="-128"/>
              </a:rPr>
              <a:t>年分</a:t>
            </a:r>
            <a:r>
              <a:rPr kumimoji="1" lang="en-US" altLang="ja-JP" b="1" dirty="0">
                <a:latin typeface="Meiryo UI" panose="020B0604030504040204" pitchFamily="50" charset="-128"/>
                <a:ea typeface="Meiryo UI" panose="020B0604030504040204" pitchFamily="50" charset="-128"/>
              </a:rPr>
              <a:t>96</a:t>
            </a:r>
            <a:r>
              <a:rPr kumimoji="1" lang="ja-JP" altLang="en-US" b="1" dirty="0">
                <a:latin typeface="Meiryo UI" panose="020B0604030504040204" pitchFamily="50" charset="-128"/>
                <a:ea typeface="Meiryo UI" panose="020B0604030504040204" pitchFamily="50" charset="-128"/>
              </a:rPr>
              <a:t>万円</a:t>
            </a:r>
            <a:endParaRPr kumimoji="1" lang="en-US" altLang="ja-JP" b="1" dirty="0">
              <a:latin typeface="Meiryo UI" panose="020B0604030504040204" pitchFamily="50" charset="-128"/>
              <a:ea typeface="Meiryo UI" panose="020B0604030504040204" pitchFamily="50" charset="-128"/>
            </a:endParaRPr>
          </a:p>
          <a:p>
            <a:pPr algn="ctr"/>
            <a:r>
              <a:rPr kumimoji="1" lang="ja-JP" altLang="en-US" sz="3600" b="1" dirty="0">
                <a:solidFill>
                  <a:srgbClr val="FF0000"/>
                </a:solidFill>
                <a:latin typeface="Meiryo UI" panose="020B0604030504040204" pitchFamily="50" charset="-128"/>
                <a:ea typeface="Meiryo UI" panose="020B0604030504040204" pitchFamily="50" charset="-128"/>
              </a:rPr>
              <a:t>自称　コスパ最強税理士</a:t>
            </a:r>
            <a:endParaRPr kumimoji="1" lang="en-US" altLang="ja-JP" sz="3600" b="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9258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3" grpId="0"/>
    </p:bld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0FEFEC08-88C1-4C6C-AA0D-050B2A598C94}"/>
              </a:ext>
            </a:extLst>
          </p:cNvPr>
          <p:cNvSpPr>
            <a:spLocks noGrp="1"/>
          </p:cNvSpPr>
          <p:nvPr>
            <p:ph idx="1"/>
          </p:nvPr>
        </p:nvSpPr>
        <p:spPr>
          <a:xfrm>
            <a:off x="456396" y="1268760"/>
            <a:ext cx="8229600" cy="4525962"/>
          </a:xfrm>
        </p:spPr>
        <p:txBody>
          <a:bodyPr anchor="ctr"/>
          <a:lstStyle/>
          <a:p>
            <a:pPr marL="0" indent="0" algn="ctr">
              <a:buNone/>
            </a:pPr>
            <a:r>
              <a:rPr kumimoji="1" lang="ja-JP" altLang="en-US" sz="3600" dirty="0">
                <a:solidFill>
                  <a:schemeClr val="tx1">
                    <a:lumMod val="95000"/>
                  </a:schemeClr>
                </a:solidFill>
              </a:rPr>
              <a:t>節税で手取りを増やすのに</a:t>
            </a:r>
            <a:endParaRPr kumimoji="1" lang="en-US" altLang="ja-JP" sz="3600" dirty="0">
              <a:solidFill>
                <a:schemeClr val="tx1">
                  <a:lumMod val="95000"/>
                </a:schemeClr>
              </a:solidFill>
            </a:endParaRPr>
          </a:p>
          <a:p>
            <a:pPr marL="0" indent="0" algn="ctr">
              <a:buNone/>
            </a:pPr>
            <a:r>
              <a:rPr kumimoji="1" lang="ja-JP" altLang="en-US" sz="3600" dirty="0">
                <a:solidFill>
                  <a:schemeClr val="tx1">
                    <a:lumMod val="95000"/>
                  </a:schemeClr>
                </a:solidFill>
              </a:rPr>
              <a:t>大事なことは</a:t>
            </a:r>
            <a:endParaRPr kumimoji="1" lang="en-US" altLang="ja-JP" sz="3600" dirty="0">
              <a:solidFill>
                <a:schemeClr val="tx1">
                  <a:lumMod val="95000"/>
                </a:schemeClr>
              </a:solidFill>
            </a:endParaRPr>
          </a:p>
          <a:p>
            <a:pPr marL="0" indent="0" algn="ctr">
              <a:buNone/>
            </a:pPr>
            <a:endParaRPr lang="en-US" altLang="ja-JP" sz="3600" b="1" dirty="0">
              <a:solidFill>
                <a:schemeClr val="tx1">
                  <a:lumMod val="95000"/>
                </a:schemeClr>
              </a:solidFill>
            </a:endParaRPr>
          </a:p>
          <a:p>
            <a:pPr marL="0" indent="0" algn="ctr">
              <a:buNone/>
            </a:pPr>
            <a:r>
              <a:rPr kumimoji="1" lang="en-US" altLang="ja-JP" sz="4800" b="1" dirty="0">
                <a:solidFill>
                  <a:schemeClr val="tx1">
                    <a:lumMod val="95000"/>
                  </a:schemeClr>
                </a:solidFill>
              </a:rPr>
              <a:t>『</a:t>
            </a:r>
            <a:r>
              <a:rPr kumimoji="1" lang="ja-JP" altLang="en-US" sz="4800" b="1" dirty="0">
                <a:solidFill>
                  <a:schemeClr val="tx1">
                    <a:lumMod val="95000"/>
                  </a:schemeClr>
                </a:solidFill>
              </a:rPr>
              <a:t>複数の税金</a:t>
            </a:r>
            <a:r>
              <a:rPr kumimoji="1" lang="en-US" altLang="ja-JP" sz="4800" b="1" dirty="0">
                <a:solidFill>
                  <a:schemeClr val="tx1">
                    <a:lumMod val="95000"/>
                  </a:schemeClr>
                </a:solidFill>
              </a:rPr>
              <a:t>』</a:t>
            </a:r>
            <a:r>
              <a:rPr kumimoji="1" lang="ja-JP" altLang="en-US" sz="4800" b="1" dirty="0">
                <a:solidFill>
                  <a:schemeClr val="tx1">
                    <a:lumMod val="95000"/>
                  </a:schemeClr>
                </a:solidFill>
              </a:rPr>
              <a:t>を</a:t>
            </a:r>
            <a:r>
              <a:rPr kumimoji="1" lang="en-US" altLang="ja-JP" sz="4800" b="1" dirty="0">
                <a:solidFill>
                  <a:schemeClr val="tx1">
                    <a:lumMod val="95000"/>
                  </a:schemeClr>
                </a:solidFill>
              </a:rPr>
              <a:t>『</a:t>
            </a:r>
            <a:r>
              <a:rPr kumimoji="1" lang="ja-JP" altLang="en-US" sz="4800" b="1" dirty="0">
                <a:solidFill>
                  <a:schemeClr val="tx1">
                    <a:lumMod val="95000"/>
                  </a:schemeClr>
                </a:solidFill>
              </a:rPr>
              <a:t>同時に</a:t>
            </a:r>
            <a:r>
              <a:rPr kumimoji="1" lang="en-US" altLang="ja-JP" sz="4800" b="1" dirty="0">
                <a:solidFill>
                  <a:schemeClr val="tx1">
                    <a:lumMod val="95000"/>
                  </a:schemeClr>
                </a:solidFill>
              </a:rPr>
              <a:t>』</a:t>
            </a:r>
          </a:p>
          <a:p>
            <a:pPr marL="0" indent="0" algn="ctr">
              <a:buNone/>
            </a:pPr>
            <a:r>
              <a:rPr kumimoji="1" lang="ja-JP" altLang="en-US" sz="4800" b="1" dirty="0">
                <a:solidFill>
                  <a:schemeClr val="tx1">
                    <a:lumMod val="95000"/>
                  </a:schemeClr>
                </a:solidFill>
              </a:rPr>
              <a:t>節税することです</a:t>
            </a:r>
            <a:endParaRPr kumimoji="1" lang="en-US" altLang="ja-JP" sz="4800" b="1" dirty="0">
              <a:solidFill>
                <a:schemeClr val="tx1">
                  <a:lumMod val="95000"/>
                </a:schemeClr>
              </a:solidFill>
            </a:endParaRPr>
          </a:p>
        </p:txBody>
      </p:sp>
      <p:sp>
        <p:nvSpPr>
          <p:cNvPr id="4" name="スライド番号プレースホルダー 3">
            <a:extLst>
              <a:ext uri="{FF2B5EF4-FFF2-40B4-BE49-F238E27FC236}">
                <a16:creationId xmlns:a16="http://schemas.microsoft.com/office/drawing/2014/main" id="{137950A6-7150-47C1-8788-8FB503CEE260}"/>
              </a:ext>
            </a:extLst>
          </p:cNvPr>
          <p:cNvSpPr>
            <a:spLocks noGrp="1"/>
          </p:cNvSpPr>
          <p:nvPr>
            <p:ph type="sldNum" sz="quarter" idx="4"/>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85191FB8-4F62-47EF-9F3F-3C0A94BC7DC8}" type="slidenum">
              <a:rPr kumimoji="1" lang="en-US" altLang="ja-JP" sz="1200" b="0" i="0" u="none" strike="noStrike" kern="1200" cap="none" spc="0" normalizeH="0" baseline="0" noProof="0" smtClean="0">
                <a:ln>
                  <a:noFill/>
                </a:ln>
                <a:solidFill>
                  <a:srgbClr val="000000"/>
                </a:solidFill>
                <a:effectLst/>
                <a:uLnTx/>
                <a:uFillTx/>
                <a:latin typeface="Meiryo UI" panose="020B0604030504040204" pitchFamily="50" charset="-128"/>
                <a:ea typeface="Meiryo UI" panose="020B0604030504040204" pitchFamily="50" charset="-128"/>
                <a:cs typeface="+mn-cs"/>
              </a:rPr>
              <a:pPr marL="0" marR="0" lvl="0" indent="0" algn="ctr" defTabSz="914400" rtl="0" eaLnBrk="1" fontAlgn="base" latinLnBrk="0" hangingPunct="1">
                <a:lnSpc>
                  <a:spcPct val="100000"/>
                </a:lnSpc>
                <a:spcBef>
                  <a:spcPct val="0"/>
                </a:spcBef>
                <a:spcAft>
                  <a:spcPct val="0"/>
                </a:spcAft>
                <a:buClrTx/>
                <a:buSzTx/>
                <a:buFontTx/>
                <a:buNone/>
                <a:tabLst/>
                <a:defRPr/>
              </a:pPr>
              <a:t>67</a:t>
            </a:fld>
            <a:endParaRPr kumimoji="1"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420760446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0FEFEC08-88C1-4C6C-AA0D-050B2A598C94}"/>
              </a:ext>
            </a:extLst>
          </p:cNvPr>
          <p:cNvSpPr>
            <a:spLocks noGrp="1"/>
          </p:cNvSpPr>
          <p:nvPr>
            <p:ph idx="1"/>
          </p:nvPr>
        </p:nvSpPr>
        <p:spPr>
          <a:xfrm>
            <a:off x="456396" y="1268760"/>
            <a:ext cx="8229600" cy="4525962"/>
          </a:xfrm>
        </p:spPr>
        <p:txBody>
          <a:bodyPr anchor="ctr"/>
          <a:lstStyle/>
          <a:p>
            <a:pPr marL="0" indent="0" algn="ctr">
              <a:buNone/>
            </a:pPr>
            <a:r>
              <a:rPr kumimoji="1" lang="en-US" altLang="ja-JP" sz="6600" b="1" dirty="0">
                <a:solidFill>
                  <a:schemeClr val="tx1">
                    <a:lumMod val="95000"/>
                  </a:schemeClr>
                </a:solidFill>
              </a:rPr>
              <a:t>『</a:t>
            </a:r>
            <a:r>
              <a:rPr kumimoji="1" lang="ja-JP" altLang="en-US" sz="6600" b="1" dirty="0">
                <a:solidFill>
                  <a:schemeClr val="tx1">
                    <a:lumMod val="95000"/>
                  </a:schemeClr>
                </a:solidFill>
              </a:rPr>
              <a:t>会社</a:t>
            </a:r>
            <a:r>
              <a:rPr kumimoji="1" lang="en-US" altLang="ja-JP" sz="6600" b="1" dirty="0">
                <a:solidFill>
                  <a:schemeClr val="tx1">
                    <a:lumMod val="95000"/>
                  </a:schemeClr>
                </a:solidFill>
              </a:rPr>
              <a:t>』</a:t>
            </a:r>
            <a:r>
              <a:rPr kumimoji="1" lang="ja-JP" altLang="en-US" sz="6600" b="1" dirty="0">
                <a:solidFill>
                  <a:schemeClr val="tx1">
                    <a:lumMod val="95000"/>
                  </a:schemeClr>
                </a:solidFill>
              </a:rPr>
              <a:t>と</a:t>
            </a:r>
            <a:r>
              <a:rPr kumimoji="1" lang="en-US" altLang="ja-JP" sz="6600" b="1" dirty="0">
                <a:solidFill>
                  <a:schemeClr val="tx1">
                    <a:lumMod val="95000"/>
                  </a:schemeClr>
                </a:solidFill>
              </a:rPr>
              <a:t>『</a:t>
            </a:r>
            <a:r>
              <a:rPr kumimoji="1" lang="ja-JP" altLang="en-US" sz="6600" b="1" dirty="0">
                <a:solidFill>
                  <a:schemeClr val="tx1">
                    <a:lumMod val="95000"/>
                  </a:schemeClr>
                </a:solidFill>
              </a:rPr>
              <a:t>個人</a:t>
            </a:r>
            <a:r>
              <a:rPr kumimoji="1" lang="en-US" altLang="ja-JP" sz="6600" b="1" dirty="0">
                <a:solidFill>
                  <a:schemeClr val="tx1">
                    <a:lumMod val="95000"/>
                  </a:schemeClr>
                </a:solidFill>
              </a:rPr>
              <a:t>』</a:t>
            </a:r>
            <a:r>
              <a:rPr kumimoji="1" lang="ja-JP" altLang="en-US" sz="6600" b="1" dirty="0">
                <a:solidFill>
                  <a:schemeClr val="tx1">
                    <a:lumMod val="95000"/>
                  </a:schemeClr>
                </a:solidFill>
              </a:rPr>
              <a:t>を</a:t>
            </a:r>
            <a:endParaRPr kumimoji="1" lang="en-US" altLang="ja-JP" sz="6600" b="1" dirty="0">
              <a:solidFill>
                <a:schemeClr val="tx1">
                  <a:lumMod val="95000"/>
                </a:schemeClr>
              </a:solidFill>
            </a:endParaRPr>
          </a:p>
          <a:p>
            <a:pPr marL="0" indent="0" algn="ctr">
              <a:buNone/>
            </a:pPr>
            <a:r>
              <a:rPr kumimoji="1" lang="ja-JP" altLang="en-US" sz="6600" b="1" dirty="0">
                <a:solidFill>
                  <a:schemeClr val="tx1">
                    <a:lumMod val="95000"/>
                  </a:schemeClr>
                </a:solidFill>
              </a:rPr>
              <a:t>一体として考える</a:t>
            </a:r>
            <a:endParaRPr kumimoji="1" lang="en-US" altLang="ja-JP" sz="6600" b="1" dirty="0">
              <a:solidFill>
                <a:schemeClr val="tx1">
                  <a:lumMod val="95000"/>
                </a:schemeClr>
              </a:solidFill>
            </a:endParaRPr>
          </a:p>
        </p:txBody>
      </p:sp>
      <p:sp>
        <p:nvSpPr>
          <p:cNvPr id="4" name="スライド番号プレースホルダー 3">
            <a:extLst>
              <a:ext uri="{FF2B5EF4-FFF2-40B4-BE49-F238E27FC236}">
                <a16:creationId xmlns:a16="http://schemas.microsoft.com/office/drawing/2014/main" id="{137950A6-7150-47C1-8788-8FB503CEE260}"/>
              </a:ext>
            </a:extLst>
          </p:cNvPr>
          <p:cNvSpPr>
            <a:spLocks noGrp="1"/>
          </p:cNvSpPr>
          <p:nvPr>
            <p:ph type="sldNum" sz="quarter" idx="4"/>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85191FB8-4F62-47EF-9F3F-3C0A94BC7DC8}" type="slidenum">
              <a:rPr kumimoji="1" lang="en-US" altLang="ja-JP" sz="1200" b="0" i="0" u="none" strike="noStrike" kern="1200" cap="none" spc="0" normalizeH="0" baseline="0" noProof="0" smtClean="0">
                <a:ln>
                  <a:noFill/>
                </a:ln>
                <a:solidFill>
                  <a:srgbClr val="000000"/>
                </a:solidFill>
                <a:effectLst/>
                <a:uLnTx/>
                <a:uFillTx/>
                <a:latin typeface="Meiryo UI" panose="020B0604030504040204" pitchFamily="50" charset="-128"/>
                <a:ea typeface="Meiryo UI" panose="020B0604030504040204" pitchFamily="50" charset="-128"/>
                <a:cs typeface="+mn-cs"/>
              </a:rPr>
              <a:pPr marL="0" marR="0" lvl="0" indent="0" algn="ctr" defTabSz="914400" rtl="0" eaLnBrk="1" fontAlgn="base" latinLnBrk="0" hangingPunct="1">
                <a:lnSpc>
                  <a:spcPct val="100000"/>
                </a:lnSpc>
                <a:spcBef>
                  <a:spcPct val="0"/>
                </a:spcBef>
                <a:spcAft>
                  <a:spcPct val="0"/>
                </a:spcAft>
                <a:buClrTx/>
                <a:buSzTx/>
                <a:buFontTx/>
                <a:buNone/>
                <a:tabLst/>
                <a:defRPr/>
              </a:pPr>
              <a:t>68</a:t>
            </a:fld>
            <a:endParaRPr kumimoji="1"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311741835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55AA58F-18CC-4BCF-9A47-6F702CC2E3ED}"/>
              </a:ext>
            </a:extLst>
          </p:cNvPr>
          <p:cNvSpPr/>
          <p:nvPr/>
        </p:nvSpPr>
        <p:spPr bwMode="auto">
          <a:xfrm>
            <a:off x="0" y="0"/>
            <a:ext cx="9144000" cy="6489700"/>
          </a:xfrm>
          <a:prstGeom prst="rect">
            <a:avLst/>
          </a:prstGeom>
          <a:gradFill flip="none" rotWithShape="1">
            <a:gsLst>
              <a:gs pos="100000">
                <a:schemeClr val="tx1">
                  <a:lumMod val="75000"/>
                </a:schemeClr>
              </a:gs>
              <a:gs pos="41000">
                <a:schemeClr val="tx1"/>
              </a:gs>
            </a:gsLst>
            <a:path path="circle">
              <a:fillToRect r="100000" b="100000"/>
            </a:path>
            <a:tileRect l="-100000" t="-100000"/>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6" name="Rectangle 6">
            <a:extLst>
              <a:ext uri="{FF2B5EF4-FFF2-40B4-BE49-F238E27FC236}">
                <a16:creationId xmlns:a16="http://schemas.microsoft.com/office/drawing/2014/main" id="{C7EB2BC4-B2AC-4E2F-BEFA-413355777517}"/>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69</a:t>
            </a:fld>
            <a:endParaRPr lang="en-US" altLang="ja-JP" sz="1200" dirty="0"/>
          </a:p>
        </p:txBody>
      </p:sp>
      <p:pic>
        <p:nvPicPr>
          <p:cNvPr id="8" name="図 7">
            <a:extLst>
              <a:ext uri="{FF2B5EF4-FFF2-40B4-BE49-F238E27FC236}">
                <a16:creationId xmlns:a16="http://schemas.microsoft.com/office/drawing/2014/main" id="{6A8FABB5-5DE5-4D80-BF82-C03C1D00FB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8212" y="404813"/>
            <a:ext cx="1067475" cy="425507"/>
          </a:xfrm>
          <a:prstGeom prst="rect">
            <a:avLst/>
          </a:prstGeom>
        </p:spPr>
      </p:pic>
      <p:sp>
        <p:nvSpPr>
          <p:cNvPr id="7" name="タイトル 1">
            <a:extLst>
              <a:ext uri="{FF2B5EF4-FFF2-40B4-BE49-F238E27FC236}">
                <a16:creationId xmlns:a16="http://schemas.microsoft.com/office/drawing/2014/main" id="{9FF9AE13-6C0A-62A1-78C3-D761FCAFFE03}"/>
              </a:ext>
            </a:extLst>
          </p:cNvPr>
          <p:cNvSpPr txBox="1">
            <a:spLocks/>
          </p:cNvSpPr>
          <p:nvPr/>
        </p:nvSpPr>
        <p:spPr bwMode="auto">
          <a:xfrm>
            <a:off x="468313" y="188913"/>
            <a:ext cx="777557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3200" b="1">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2pPr>
            <a:lvl3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3pPr>
            <a:lvl4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4pPr>
            <a:lvl5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5pPr>
            <a:lvl6pPr marL="4572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6pPr>
            <a:lvl7pPr marL="9144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7pPr>
            <a:lvl8pPr marL="13716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8pPr>
            <a:lvl9pPr marL="18288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9pPr>
          </a:lstStyle>
          <a:p>
            <a:r>
              <a:rPr lang="ja-JP" altLang="en-US" kern="0"/>
              <a:t>本日のアジェンダ</a:t>
            </a:r>
            <a:endParaRPr lang="ja-JP" altLang="en-US" kern="0" dirty="0"/>
          </a:p>
        </p:txBody>
      </p:sp>
      <p:sp>
        <p:nvSpPr>
          <p:cNvPr id="3" name="正方形/長方形 2">
            <a:extLst>
              <a:ext uri="{FF2B5EF4-FFF2-40B4-BE49-F238E27FC236}">
                <a16:creationId xmlns:a16="http://schemas.microsoft.com/office/drawing/2014/main" id="{803A0F0C-A082-5874-6561-44BCD4F44F7D}"/>
              </a:ext>
            </a:extLst>
          </p:cNvPr>
          <p:cNvSpPr/>
          <p:nvPr/>
        </p:nvSpPr>
        <p:spPr bwMode="auto">
          <a:xfrm>
            <a:off x="457200" y="3223972"/>
            <a:ext cx="8363272" cy="576064"/>
          </a:xfrm>
          <a:prstGeom prst="rect">
            <a:avLst/>
          </a:prstGeom>
          <a:solidFill>
            <a:schemeClr val="accent6">
              <a:lumMod val="20000"/>
              <a:lumOff val="80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endParaRPr kumimoji="1" lang="ja-JP" altLang="en-US">
              <a:latin typeface="Meiryo UI" panose="020B0604030504040204" pitchFamily="34" charset="-128"/>
              <a:ea typeface="Meiryo UI" panose="020B0604030504040204" pitchFamily="34" charset="-128"/>
            </a:endParaRPr>
          </a:p>
        </p:txBody>
      </p:sp>
      <p:sp>
        <p:nvSpPr>
          <p:cNvPr id="9" name="コンテンツ プレースホルダー 2">
            <a:extLst>
              <a:ext uri="{FF2B5EF4-FFF2-40B4-BE49-F238E27FC236}">
                <a16:creationId xmlns:a16="http://schemas.microsoft.com/office/drawing/2014/main" id="{C2826B51-464F-CF73-2A21-F159202923D1}"/>
              </a:ext>
            </a:extLst>
          </p:cNvPr>
          <p:cNvSpPr txBox="1">
            <a:spLocks/>
          </p:cNvSpPr>
          <p:nvPr/>
        </p:nvSpPr>
        <p:spPr bwMode="auto">
          <a:xfrm>
            <a:off x="457200" y="170080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kumimoji="1" sz="32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marL="457200" indent="0" algn="ctr" rtl="0" eaLnBrk="0" fontAlgn="base" hangingPunct="0">
              <a:spcBef>
                <a:spcPct val="20000"/>
              </a:spcBef>
              <a:spcAft>
                <a:spcPct val="0"/>
              </a:spcAft>
              <a:buNone/>
              <a:defRPr kumimoji="1" sz="28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2pPr>
            <a:lvl3pPr marL="914400" indent="0" algn="ctr" rtl="0" eaLnBrk="0" fontAlgn="base" hangingPunct="0">
              <a:spcBef>
                <a:spcPct val="20000"/>
              </a:spcBef>
              <a:spcAft>
                <a:spcPct val="0"/>
              </a:spcAft>
              <a:buNone/>
              <a:defRPr kumimoji="1" sz="24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3pPr>
            <a:lvl4pPr marL="1371600" indent="0" algn="ctr" rtl="0" eaLnBrk="0" fontAlgn="base" hangingPunct="0">
              <a:spcBef>
                <a:spcPct val="20000"/>
              </a:spcBef>
              <a:spcAft>
                <a:spcPct val="0"/>
              </a:spcAft>
              <a:buNone/>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4pPr>
            <a:lvl5pPr marL="1828800" indent="0" algn="ctr" rtl="0" eaLnBrk="0" fontAlgn="base" hangingPunct="0">
              <a:spcBef>
                <a:spcPct val="20000"/>
              </a:spcBef>
              <a:spcAft>
                <a:spcPct val="0"/>
              </a:spcAft>
              <a:buNone/>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5pPr>
            <a:lvl6pPr marL="22860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6pPr>
            <a:lvl7pPr marL="27432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7pPr>
            <a:lvl8pPr marL="32004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8pPr>
            <a:lvl9pPr marL="36576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9pPr>
          </a:lstStyle>
          <a:p>
            <a:pPr algn="l"/>
            <a:r>
              <a:rPr lang="ja-JP" altLang="en-US" sz="2800" kern="0"/>
              <a:t>１：節税対策</a:t>
            </a:r>
            <a:r>
              <a:rPr lang="en-US" altLang="ja-JP" sz="2800" kern="0" dirty="0"/>
              <a:t>(</a:t>
            </a:r>
            <a:r>
              <a:rPr lang="ja-JP" altLang="en-US" sz="2800" kern="0"/>
              <a:t>社長の手取り</a:t>
            </a:r>
            <a:r>
              <a:rPr lang="en-US" altLang="ja-JP" sz="2800" kern="0" dirty="0"/>
              <a:t>UP)</a:t>
            </a:r>
            <a:r>
              <a:rPr lang="ja-JP" altLang="en-US" sz="2800" kern="0"/>
              <a:t>のメリットとリスクとは？</a:t>
            </a:r>
            <a:endParaRPr lang="en-US" altLang="ja-JP" sz="2800" kern="0" dirty="0"/>
          </a:p>
          <a:p>
            <a:pPr algn="l"/>
            <a:r>
              <a:rPr lang="ja-JP" altLang="en-US" sz="2800" kern="0"/>
              <a:t>２：「社長の手取り</a:t>
            </a:r>
            <a:r>
              <a:rPr lang="en-US" altLang="ja-JP" sz="2800" kern="0" dirty="0"/>
              <a:t>UP</a:t>
            </a:r>
            <a:r>
              <a:rPr lang="ja-JP" altLang="en-US" sz="2800" kern="0"/>
              <a:t>」と「法人税節税」の違いとは？</a:t>
            </a:r>
            <a:endParaRPr lang="en-US" altLang="ja-JP" sz="2800" kern="0" dirty="0"/>
          </a:p>
          <a:p>
            <a:pPr algn="l"/>
            <a:r>
              <a:rPr lang="ja-JP" altLang="en-US" sz="2800" kern="0"/>
              <a:t>３：なぜ、役員報酬</a:t>
            </a:r>
            <a:r>
              <a:rPr lang="en-US" altLang="ja-JP" sz="2800" kern="0" dirty="0"/>
              <a:t>3,900</a:t>
            </a:r>
            <a:r>
              <a:rPr lang="ja-JP" altLang="en-US" sz="2800" kern="0"/>
              <a:t>万円で所得税</a:t>
            </a:r>
            <a:r>
              <a:rPr lang="en-US" altLang="ja-JP" sz="2800" kern="0" dirty="0"/>
              <a:t>9</a:t>
            </a:r>
            <a:r>
              <a:rPr lang="ja-JP" altLang="en-US" sz="2800" kern="0"/>
              <a:t>万円に？</a:t>
            </a:r>
            <a:endParaRPr lang="en-US" altLang="ja-JP" sz="2800" kern="0" dirty="0"/>
          </a:p>
          <a:p>
            <a:pPr algn="l"/>
            <a:r>
              <a:rPr lang="ja-JP" altLang="en-US" sz="2800" kern="0"/>
              <a:t>４：社長の手取りを増やす</a:t>
            </a:r>
            <a:r>
              <a:rPr lang="en-US" altLang="ja-JP" sz="2800" kern="0" dirty="0"/>
              <a:t>3</a:t>
            </a:r>
            <a:r>
              <a:rPr lang="ja-JP" altLang="en-US" sz="2800" kern="0"/>
              <a:t>ステップとは？</a:t>
            </a:r>
            <a:endParaRPr lang="en-US" altLang="ja-JP" sz="2800" kern="0" dirty="0"/>
          </a:p>
          <a:p>
            <a:pPr algn="l"/>
            <a:r>
              <a:rPr lang="ja-JP" altLang="en-US" sz="2800" kern="0"/>
              <a:t>５：社長の手取りを増やす実践の壁とは？</a:t>
            </a:r>
            <a:endParaRPr lang="en-US" altLang="ja-JP" sz="2800" kern="0" dirty="0"/>
          </a:p>
          <a:p>
            <a:pPr algn="l"/>
            <a:r>
              <a:rPr lang="ja-JP" altLang="en-US" sz="2800" kern="0"/>
              <a:t>６：サービス概要・料金・スケジュールなど</a:t>
            </a:r>
            <a:endParaRPr lang="ja-JP" altLang="en-US" sz="2800" kern="0" dirty="0"/>
          </a:p>
        </p:txBody>
      </p:sp>
    </p:spTree>
    <p:extLst>
      <p:ext uri="{BB962C8B-B14F-4D97-AF65-F5344CB8AC3E}">
        <p14:creationId xmlns:p14="http://schemas.microsoft.com/office/powerpoint/2010/main" val="37587053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EBB84B-C6EB-754D-9387-C009330D42E1}"/>
              </a:ext>
            </a:extLst>
          </p:cNvPr>
          <p:cNvSpPr>
            <a:spLocks noGrp="1"/>
          </p:cNvSpPr>
          <p:nvPr>
            <p:ph type="title"/>
          </p:nvPr>
        </p:nvSpPr>
        <p:spPr>
          <a:xfrm>
            <a:off x="468313" y="188913"/>
            <a:ext cx="7252321" cy="1143000"/>
          </a:xfrm>
        </p:spPr>
        <p:txBody>
          <a:bodyPr/>
          <a:lstStyle/>
          <a:p>
            <a:r>
              <a:rPr kumimoji="1" lang="ja-JP" altLang="en-US"/>
              <a:t>事例：東京都　ネットサービス業　Ｓ社長</a:t>
            </a:r>
          </a:p>
        </p:txBody>
      </p:sp>
      <p:sp>
        <p:nvSpPr>
          <p:cNvPr id="3" name="コンテンツ プレースホルダー 2">
            <a:extLst>
              <a:ext uri="{FF2B5EF4-FFF2-40B4-BE49-F238E27FC236}">
                <a16:creationId xmlns:a16="http://schemas.microsoft.com/office/drawing/2014/main" id="{6327022C-E51D-DE4E-8828-DA6B2BEF178A}"/>
              </a:ext>
            </a:extLst>
          </p:cNvPr>
          <p:cNvSpPr>
            <a:spLocks noGrp="1"/>
          </p:cNvSpPr>
          <p:nvPr>
            <p:ph idx="1"/>
          </p:nvPr>
        </p:nvSpPr>
        <p:spPr/>
        <p:txBody>
          <a:bodyPr/>
          <a:lstStyle/>
          <a:p>
            <a:pPr marL="0" indent="0">
              <a:buNone/>
            </a:pPr>
            <a:r>
              <a:rPr lang="ja-JP" altLang="en-US"/>
              <a:t>導入背景：節税商品を売り込む</a:t>
            </a:r>
            <a:r>
              <a:rPr lang="ja-JP" altLang="en-US" b="1" u="sng"/>
              <a:t>営業の話を聞いても</a:t>
            </a:r>
            <a:r>
              <a:rPr lang="ja-JP" altLang="en-US"/>
              <a:t>、別問題が生じるものが多く、</a:t>
            </a:r>
            <a:r>
              <a:rPr lang="ja-JP" altLang="en-US" b="1" u="sng"/>
              <a:t>判断に悩む</a:t>
            </a:r>
            <a:endParaRPr kumimoji="1" lang="en-US" altLang="ja-JP" b="1" u="sng" dirty="0"/>
          </a:p>
          <a:p>
            <a:pPr marL="0" indent="0">
              <a:buNone/>
            </a:pPr>
            <a:endParaRPr lang="en-US" altLang="ja-JP" dirty="0"/>
          </a:p>
          <a:p>
            <a:pPr marL="0" indent="0">
              <a:buNone/>
            </a:pPr>
            <a:r>
              <a:rPr lang="ja-JP" altLang="en-US"/>
              <a:t>導入前：節税商品といわれると儲からなくてもいいや！と、ついサイフの紐が緩くなっていた</a:t>
            </a:r>
            <a:endParaRPr lang="en-US" altLang="ja-JP" dirty="0"/>
          </a:p>
          <a:p>
            <a:pPr marL="0" indent="0">
              <a:buNone/>
            </a:pPr>
            <a:endParaRPr lang="en-US" altLang="ja-JP" dirty="0"/>
          </a:p>
          <a:p>
            <a:pPr marL="0" indent="0">
              <a:buNone/>
            </a:pPr>
            <a:r>
              <a:rPr kumimoji="1" lang="ja-JP" altLang="en-US"/>
              <a:t>結果：過払いだった</a:t>
            </a:r>
            <a:r>
              <a:rPr kumimoji="1" lang="en-US" altLang="ja-JP" b="1" u="sng" dirty="0"/>
              <a:t>1</a:t>
            </a:r>
            <a:r>
              <a:rPr lang="en-US" altLang="ja-JP" b="1" u="sng" dirty="0"/>
              <a:t>,000</a:t>
            </a:r>
            <a:r>
              <a:rPr kumimoji="1" lang="ja-JP" altLang="en-US" b="1" u="sng"/>
              <a:t>万円以上の税金が、利息</a:t>
            </a:r>
            <a:r>
              <a:rPr lang="ja-JP" altLang="en-US" b="1" u="sng"/>
              <a:t>付で還付</a:t>
            </a:r>
            <a:r>
              <a:rPr lang="ja-JP" altLang="en-US"/>
              <a:t>された</a:t>
            </a:r>
            <a:endParaRPr kumimoji="1" lang="ja-JP" altLang="en-US"/>
          </a:p>
        </p:txBody>
      </p:sp>
      <p:sp>
        <p:nvSpPr>
          <p:cNvPr id="4" name="スライド番号プレースホルダー 3">
            <a:extLst>
              <a:ext uri="{FF2B5EF4-FFF2-40B4-BE49-F238E27FC236}">
                <a16:creationId xmlns:a16="http://schemas.microsoft.com/office/drawing/2014/main" id="{48219CBD-6F0D-5E49-9729-69D77A188F6B}"/>
              </a:ext>
            </a:extLst>
          </p:cNvPr>
          <p:cNvSpPr>
            <a:spLocks noGrp="1"/>
          </p:cNvSpPr>
          <p:nvPr>
            <p:ph type="sldNum" sz="quarter" idx="4"/>
          </p:nvPr>
        </p:nvSpPr>
        <p:spPr>
          <a:xfrm>
            <a:off x="7720634" y="6491979"/>
            <a:ext cx="946112" cy="321397"/>
          </a:xfrm>
        </p:spPr>
        <p:txBody>
          <a:bodyPr/>
          <a:lstStyle/>
          <a:p>
            <a:pPr>
              <a:defRPr/>
            </a:pPr>
            <a:fld id="{85191FB8-4F62-47EF-9F3F-3C0A94BC7DC8}" type="slidenum">
              <a:rPr lang="en-US" altLang="ja-JP" smtClean="0"/>
              <a:pPr>
                <a:defRPr/>
              </a:pPr>
              <a:t>7</a:t>
            </a:fld>
            <a:endParaRPr lang="en-US" altLang="ja-JP"/>
          </a:p>
        </p:txBody>
      </p:sp>
    </p:spTree>
    <p:extLst>
      <p:ext uri="{BB962C8B-B14F-4D97-AF65-F5344CB8AC3E}">
        <p14:creationId xmlns:p14="http://schemas.microsoft.com/office/powerpoint/2010/main" val="239008754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2EDEDE-86C9-4F96-8BD7-41BA22E106BE}"/>
              </a:ext>
            </a:extLst>
          </p:cNvPr>
          <p:cNvSpPr>
            <a:spLocks noGrp="1"/>
          </p:cNvSpPr>
          <p:nvPr>
            <p:ph type="title"/>
          </p:nvPr>
        </p:nvSpPr>
        <p:spPr/>
        <p:txBody>
          <a:bodyPr/>
          <a:lstStyle/>
          <a:p>
            <a:r>
              <a:rPr kumimoji="1" lang="ja-JP" altLang="en-US" dirty="0"/>
              <a:t>手取りを増やすための</a:t>
            </a:r>
            <a:r>
              <a:rPr kumimoji="1" lang="en-US" altLang="ja-JP" dirty="0"/>
              <a:t>3</a:t>
            </a:r>
            <a:r>
              <a:rPr kumimoji="1" lang="ja-JP" altLang="en-US" dirty="0"/>
              <a:t>つのステップ</a:t>
            </a:r>
          </a:p>
        </p:txBody>
      </p:sp>
      <p:sp>
        <p:nvSpPr>
          <p:cNvPr id="3" name="コンテンツ プレースホルダー 2">
            <a:extLst>
              <a:ext uri="{FF2B5EF4-FFF2-40B4-BE49-F238E27FC236}">
                <a16:creationId xmlns:a16="http://schemas.microsoft.com/office/drawing/2014/main" id="{CFACF735-C817-4077-90BC-D6C2EAA5526D}"/>
              </a:ext>
            </a:extLst>
          </p:cNvPr>
          <p:cNvSpPr>
            <a:spLocks noGrp="1"/>
          </p:cNvSpPr>
          <p:nvPr>
            <p:ph idx="1"/>
          </p:nvPr>
        </p:nvSpPr>
        <p:spPr/>
        <p:txBody>
          <a:bodyPr/>
          <a:lstStyle/>
          <a:p>
            <a:pPr marL="0" indent="0">
              <a:buNone/>
            </a:pPr>
            <a:r>
              <a:rPr kumimoji="1" lang="en-US" altLang="ja-JP" dirty="0"/>
              <a:t>STEP1</a:t>
            </a:r>
            <a:r>
              <a:rPr kumimoji="1" lang="ja-JP" altLang="en-US" dirty="0"/>
              <a:t>：オーナー社長の役員報酬を増やす</a:t>
            </a:r>
            <a:endParaRPr kumimoji="1" lang="en-US" altLang="ja-JP" dirty="0"/>
          </a:p>
          <a:p>
            <a:pPr marL="0" indent="0">
              <a:buNone/>
            </a:pPr>
            <a:endParaRPr kumimoji="1" lang="en-US" altLang="ja-JP" dirty="0"/>
          </a:p>
          <a:p>
            <a:pPr marL="0" indent="0">
              <a:buNone/>
            </a:pPr>
            <a:r>
              <a:rPr kumimoji="1" lang="en-US" altLang="ja-JP" dirty="0"/>
              <a:t>STEP2</a:t>
            </a:r>
            <a:r>
              <a:rPr kumimoji="1" lang="ja-JP" altLang="en-US" dirty="0"/>
              <a:t>：</a:t>
            </a:r>
            <a:r>
              <a:rPr lang="ja-JP" altLang="en-US" dirty="0"/>
              <a:t>所得税の節税対策を検討する</a:t>
            </a:r>
            <a:endParaRPr lang="en-US" altLang="ja-JP" dirty="0"/>
          </a:p>
          <a:p>
            <a:pPr marL="0" indent="0">
              <a:buNone/>
            </a:pPr>
            <a:endParaRPr kumimoji="1" lang="en-US" altLang="ja-JP" dirty="0"/>
          </a:p>
          <a:p>
            <a:pPr marL="0" indent="0">
              <a:buNone/>
            </a:pPr>
            <a:r>
              <a:rPr kumimoji="1" lang="en-US" altLang="ja-JP" dirty="0"/>
              <a:t>STEP3</a:t>
            </a:r>
            <a:r>
              <a:rPr kumimoji="1" lang="ja-JP" altLang="en-US" dirty="0"/>
              <a:t>：法人税の節税対策を検討する</a:t>
            </a:r>
            <a:endParaRPr kumimoji="1" lang="en-US" altLang="ja-JP" dirty="0"/>
          </a:p>
          <a:p>
            <a:endParaRPr kumimoji="1" lang="en-US" altLang="ja-JP" dirty="0"/>
          </a:p>
        </p:txBody>
      </p:sp>
      <p:sp>
        <p:nvSpPr>
          <p:cNvPr id="4" name="スライド番号プレースホルダー 3">
            <a:extLst>
              <a:ext uri="{FF2B5EF4-FFF2-40B4-BE49-F238E27FC236}">
                <a16:creationId xmlns:a16="http://schemas.microsoft.com/office/drawing/2014/main" id="{2D601CDC-001B-4A84-9CCA-5DE435748773}"/>
              </a:ext>
            </a:extLst>
          </p:cNvPr>
          <p:cNvSpPr>
            <a:spLocks noGrp="1"/>
          </p:cNvSpPr>
          <p:nvPr>
            <p:ph type="sldNum" sz="quarter" idx="4"/>
          </p:nvPr>
        </p:nvSpPr>
        <p:spPr/>
        <p:txBody>
          <a:bodyPr/>
          <a:lstStyle/>
          <a:p>
            <a:pPr>
              <a:defRPr/>
            </a:pPr>
            <a:fld id="{85191FB8-4F62-47EF-9F3F-3C0A94BC7DC8}" type="slidenum">
              <a:rPr lang="en-US" altLang="ja-JP" smtClean="0"/>
              <a:pPr>
                <a:defRPr/>
              </a:pPr>
              <a:t>70</a:t>
            </a:fld>
            <a:endParaRPr lang="en-US" altLang="ja-JP" sz="1200" dirty="0"/>
          </a:p>
        </p:txBody>
      </p:sp>
    </p:spTree>
    <p:extLst>
      <p:ext uri="{BB962C8B-B14F-4D97-AF65-F5344CB8AC3E}">
        <p14:creationId xmlns:p14="http://schemas.microsoft.com/office/powerpoint/2010/main" val="1698973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55AA58F-18CC-4BCF-9A47-6F702CC2E3ED}"/>
              </a:ext>
            </a:extLst>
          </p:cNvPr>
          <p:cNvSpPr/>
          <p:nvPr/>
        </p:nvSpPr>
        <p:spPr bwMode="auto">
          <a:xfrm>
            <a:off x="0" y="0"/>
            <a:ext cx="9144000" cy="6489700"/>
          </a:xfrm>
          <a:prstGeom prst="rect">
            <a:avLst/>
          </a:prstGeom>
          <a:gradFill flip="none" rotWithShape="1">
            <a:gsLst>
              <a:gs pos="100000">
                <a:schemeClr val="tx1">
                  <a:lumMod val="75000"/>
                </a:schemeClr>
              </a:gs>
              <a:gs pos="41000">
                <a:schemeClr val="tx1"/>
              </a:gs>
            </a:gsLst>
            <a:path path="circle">
              <a:fillToRect r="100000" b="100000"/>
            </a:path>
            <a:tileRect l="-100000" t="-100000"/>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5" name="タイトル 4">
            <a:extLst>
              <a:ext uri="{FF2B5EF4-FFF2-40B4-BE49-F238E27FC236}">
                <a16:creationId xmlns:a16="http://schemas.microsoft.com/office/drawing/2014/main" id="{B344A6F2-FFCE-42D7-B3F0-67374427BD4D}"/>
              </a:ext>
            </a:extLst>
          </p:cNvPr>
          <p:cNvSpPr>
            <a:spLocks noGrp="1"/>
          </p:cNvSpPr>
          <p:nvPr>
            <p:ph type="ctrTitle"/>
          </p:nvPr>
        </p:nvSpPr>
        <p:spPr>
          <a:xfrm>
            <a:off x="685800" y="2463031"/>
            <a:ext cx="7772400" cy="1470025"/>
          </a:xfrm>
        </p:spPr>
        <p:txBody>
          <a:bodyPr/>
          <a:lstStyle/>
          <a:p>
            <a:r>
              <a:rPr kumimoji="1" lang="ja-JP" altLang="en-US" sz="1600" dirty="0">
                <a:solidFill>
                  <a:schemeClr val="bg2"/>
                </a:solidFill>
              </a:rPr>
              <a:t>ステップ</a:t>
            </a:r>
            <a:r>
              <a:rPr kumimoji="1" lang="en-US" altLang="ja-JP" sz="1600" dirty="0">
                <a:solidFill>
                  <a:schemeClr val="bg2"/>
                </a:solidFill>
              </a:rPr>
              <a:t>1</a:t>
            </a:r>
            <a:br>
              <a:rPr kumimoji="1" lang="en-US" altLang="ja-JP" dirty="0">
                <a:solidFill>
                  <a:schemeClr val="bg2"/>
                </a:solidFill>
              </a:rPr>
            </a:br>
            <a:r>
              <a:rPr lang="ja-JP" altLang="en-US" dirty="0"/>
              <a:t>オーナー社長の役員報酬を増やす</a:t>
            </a:r>
            <a:endParaRPr kumimoji="1" lang="ja-JP" altLang="en-US" dirty="0">
              <a:solidFill>
                <a:schemeClr val="bg2"/>
              </a:solidFill>
            </a:endParaRPr>
          </a:p>
        </p:txBody>
      </p:sp>
      <p:sp>
        <p:nvSpPr>
          <p:cNvPr id="6" name="Rectangle 6">
            <a:extLst>
              <a:ext uri="{FF2B5EF4-FFF2-40B4-BE49-F238E27FC236}">
                <a16:creationId xmlns:a16="http://schemas.microsoft.com/office/drawing/2014/main" id="{C7EB2BC4-B2AC-4E2F-BEFA-413355777517}"/>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71</a:t>
            </a:fld>
            <a:endParaRPr lang="en-US" altLang="ja-JP" sz="1200" dirty="0"/>
          </a:p>
        </p:txBody>
      </p:sp>
      <p:pic>
        <p:nvPicPr>
          <p:cNvPr id="8" name="図 7">
            <a:extLst>
              <a:ext uri="{FF2B5EF4-FFF2-40B4-BE49-F238E27FC236}">
                <a16:creationId xmlns:a16="http://schemas.microsoft.com/office/drawing/2014/main" id="{6A8FABB5-5DE5-4D80-BF82-C03C1D00FB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8212" y="404813"/>
            <a:ext cx="1067475" cy="425507"/>
          </a:xfrm>
          <a:prstGeom prst="rect">
            <a:avLst/>
          </a:prstGeom>
        </p:spPr>
      </p:pic>
    </p:spTree>
    <p:extLst>
      <p:ext uri="{BB962C8B-B14F-4D97-AF65-F5344CB8AC3E}">
        <p14:creationId xmlns:p14="http://schemas.microsoft.com/office/powerpoint/2010/main" val="83705534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35563FC-DAA2-4E6A-AB0E-5D2B1DB14F04}"/>
              </a:ext>
            </a:extLst>
          </p:cNvPr>
          <p:cNvSpPr>
            <a:spLocks noGrp="1"/>
          </p:cNvSpPr>
          <p:nvPr>
            <p:ph type="title"/>
          </p:nvPr>
        </p:nvSpPr>
        <p:spPr>
          <a:xfrm>
            <a:off x="468313" y="188913"/>
            <a:ext cx="7776095" cy="820737"/>
          </a:xfrm>
        </p:spPr>
        <p:txBody>
          <a:bodyPr/>
          <a:lstStyle/>
          <a:p>
            <a:r>
              <a:rPr kumimoji="1" lang="ja-JP" altLang="en-US" dirty="0"/>
              <a:t>オーナー社長の手取り倍増モデル</a:t>
            </a:r>
          </a:p>
        </p:txBody>
      </p:sp>
      <p:sp>
        <p:nvSpPr>
          <p:cNvPr id="33" name="Rectangle 6">
            <a:extLst>
              <a:ext uri="{FF2B5EF4-FFF2-40B4-BE49-F238E27FC236}">
                <a16:creationId xmlns:a16="http://schemas.microsoft.com/office/drawing/2014/main" id="{003FCFDF-D0E1-42EA-AFD6-6A42ACE4D928}"/>
              </a:ext>
            </a:extLst>
          </p:cNvPr>
          <p:cNvSpPr>
            <a:spLocks noGrp="1" noChangeArrowheads="1"/>
          </p:cNvSpPr>
          <p:nvPr>
            <p:ph type="sldNum" sz="quarter" idx="4"/>
          </p:nvPr>
        </p:nvSpPr>
        <p:spPr>
          <a:xfrm>
            <a:off x="7739884" y="6522997"/>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72</a:t>
            </a:fld>
            <a:endParaRPr lang="en-US" altLang="ja-JP" sz="1200" dirty="0"/>
          </a:p>
        </p:txBody>
      </p:sp>
      <p:sp>
        <p:nvSpPr>
          <p:cNvPr id="26" name="正方形/長方形 25">
            <a:extLst>
              <a:ext uri="{FF2B5EF4-FFF2-40B4-BE49-F238E27FC236}">
                <a16:creationId xmlns:a16="http://schemas.microsoft.com/office/drawing/2014/main" id="{1ECB3F2C-E206-604D-B111-7D1FF1571348}"/>
              </a:ext>
            </a:extLst>
          </p:cNvPr>
          <p:cNvSpPr/>
          <p:nvPr/>
        </p:nvSpPr>
        <p:spPr bwMode="auto">
          <a:xfrm>
            <a:off x="7203293" y="3601076"/>
            <a:ext cx="1515569" cy="2346968"/>
          </a:xfrm>
          <a:prstGeom prst="rect">
            <a:avLst/>
          </a:prstGeom>
          <a:solidFill>
            <a:srgbClr val="00B0F0">
              <a:alpha val="20000"/>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3600" i="0" u="none" strike="noStrike" cap="none" normalizeH="0" baseline="0" dirty="0">
              <a:ln>
                <a:solidFill>
                  <a:srgbClr val="7030A0"/>
                </a:solidFill>
              </a:ln>
              <a:solidFill>
                <a:srgbClr val="0070C0"/>
              </a:solidFill>
              <a:effectLst/>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B4E9568F-DDC6-0242-8C9F-8C4C5D5C6C79}"/>
              </a:ext>
            </a:extLst>
          </p:cNvPr>
          <p:cNvSpPr/>
          <p:nvPr/>
        </p:nvSpPr>
        <p:spPr bwMode="auto">
          <a:xfrm>
            <a:off x="832160" y="5164043"/>
            <a:ext cx="6275061" cy="783999"/>
          </a:xfrm>
          <a:prstGeom prst="rect">
            <a:avLst/>
          </a:prstGeom>
          <a:solidFill>
            <a:srgbClr val="92D050">
              <a:alpha val="19000"/>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4400" i="0" u="none" strike="noStrike" cap="none" normalizeH="0" baseline="0" dirty="0">
              <a:ln>
                <a:solidFill>
                  <a:srgbClr val="0070C0"/>
                </a:solidFill>
              </a:ln>
              <a:solidFill>
                <a:srgbClr val="00B050"/>
              </a:solidFill>
              <a:effectLst/>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C3046338-5D0C-FF4E-97BC-1F90EBA706C8}"/>
              </a:ext>
            </a:extLst>
          </p:cNvPr>
          <p:cNvSpPr/>
          <p:nvPr/>
        </p:nvSpPr>
        <p:spPr bwMode="auto">
          <a:xfrm>
            <a:off x="830019" y="3601076"/>
            <a:ext cx="6283601" cy="1562968"/>
          </a:xfrm>
          <a:prstGeom prst="rect">
            <a:avLst/>
          </a:prstGeom>
          <a:solidFill>
            <a:srgbClr val="FFFF00">
              <a:alpha val="20000"/>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4800" b="0" i="0" u="none" strike="noStrike" cap="none" normalizeH="0" baseline="0" dirty="0">
              <a:ln>
                <a:solidFill>
                  <a:srgbClr val="FF0000"/>
                </a:solidFill>
              </a:ln>
              <a:solidFill>
                <a:srgbClr val="FFC000"/>
              </a:solidFill>
              <a:effectLst/>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F7EDD56D-191C-D144-B6C5-D860F6332AAF}"/>
              </a:ext>
            </a:extLst>
          </p:cNvPr>
          <p:cNvSpPr/>
          <p:nvPr/>
        </p:nvSpPr>
        <p:spPr bwMode="auto">
          <a:xfrm>
            <a:off x="880756" y="1947306"/>
            <a:ext cx="7840680" cy="1566705"/>
          </a:xfrm>
          <a:prstGeom prst="rect">
            <a:avLst/>
          </a:prstGeom>
          <a:solidFill>
            <a:srgbClr val="33CCCC">
              <a:alpha val="33000"/>
            </a:srgbClr>
          </a:solidFill>
          <a:ln w="9525" cap="flat" cmpd="sng" algn="ctr">
            <a:noFill/>
            <a:prstDash val="solid"/>
            <a:round/>
            <a:headEnd type="none" w="med" len="med"/>
            <a:tailEnd type="none" w="med" len="med"/>
          </a:ln>
          <a:effectLst/>
        </p:spPr>
        <p:txBody>
          <a:bodyPr vert="vert" wrap="none" lIns="91440" tIns="45720" rIns="91440" bIns="45720" numCol="1" rtlCol="0" anchor="ctr" anchorCtr="0" compatLnSpc="1">
            <a:prstTxWarp prst="textNoShape">
              <a:avLst/>
            </a:prstTxWarp>
          </a:bodyPr>
          <a:lstStyle/>
          <a:p>
            <a:endParaRPr lang="ja-JP" altLang="en-US" dirty="0"/>
          </a:p>
        </p:txBody>
      </p:sp>
      <p:cxnSp>
        <p:nvCxnSpPr>
          <p:cNvPr id="37" name="直線矢印コネクタ 36">
            <a:extLst>
              <a:ext uri="{FF2B5EF4-FFF2-40B4-BE49-F238E27FC236}">
                <a16:creationId xmlns:a16="http://schemas.microsoft.com/office/drawing/2014/main" id="{DC6ADD95-EFBA-4945-96E6-5ABC519ADF1C}"/>
              </a:ext>
            </a:extLst>
          </p:cNvPr>
          <p:cNvCxnSpPr>
            <a:cxnSpLocks/>
          </p:cNvCxnSpPr>
          <p:nvPr/>
        </p:nvCxnSpPr>
        <p:spPr bwMode="auto">
          <a:xfrm>
            <a:off x="880756" y="1727649"/>
            <a:ext cx="7805240" cy="0"/>
          </a:xfrm>
          <a:prstGeom prst="straightConnector1">
            <a:avLst/>
          </a:prstGeom>
          <a:ln w="31750">
            <a:solidFill>
              <a:schemeClr val="bg2">
                <a:lumMod val="50000"/>
                <a:lumOff val="50000"/>
              </a:schemeClr>
            </a:solidFill>
            <a:headEnd type="none" w="med" len="med"/>
            <a:tailEnd type="triangle" w="lg" len="lg"/>
          </a:ln>
        </p:spPr>
        <p:style>
          <a:lnRef idx="1">
            <a:schemeClr val="dk1"/>
          </a:lnRef>
          <a:fillRef idx="0">
            <a:schemeClr val="dk1"/>
          </a:fillRef>
          <a:effectRef idx="0">
            <a:schemeClr val="dk1"/>
          </a:effectRef>
          <a:fontRef idx="minor">
            <a:schemeClr val="tx1"/>
          </a:fontRef>
        </p:style>
      </p:cxnSp>
      <p:sp>
        <p:nvSpPr>
          <p:cNvPr id="44" name="テキスト ボックス 43">
            <a:extLst>
              <a:ext uri="{FF2B5EF4-FFF2-40B4-BE49-F238E27FC236}">
                <a16:creationId xmlns:a16="http://schemas.microsoft.com/office/drawing/2014/main" id="{CF510A3A-7E98-4960-8E81-626A77B3B397}"/>
              </a:ext>
            </a:extLst>
          </p:cNvPr>
          <p:cNvSpPr txBox="1"/>
          <p:nvPr/>
        </p:nvSpPr>
        <p:spPr>
          <a:xfrm>
            <a:off x="4475671" y="1500916"/>
            <a:ext cx="646331" cy="406329"/>
          </a:xfrm>
          <a:prstGeom prst="rect">
            <a:avLst/>
          </a:prstGeom>
          <a:solidFill>
            <a:srgbClr val="FFFFFF"/>
          </a:solidFill>
        </p:spPr>
        <p:txBody>
          <a:bodyPr wrap="none" rtlCol="0">
            <a:spAutoFit/>
          </a:bodyPr>
          <a:lstStyle/>
          <a:p>
            <a:r>
              <a:rPr kumimoji="1" lang="ja-JP" altLang="en-US" dirty="0">
                <a:solidFill>
                  <a:schemeClr val="bg2"/>
                </a:solidFill>
                <a:latin typeface="Meiryo UI" panose="020B0604030504040204" pitchFamily="50" charset="-128"/>
                <a:ea typeface="Meiryo UI" panose="020B0604030504040204" pitchFamily="50" charset="-128"/>
              </a:rPr>
              <a:t>時間</a:t>
            </a:r>
          </a:p>
        </p:txBody>
      </p:sp>
      <p:grpSp>
        <p:nvGrpSpPr>
          <p:cNvPr id="38" name="グループ化 37">
            <a:extLst>
              <a:ext uri="{FF2B5EF4-FFF2-40B4-BE49-F238E27FC236}">
                <a16:creationId xmlns:a16="http://schemas.microsoft.com/office/drawing/2014/main" id="{2248F328-F4BF-49DC-8F84-AB27418EC6A7}"/>
              </a:ext>
            </a:extLst>
          </p:cNvPr>
          <p:cNvGrpSpPr/>
          <p:nvPr/>
        </p:nvGrpSpPr>
        <p:grpSpPr>
          <a:xfrm>
            <a:off x="420354" y="3537745"/>
            <a:ext cx="463966" cy="2410297"/>
            <a:chOff x="-1034679" y="1304925"/>
            <a:chExt cx="463966" cy="1975366"/>
          </a:xfrm>
        </p:grpSpPr>
        <p:sp>
          <p:nvSpPr>
            <p:cNvPr id="39" name="矢印: 五方向 38">
              <a:extLst>
                <a:ext uri="{FF2B5EF4-FFF2-40B4-BE49-F238E27FC236}">
                  <a16:creationId xmlns:a16="http://schemas.microsoft.com/office/drawing/2014/main" id="{5F6791F1-593E-4403-8CEB-A42FFF66EE70}"/>
                </a:ext>
              </a:extLst>
            </p:cNvPr>
            <p:cNvSpPr/>
            <p:nvPr/>
          </p:nvSpPr>
          <p:spPr bwMode="auto">
            <a:xfrm rot="16200000">
              <a:off x="-1790379" y="2060625"/>
              <a:ext cx="1975366" cy="463966"/>
            </a:xfrm>
            <a:prstGeom prst="homePlate">
              <a:avLst/>
            </a:prstGeom>
            <a:solidFill>
              <a:srgbClr val="FFC000"/>
            </a:solidFill>
            <a:ln w="9525" cap="flat" cmpd="sng" algn="ctr">
              <a:noFill/>
              <a:prstDash val="solid"/>
              <a:round/>
              <a:headEnd type="none" w="med" len="med"/>
              <a:tailEnd type="none" w="med" len="med"/>
            </a:ln>
            <a:effectLst/>
          </p:spPr>
          <p:txBody>
            <a:bodyPr vert="vert"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40" name="テキスト ボックス 39">
              <a:extLst>
                <a:ext uri="{FF2B5EF4-FFF2-40B4-BE49-F238E27FC236}">
                  <a16:creationId xmlns:a16="http://schemas.microsoft.com/office/drawing/2014/main" id="{B90B9C94-728C-4F21-B1F9-EC3DA78647C6}"/>
                </a:ext>
              </a:extLst>
            </p:cNvPr>
            <p:cNvSpPr txBox="1"/>
            <p:nvPr/>
          </p:nvSpPr>
          <p:spPr>
            <a:xfrm>
              <a:off x="-1034679" y="1688844"/>
              <a:ext cx="430887" cy="1323439"/>
            </a:xfrm>
            <a:prstGeom prst="rect">
              <a:avLst/>
            </a:prstGeom>
            <a:noFill/>
          </p:spPr>
          <p:txBody>
            <a:bodyPr vert="eaVert" wrap="none" rtlCol="0">
              <a:spAutoFit/>
            </a:bodyPr>
            <a:lstStyle/>
            <a:p>
              <a:pPr algn="ctr"/>
              <a:r>
                <a:rPr lang="ja-JP" altLang="en-US" sz="1600" b="1" dirty="0">
                  <a:solidFill>
                    <a:schemeClr val="tx1"/>
                  </a:solidFill>
                  <a:latin typeface="Meiryo UI" panose="020B0604030504040204" pitchFamily="50" charset="-128"/>
                  <a:ea typeface="Meiryo UI" panose="020B0604030504040204" pitchFamily="50" charset="-128"/>
                </a:rPr>
                <a:t>個人の財産額</a:t>
              </a:r>
            </a:p>
          </p:txBody>
        </p:sp>
      </p:grpSp>
      <p:grpSp>
        <p:nvGrpSpPr>
          <p:cNvPr id="5" name="グループ化 4">
            <a:extLst>
              <a:ext uri="{FF2B5EF4-FFF2-40B4-BE49-F238E27FC236}">
                <a16:creationId xmlns:a16="http://schemas.microsoft.com/office/drawing/2014/main" id="{620D0EF7-6F32-47C7-8CC1-BABA516AA147}"/>
              </a:ext>
            </a:extLst>
          </p:cNvPr>
          <p:cNvGrpSpPr/>
          <p:nvPr/>
        </p:nvGrpSpPr>
        <p:grpSpPr>
          <a:xfrm>
            <a:off x="440667" y="1340768"/>
            <a:ext cx="463966" cy="2173243"/>
            <a:chOff x="-1034679" y="1304925"/>
            <a:chExt cx="463966" cy="1975366"/>
          </a:xfrm>
        </p:grpSpPr>
        <p:sp>
          <p:nvSpPr>
            <p:cNvPr id="3" name="矢印: 五方向 2">
              <a:extLst>
                <a:ext uri="{FF2B5EF4-FFF2-40B4-BE49-F238E27FC236}">
                  <a16:creationId xmlns:a16="http://schemas.microsoft.com/office/drawing/2014/main" id="{7C799450-08E5-4575-B2EE-7678159B9CCE}"/>
                </a:ext>
              </a:extLst>
            </p:cNvPr>
            <p:cNvSpPr/>
            <p:nvPr/>
          </p:nvSpPr>
          <p:spPr bwMode="auto">
            <a:xfrm rot="16200000">
              <a:off x="-1790379" y="2060625"/>
              <a:ext cx="1975366" cy="463966"/>
            </a:xfrm>
            <a:prstGeom prst="homePlate">
              <a:avLst/>
            </a:prstGeom>
            <a:solidFill>
              <a:srgbClr val="33CCCC"/>
            </a:solidFill>
            <a:ln w="9525" cap="flat" cmpd="sng" algn="ctr">
              <a:noFill/>
              <a:prstDash val="solid"/>
              <a:round/>
              <a:headEnd type="none" w="med" len="med"/>
              <a:tailEnd type="none" w="med" len="med"/>
            </a:ln>
            <a:effectLst/>
          </p:spPr>
          <p:txBody>
            <a:bodyPr vert="vert"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4" name="テキスト ボックス 3">
              <a:extLst>
                <a:ext uri="{FF2B5EF4-FFF2-40B4-BE49-F238E27FC236}">
                  <a16:creationId xmlns:a16="http://schemas.microsoft.com/office/drawing/2014/main" id="{2A439C7F-AEBF-4F8E-9ADF-7D4174CD98D4}"/>
                </a:ext>
              </a:extLst>
            </p:cNvPr>
            <p:cNvSpPr txBox="1"/>
            <p:nvPr/>
          </p:nvSpPr>
          <p:spPr>
            <a:xfrm>
              <a:off x="-1034679" y="1564793"/>
              <a:ext cx="430887" cy="1620932"/>
            </a:xfrm>
            <a:prstGeom prst="rect">
              <a:avLst/>
            </a:prstGeom>
            <a:noFill/>
          </p:spPr>
          <p:txBody>
            <a:bodyPr vert="eaVert" wrap="square" rtlCol="0">
              <a:spAutoFit/>
            </a:bodyPr>
            <a:lstStyle/>
            <a:p>
              <a:r>
                <a:rPr lang="ja-JP" altLang="en-US" sz="1600" b="1" dirty="0">
                  <a:solidFill>
                    <a:schemeClr val="tx1"/>
                  </a:solidFill>
                  <a:latin typeface="Meiryo UI" panose="020B0604030504040204" pitchFamily="50" charset="-128"/>
                  <a:ea typeface="Meiryo UI" panose="020B0604030504040204" pitchFamily="50" charset="-128"/>
                </a:rPr>
                <a:t>会社の毎年の業績</a:t>
              </a:r>
            </a:p>
          </p:txBody>
        </p:sp>
      </p:grpSp>
      <p:sp>
        <p:nvSpPr>
          <p:cNvPr id="6" name="矢印: 下 5">
            <a:extLst>
              <a:ext uri="{FF2B5EF4-FFF2-40B4-BE49-F238E27FC236}">
                <a16:creationId xmlns:a16="http://schemas.microsoft.com/office/drawing/2014/main" id="{2B31CEDB-B080-4BBC-8632-D8045541BDBF}"/>
              </a:ext>
            </a:extLst>
          </p:cNvPr>
          <p:cNvSpPr/>
          <p:nvPr/>
        </p:nvSpPr>
        <p:spPr bwMode="auto">
          <a:xfrm>
            <a:off x="2510072" y="2759062"/>
            <a:ext cx="1345036" cy="1606042"/>
          </a:xfrm>
          <a:prstGeom prst="downArrow">
            <a:avLst/>
          </a:prstGeom>
          <a:solidFill>
            <a:schemeClr val="tx1">
              <a:lumMod val="65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81" name="テキスト ボックス 80">
            <a:extLst>
              <a:ext uri="{FF2B5EF4-FFF2-40B4-BE49-F238E27FC236}">
                <a16:creationId xmlns:a16="http://schemas.microsoft.com/office/drawing/2014/main" id="{2B457172-4006-4E37-A77C-27582BDE41E0}"/>
              </a:ext>
            </a:extLst>
          </p:cNvPr>
          <p:cNvSpPr txBox="1"/>
          <p:nvPr/>
        </p:nvSpPr>
        <p:spPr>
          <a:xfrm>
            <a:off x="942415" y="2833772"/>
            <a:ext cx="1345036" cy="523220"/>
          </a:xfrm>
          <a:prstGeom prst="rect">
            <a:avLst/>
          </a:prstGeom>
          <a:solidFill>
            <a:srgbClr val="FFFFFF"/>
          </a:solidFill>
        </p:spPr>
        <p:txBody>
          <a:bodyPr wrap="square" rtlCol="0">
            <a:spAutoFit/>
          </a:bodyPr>
          <a:lstStyle/>
          <a:p>
            <a:pPr algn="ctr"/>
            <a:r>
              <a:rPr kumimoji="1" lang="ja-JP" altLang="en-US" sz="2800" b="1" dirty="0">
                <a:solidFill>
                  <a:srgbClr val="33CCCC"/>
                </a:solidFill>
                <a:latin typeface="Meiryo UI" panose="020B0604030504040204" pitchFamily="50" charset="-128"/>
                <a:ea typeface="Meiryo UI" panose="020B0604030504040204" pitchFamily="50" charset="-128"/>
              </a:rPr>
              <a:t>法人税</a:t>
            </a:r>
          </a:p>
        </p:txBody>
      </p:sp>
      <p:sp>
        <p:nvSpPr>
          <p:cNvPr id="86" name="テキスト ボックス 85">
            <a:extLst>
              <a:ext uri="{FF2B5EF4-FFF2-40B4-BE49-F238E27FC236}">
                <a16:creationId xmlns:a16="http://schemas.microsoft.com/office/drawing/2014/main" id="{22B65DC7-B329-4086-A3C8-F15B30F2915D}"/>
              </a:ext>
            </a:extLst>
          </p:cNvPr>
          <p:cNvSpPr txBox="1"/>
          <p:nvPr/>
        </p:nvSpPr>
        <p:spPr>
          <a:xfrm>
            <a:off x="955712" y="3662251"/>
            <a:ext cx="1345036" cy="523220"/>
          </a:xfrm>
          <a:prstGeom prst="rect">
            <a:avLst/>
          </a:prstGeom>
          <a:solidFill>
            <a:srgbClr val="FFFFFF"/>
          </a:solidFill>
        </p:spPr>
        <p:txBody>
          <a:bodyPr wrap="square" rtlCol="0">
            <a:spAutoFit/>
          </a:bodyPr>
          <a:lstStyle/>
          <a:p>
            <a:pPr algn="ctr"/>
            <a:r>
              <a:rPr kumimoji="1" lang="ja-JP" altLang="en-US" sz="2800" b="1" dirty="0">
                <a:solidFill>
                  <a:srgbClr val="FFC000"/>
                </a:solidFill>
                <a:latin typeface="Meiryo UI" panose="020B0604030504040204" pitchFamily="50" charset="-128"/>
                <a:ea typeface="Meiryo UI" panose="020B0604030504040204" pitchFamily="50" charset="-128"/>
              </a:rPr>
              <a:t>所得税</a:t>
            </a:r>
          </a:p>
        </p:txBody>
      </p:sp>
      <p:sp>
        <p:nvSpPr>
          <p:cNvPr id="87" name="テキスト ボックス 86">
            <a:extLst>
              <a:ext uri="{FF2B5EF4-FFF2-40B4-BE49-F238E27FC236}">
                <a16:creationId xmlns:a16="http://schemas.microsoft.com/office/drawing/2014/main" id="{AE706910-738E-4E57-89B4-7590A0A988A7}"/>
              </a:ext>
            </a:extLst>
          </p:cNvPr>
          <p:cNvSpPr txBox="1"/>
          <p:nvPr/>
        </p:nvSpPr>
        <p:spPr>
          <a:xfrm>
            <a:off x="955712" y="5313819"/>
            <a:ext cx="1345036" cy="523220"/>
          </a:xfrm>
          <a:prstGeom prst="rect">
            <a:avLst/>
          </a:prstGeom>
          <a:solidFill>
            <a:srgbClr val="FFFFFF"/>
          </a:solidFill>
        </p:spPr>
        <p:txBody>
          <a:bodyPr wrap="square" rtlCol="0">
            <a:spAutoFit/>
          </a:bodyPr>
          <a:lstStyle/>
          <a:p>
            <a:pPr algn="ctr"/>
            <a:r>
              <a:rPr kumimoji="1" lang="ja-JP" altLang="en-US" sz="2800" b="1" dirty="0">
                <a:solidFill>
                  <a:srgbClr val="92D050"/>
                </a:solidFill>
                <a:latin typeface="Meiryo UI" panose="020B0604030504040204" pitchFamily="50" charset="-128"/>
                <a:ea typeface="Meiryo UI" panose="020B0604030504040204" pitchFamily="50" charset="-128"/>
              </a:rPr>
              <a:t>贈与税</a:t>
            </a:r>
          </a:p>
        </p:txBody>
      </p:sp>
      <p:sp>
        <p:nvSpPr>
          <p:cNvPr id="88" name="テキスト ボックス 87">
            <a:extLst>
              <a:ext uri="{FF2B5EF4-FFF2-40B4-BE49-F238E27FC236}">
                <a16:creationId xmlns:a16="http://schemas.microsoft.com/office/drawing/2014/main" id="{E0684383-0FB4-40CD-BB95-7B8C2C07B862}"/>
              </a:ext>
            </a:extLst>
          </p:cNvPr>
          <p:cNvSpPr txBox="1"/>
          <p:nvPr/>
        </p:nvSpPr>
        <p:spPr>
          <a:xfrm>
            <a:off x="7297518" y="3662251"/>
            <a:ext cx="1345036" cy="523220"/>
          </a:xfrm>
          <a:prstGeom prst="rect">
            <a:avLst/>
          </a:prstGeom>
          <a:solidFill>
            <a:srgbClr val="FFFFFF"/>
          </a:solidFill>
        </p:spPr>
        <p:txBody>
          <a:bodyPr wrap="square" rtlCol="0">
            <a:spAutoFit/>
          </a:bodyPr>
          <a:lstStyle/>
          <a:p>
            <a:pPr algn="ctr"/>
            <a:r>
              <a:rPr kumimoji="1" lang="ja-JP" altLang="en-US" sz="2800" b="1" dirty="0">
                <a:solidFill>
                  <a:srgbClr val="00B0F0"/>
                </a:solidFill>
                <a:latin typeface="Meiryo UI" panose="020B0604030504040204" pitchFamily="50" charset="-128"/>
                <a:ea typeface="Meiryo UI" panose="020B0604030504040204" pitchFamily="50" charset="-128"/>
              </a:rPr>
              <a:t>相続税</a:t>
            </a:r>
          </a:p>
        </p:txBody>
      </p:sp>
      <p:grpSp>
        <p:nvGrpSpPr>
          <p:cNvPr id="8" name="グループ化 7">
            <a:extLst>
              <a:ext uri="{FF2B5EF4-FFF2-40B4-BE49-F238E27FC236}">
                <a16:creationId xmlns:a16="http://schemas.microsoft.com/office/drawing/2014/main" id="{56D4F554-6ED6-4C6D-9299-7FF22A768212}"/>
              </a:ext>
            </a:extLst>
          </p:cNvPr>
          <p:cNvGrpSpPr/>
          <p:nvPr/>
        </p:nvGrpSpPr>
        <p:grpSpPr>
          <a:xfrm>
            <a:off x="1475656" y="1860241"/>
            <a:ext cx="3448981" cy="832143"/>
            <a:chOff x="2771477" y="1897814"/>
            <a:chExt cx="3448981" cy="832143"/>
          </a:xfrm>
        </p:grpSpPr>
        <p:sp>
          <p:nvSpPr>
            <p:cNvPr id="16" name="四角形: 角を丸くする 15">
              <a:extLst>
                <a:ext uri="{FF2B5EF4-FFF2-40B4-BE49-F238E27FC236}">
                  <a16:creationId xmlns:a16="http://schemas.microsoft.com/office/drawing/2014/main" id="{A105BBE8-0C69-4097-8FB5-82E28A8676F7}"/>
                </a:ext>
              </a:extLst>
            </p:cNvPr>
            <p:cNvSpPr/>
            <p:nvPr/>
          </p:nvSpPr>
          <p:spPr bwMode="auto">
            <a:xfrm>
              <a:off x="2923542" y="2102595"/>
              <a:ext cx="3296916" cy="627362"/>
            </a:xfrm>
            <a:prstGeom prst="roundRect">
              <a:avLst/>
            </a:prstGeom>
            <a:solidFill>
              <a:schemeClr val="tx1">
                <a:lumMod val="85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ja-JP" altLang="en-US"/>
            </a:p>
          </p:txBody>
        </p:sp>
        <p:sp>
          <p:nvSpPr>
            <p:cNvPr id="45" name="テキスト ボックス 44">
              <a:extLst>
                <a:ext uri="{FF2B5EF4-FFF2-40B4-BE49-F238E27FC236}">
                  <a16:creationId xmlns:a16="http://schemas.microsoft.com/office/drawing/2014/main" id="{EC4FE776-ED6D-4721-A38F-DE39C9AE4E82}"/>
                </a:ext>
              </a:extLst>
            </p:cNvPr>
            <p:cNvSpPr txBox="1"/>
            <p:nvPr/>
          </p:nvSpPr>
          <p:spPr>
            <a:xfrm>
              <a:off x="3034545" y="2216562"/>
              <a:ext cx="3126177" cy="400110"/>
            </a:xfrm>
            <a:prstGeom prst="rect">
              <a:avLst/>
            </a:prstGeom>
            <a:noFill/>
          </p:spPr>
          <p:txBody>
            <a:bodyPr wrap="none" rtlCol="0">
              <a:spAutoFit/>
            </a:bodyPr>
            <a:lstStyle/>
            <a:p>
              <a:r>
                <a:rPr kumimoji="1" lang="ja-JP" altLang="en-US" sz="2000" b="1" dirty="0">
                  <a:solidFill>
                    <a:srgbClr val="FF0000"/>
                  </a:solidFill>
                  <a:latin typeface="Meiryo UI" panose="020B0604030504040204" pitchFamily="50" charset="-128"/>
                  <a:ea typeface="Meiryo UI" panose="020B0604030504040204" pitchFamily="50" charset="-128"/>
                </a:rPr>
                <a:t>会社の利益は極力圧縮する</a:t>
              </a:r>
              <a:endParaRPr kumimoji="1" lang="en-US" altLang="ja-JP" sz="2000" b="1" dirty="0">
                <a:solidFill>
                  <a:srgbClr val="FF0000"/>
                </a:solidFill>
                <a:latin typeface="Meiryo UI" panose="020B0604030504040204" pitchFamily="50" charset="-128"/>
                <a:ea typeface="Meiryo UI" panose="020B0604030504040204" pitchFamily="50" charset="-128"/>
              </a:endParaRPr>
            </a:p>
          </p:txBody>
        </p:sp>
        <p:sp>
          <p:nvSpPr>
            <p:cNvPr id="69" name="楕円 68">
              <a:extLst>
                <a:ext uri="{FF2B5EF4-FFF2-40B4-BE49-F238E27FC236}">
                  <a16:creationId xmlns:a16="http://schemas.microsoft.com/office/drawing/2014/main" id="{386B3F9F-533F-4278-878D-AAB452BE607C}"/>
                </a:ext>
              </a:extLst>
            </p:cNvPr>
            <p:cNvSpPr/>
            <p:nvPr/>
          </p:nvSpPr>
          <p:spPr bwMode="auto">
            <a:xfrm>
              <a:off x="2771477" y="1897814"/>
              <a:ext cx="434045" cy="434113"/>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dirty="0">
                  <a:ln>
                    <a:noFill/>
                  </a:ln>
                  <a:solidFill>
                    <a:schemeClr val="tx1"/>
                  </a:solidFill>
                  <a:effectLst/>
                  <a:latin typeface="Arial" charset="0"/>
                  <a:ea typeface="HG創英角ｺﾞｼｯｸUB" pitchFamily="49" charset="-128"/>
                </a:rPr>
                <a:t>１</a:t>
              </a:r>
            </a:p>
          </p:txBody>
        </p:sp>
      </p:grpSp>
      <p:grpSp>
        <p:nvGrpSpPr>
          <p:cNvPr id="91" name="グループ化 90">
            <a:extLst>
              <a:ext uri="{FF2B5EF4-FFF2-40B4-BE49-F238E27FC236}">
                <a16:creationId xmlns:a16="http://schemas.microsoft.com/office/drawing/2014/main" id="{91C06A20-37A8-445E-8C09-38E0C9AD278F}"/>
              </a:ext>
            </a:extLst>
          </p:cNvPr>
          <p:cNvGrpSpPr/>
          <p:nvPr/>
        </p:nvGrpSpPr>
        <p:grpSpPr>
          <a:xfrm>
            <a:off x="2087282" y="1334158"/>
            <a:ext cx="2152191" cy="679821"/>
            <a:chOff x="5808886" y="1143322"/>
            <a:chExt cx="2152191" cy="679821"/>
          </a:xfrm>
        </p:grpSpPr>
        <p:sp>
          <p:nvSpPr>
            <p:cNvPr id="92" name="フリーフォーム: 図形 91">
              <a:extLst>
                <a:ext uri="{FF2B5EF4-FFF2-40B4-BE49-F238E27FC236}">
                  <a16:creationId xmlns:a16="http://schemas.microsoft.com/office/drawing/2014/main" id="{0F86AE6D-54E4-49DC-AA25-ED15003C900D}"/>
                </a:ext>
              </a:extLst>
            </p:cNvPr>
            <p:cNvSpPr/>
            <p:nvPr/>
          </p:nvSpPr>
          <p:spPr bwMode="auto">
            <a:xfrm>
              <a:off x="5808886" y="1143322"/>
              <a:ext cx="2152191" cy="679821"/>
            </a:xfrm>
            <a:custGeom>
              <a:avLst/>
              <a:gdLst>
                <a:gd name="connsiteX0" fmla="*/ 80723 w 2152191"/>
                <a:gd name="connsiteY0" fmla="*/ 0 h 679821"/>
                <a:gd name="connsiteX1" fmla="*/ 2071468 w 2152191"/>
                <a:gd name="connsiteY1" fmla="*/ 0 h 679821"/>
                <a:gd name="connsiteX2" fmla="*/ 2152191 w 2152191"/>
                <a:gd name="connsiteY2" fmla="*/ 80723 h 679821"/>
                <a:gd name="connsiteX3" fmla="*/ 2152191 w 2152191"/>
                <a:gd name="connsiteY3" fmla="*/ 403605 h 679821"/>
                <a:gd name="connsiteX4" fmla="*/ 2071468 w 2152191"/>
                <a:gd name="connsiteY4" fmla="*/ 484328 h 679821"/>
                <a:gd name="connsiteX5" fmla="*/ 1166542 w 2152191"/>
                <a:gd name="connsiteY5" fmla="*/ 484328 h 679821"/>
                <a:gd name="connsiteX6" fmla="*/ 1076094 w 2152191"/>
                <a:gd name="connsiteY6" fmla="*/ 679821 h 679821"/>
                <a:gd name="connsiteX7" fmla="*/ 985647 w 2152191"/>
                <a:gd name="connsiteY7" fmla="*/ 484328 h 679821"/>
                <a:gd name="connsiteX8" fmla="*/ 80723 w 2152191"/>
                <a:gd name="connsiteY8" fmla="*/ 484328 h 679821"/>
                <a:gd name="connsiteX9" fmla="*/ 0 w 2152191"/>
                <a:gd name="connsiteY9" fmla="*/ 403605 h 679821"/>
                <a:gd name="connsiteX10" fmla="*/ 0 w 2152191"/>
                <a:gd name="connsiteY10" fmla="*/ 80723 h 679821"/>
                <a:gd name="connsiteX11" fmla="*/ 80723 w 2152191"/>
                <a:gd name="connsiteY11" fmla="*/ 0 h 67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52191" h="679821">
                  <a:moveTo>
                    <a:pt x="80723" y="0"/>
                  </a:moveTo>
                  <a:lnTo>
                    <a:pt x="2071468" y="0"/>
                  </a:lnTo>
                  <a:cubicBezTo>
                    <a:pt x="2116050" y="0"/>
                    <a:pt x="2152191" y="36141"/>
                    <a:pt x="2152191" y="80723"/>
                  </a:cubicBezTo>
                  <a:lnTo>
                    <a:pt x="2152191" y="403605"/>
                  </a:lnTo>
                  <a:cubicBezTo>
                    <a:pt x="2152191" y="448187"/>
                    <a:pt x="2116050" y="484328"/>
                    <a:pt x="2071468" y="484328"/>
                  </a:cubicBezTo>
                  <a:lnTo>
                    <a:pt x="1166542" y="484328"/>
                  </a:lnTo>
                  <a:lnTo>
                    <a:pt x="1076094" y="679821"/>
                  </a:lnTo>
                  <a:lnTo>
                    <a:pt x="985647" y="484328"/>
                  </a:lnTo>
                  <a:lnTo>
                    <a:pt x="80723" y="484328"/>
                  </a:lnTo>
                  <a:cubicBezTo>
                    <a:pt x="36141" y="484328"/>
                    <a:pt x="0" y="448187"/>
                    <a:pt x="0" y="403605"/>
                  </a:cubicBezTo>
                  <a:lnTo>
                    <a:pt x="0" y="80723"/>
                  </a:lnTo>
                  <a:cubicBezTo>
                    <a:pt x="0" y="36141"/>
                    <a:pt x="36141" y="0"/>
                    <a:pt x="80723" y="0"/>
                  </a:cubicBezTo>
                  <a:close/>
                </a:path>
              </a:pathLst>
            </a:custGeom>
            <a:solidFill>
              <a:schemeClr val="tx1">
                <a:lumMod val="95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ja-JP" altLang="en-US"/>
            </a:p>
          </p:txBody>
        </p:sp>
        <p:sp>
          <p:nvSpPr>
            <p:cNvPr id="93" name="テキスト ボックス 92">
              <a:extLst>
                <a:ext uri="{FF2B5EF4-FFF2-40B4-BE49-F238E27FC236}">
                  <a16:creationId xmlns:a16="http://schemas.microsoft.com/office/drawing/2014/main" id="{47430617-5827-4CD1-A339-FE877221D77C}"/>
                </a:ext>
              </a:extLst>
            </p:cNvPr>
            <p:cNvSpPr txBox="1"/>
            <p:nvPr/>
          </p:nvSpPr>
          <p:spPr>
            <a:xfrm>
              <a:off x="5994352" y="1204155"/>
              <a:ext cx="1781257" cy="369332"/>
            </a:xfrm>
            <a:prstGeom prst="rect">
              <a:avLst/>
            </a:prstGeom>
            <a:noFill/>
          </p:spPr>
          <p:txBody>
            <a:bodyPr wrap="none" rtlCol="0">
              <a:spAutoFit/>
            </a:bodyPr>
            <a:lstStyle/>
            <a:p>
              <a:r>
                <a:rPr kumimoji="1" lang="ja-JP" altLang="en-US" b="1" dirty="0">
                  <a:solidFill>
                    <a:srgbClr val="33CCCC"/>
                  </a:solidFill>
                  <a:latin typeface="Meiryo UI" panose="020B0604030504040204" pitchFamily="50" charset="-128"/>
                  <a:ea typeface="Meiryo UI" panose="020B0604030504040204" pitchFamily="50" charset="-128"/>
                </a:rPr>
                <a:t>役員報酬の増額</a:t>
              </a:r>
              <a:endParaRPr kumimoji="1" lang="en-US" altLang="ja-JP" b="1" dirty="0">
                <a:solidFill>
                  <a:srgbClr val="33CCCC"/>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3529383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正方形/長方形 57">
            <a:extLst>
              <a:ext uri="{FF2B5EF4-FFF2-40B4-BE49-F238E27FC236}">
                <a16:creationId xmlns:a16="http://schemas.microsoft.com/office/drawing/2014/main" id="{CB9AD974-21E4-F545-A04D-9A3A9E97D419}"/>
              </a:ext>
            </a:extLst>
          </p:cNvPr>
          <p:cNvSpPr/>
          <p:nvPr/>
        </p:nvSpPr>
        <p:spPr bwMode="auto">
          <a:xfrm>
            <a:off x="307714" y="1756039"/>
            <a:ext cx="8218487" cy="4367336"/>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2" name="タイトル 1">
            <a:extLst>
              <a:ext uri="{FF2B5EF4-FFF2-40B4-BE49-F238E27FC236}">
                <a16:creationId xmlns:a16="http://schemas.microsoft.com/office/drawing/2014/main" id="{DC30D7EC-32B7-294C-8637-74A731795BCB}"/>
              </a:ext>
            </a:extLst>
          </p:cNvPr>
          <p:cNvSpPr>
            <a:spLocks noGrp="1"/>
          </p:cNvSpPr>
          <p:nvPr>
            <p:ph type="title"/>
          </p:nvPr>
        </p:nvSpPr>
        <p:spPr>
          <a:xfrm>
            <a:off x="503241" y="188913"/>
            <a:ext cx="6805063" cy="1143000"/>
          </a:xfrm>
        </p:spPr>
        <p:txBody>
          <a:bodyPr/>
          <a:lstStyle/>
          <a:p>
            <a:r>
              <a:rPr lang="ja-JP" altLang="en-US"/>
              <a:t>法人税率が低いというワナ</a:t>
            </a:r>
            <a:endParaRPr kumimoji="1" lang="ja-JP" altLang="en-US"/>
          </a:p>
        </p:txBody>
      </p:sp>
      <p:sp>
        <p:nvSpPr>
          <p:cNvPr id="29" name="テキスト ボックス 28">
            <a:extLst>
              <a:ext uri="{FF2B5EF4-FFF2-40B4-BE49-F238E27FC236}">
                <a16:creationId xmlns:a16="http://schemas.microsoft.com/office/drawing/2014/main" id="{0EC75E9B-ECD2-E14D-9519-78DA4AE0286D}"/>
              </a:ext>
            </a:extLst>
          </p:cNvPr>
          <p:cNvSpPr txBox="1"/>
          <p:nvPr/>
        </p:nvSpPr>
        <p:spPr>
          <a:xfrm>
            <a:off x="617799" y="5703639"/>
            <a:ext cx="7420160" cy="461665"/>
          </a:xfrm>
          <a:prstGeom prst="rect">
            <a:avLst/>
          </a:prstGeom>
          <a:solidFill>
            <a:schemeClr val="tx1"/>
          </a:solidFill>
          <a:ln>
            <a:solidFill>
              <a:schemeClr val="tx1"/>
            </a:solidFill>
          </a:ln>
        </p:spPr>
        <p:txBody>
          <a:bodyPr wrap="square" rtlCol="0">
            <a:spAutoFit/>
          </a:bodyPr>
          <a:lstStyle/>
          <a:p>
            <a:pPr algn="ctr"/>
            <a:r>
              <a:rPr lang="ja-JP" altLang="en-US" sz="2400" dirty="0">
                <a:solidFill>
                  <a:srgbClr val="FF0000"/>
                </a:solidFill>
              </a:rPr>
              <a:t>稼いだ利益</a:t>
            </a:r>
            <a:r>
              <a:rPr lang="en-US" altLang="ja-JP" sz="2400" dirty="0">
                <a:solidFill>
                  <a:srgbClr val="FF0000"/>
                </a:solidFill>
              </a:rPr>
              <a:t>100</a:t>
            </a:r>
            <a:r>
              <a:rPr lang="ja-JP" altLang="en-US" sz="2400" dirty="0">
                <a:solidFill>
                  <a:srgbClr val="FF0000"/>
                </a:solidFill>
              </a:rPr>
              <a:t>が</a:t>
            </a:r>
            <a:r>
              <a:rPr lang="en-US" altLang="ja-JP" sz="2400" dirty="0">
                <a:solidFill>
                  <a:srgbClr val="FF0000"/>
                </a:solidFill>
              </a:rPr>
              <a:t>33</a:t>
            </a:r>
            <a:r>
              <a:rPr lang="ja-JP" altLang="en-US" sz="2400" dirty="0">
                <a:solidFill>
                  <a:srgbClr val="FF0000"/>
                </a:solidFill>
              </a:rPr>
              <a:t>の手取りになる</a:t>
            </a:r>
            <a:endParaRPr kumimoji="1" lang="ja-JP" altLang="en-US" sz="2400" dirty="0">
              <a:solidFill>
                <a:srgbClr val="FF0000"/>
              </a:solidFill>
            </a:endParaRPr>
          </a:p>
        </p:txBody>
      </p:sp>
      <p:sp>
        <p:nvSpPr>
          <p:cNvPr id="8" name="正方形/長方形 7">
            <a:extLst>
              <a:ext uri="{FF2B5EF4-FFF2-40B4-BE49-F238E27FC236}">
                <a16:creationId xmlns:a16="http://schemas.microsoft.com/office/drawing/2014/main" id="{27168370-9C0D-AE42-9FA0-4CC1C42C3873}"/>
              </a:ext>
            </a:extLst>
          </p:cNvPr>
          <p:cNvSpPr/>
          <p:nvPr/>
        </p:nvSpPr>
        <p:spPr bwMode="auto">
          <a:xfrm>
            <a:off x="5081361" y="3098991"/>
            <a:ext cx="936104" cy="1362695"/>
          </a:xfrm>
          <a:prstGeom prst="rect">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tx1"/>
                </a:solidFill>
                <a:effectLst/>
                <a:latin typeface="Arial" charset="0"/>
                <a:ea typeface="HG創英角ｺﾞｼｯｸUB" pitchFamily="49" charset="-128"/>
              </a:rPr>
              <a:t>税金</a:t>
            </a:r>
            <a:endParaRPr kumimoji="1" lang="en-US" altLang="ja-JP" sz="1800" b="0" i="0" u="none" strike="noStrike" cap="none" normalizeH="0" baseline="0" dirty="0">
              <a:ln>
                <a:noFill/>
              </a:ln>
              <a:solidFill>
                <a:schemeClr val="tx1"/>
              </a:solidFill>
              <a:effectLst/>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r>
              <a:rPr lang="en-US" altLang="ja-JP" dirty="0">
                <a:solidFill>
                  <a:schemeClr val="tx1"/>
                </a:solidFill>
                <a:latin typeface="Arial" charset="0"/>
                <a:ea typeface="HG創英角ｺﾞｼｯｸUB" pitchFamily="49" charset="-128"/>
              </a:rPr>
              <a:t>33</a:t>
            </a:r>
            <a:endParaRPr kumimoji="1" lang="ja-JP" altLang="en-US" sz="1800" b="0" i="0" u="none" strike="noStrike" cap="none" normalizeH="0" baseline="0" dirty="0">
              <a:ln>
                <a:noFill/>
              </a:ln>
              <a:solidFill>
                <a:schemeClr val="tx1"/>
              </a:solidFill>
              <a:effectLst/>
              <a:latin typeface="Arial" charset="0"/>
              <a:ea typeface="HG創英角ｺﾞｼｯｸUB" pitchFamily="49" charset="-128"/>
            </a:endParaRPr>
          </a:p>
        </p:txBody>
      </p:sp>
      <p:sp>
        <p:nvSpPr>
          <p:cNvPr id="28" name="正方形/長方形 27">
            <a:extLst>
              <a:ext uri="{FF2B5EF4-FFF2-40B4-BE49-F238E27FC236}">
                <a16:creationId xmlns:a16="http://schemas.microsoft.com/office/drawing/2014/main" id="{4483DEBA-83F7-E34F-8A83-C75E652170AC}"/>
              </a:ext>
            </a:extLst>
          </p:cNvPr>
          <p:cNvSpPr/>
          <p:nvPr/>
        </p:nvSpPr>
        <p:spPr bwMode="auto">
          <a:xfrm>
            <a:off x="1204996" y="1857859"/>
            <a:ext cx="936104" cy="3796185"/>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a:solidFill>
                  <a:srgbClr val="FF0000"/>
                </a:solidFill>
                <a:latin typeface="Arial" charset="0"/>
                <a:ea typeface="HG創英角ｺﾞｼｯｸUB" pitchFamily="49" charset="-128"/>
              </a:rPr>
              <a:t>税引前</a:t>
            </a:r>
            <a:endParaRPr lang="en-US" altLang="ja-JP" dirty="0">
              <a:solidFill>
                <a:srgbClr val="FF0000"/>
              </a:solidFill>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r>
              <a:rPr lang="ja-JP" altLang="en-US">
                <a:solidFill>
                  <a:srgbClr val="FF0000"/>
                </a:solidFill>
                <a:latin typeface="Arial" charset="0"/>
                <a:ea typeface="HG創英角ｺﾞｼｯｸUB" pitchFamily="49" charset="-128"/>
              </a:rPr>
              <a:t>利益</a:t>
            </a:r>
            <a:endParaRPr lang="en-US" altLang="ja-JP" dirty="0">
              <a:solidFill>
                <a:srgbClr val="FF0000"/>
              </a:solidFill>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rgbClr val="FF0000"/>
                </a:solidFill>
                <a:effectLst/>
                <a:latin typeface="Arial" charset="0"/>
                <a:ea typeface="HG創英角ｺﾞｼｯｸUB" pitchFamily="49" charset="-128"/>
              </a:rPr>
              <a:t>100</a:t>
            </a:r>
            <a:endParaRPr kumimoji="1" lang="ja-JP" altLang="en-US" sz="1800" b="0" i="0" u="none" strike="noStrike" cap="none" normalizeH="0" baseline="0" dirty="0">
              <a:ln>
                <a:noFill/>
              </a:ln>
              <a:solidFill>
                <a:srgbClr val="FF0000"/>
              </a:solidFill>
              <a:effectLst/>
              <a:latin typeface="Arial" charset="0"/>
              <a:ea typeface="HG創英角ｺﾞｼｯｸUB" pitchFamily="49" charset="-128"/>
            </a:endParaRPr>
          </a:p>
        </p:txBody>
      </p:sp>
      <p:cxnSp>
        <p:nvCxnSpPr>
          <p:cNvPr id="47" name="直線コネクタ 46">
            <a:extLst>
              <a:ext uri="{FF2B5EF4-FFF2-40B4-BE49-F238E27FC236}">
                <a16:creationId xmlns:a16="http://schemas.microsoft.com/office/drawing/2014/main" id="{80E6A0E0-5D0E-3140-A0A6-B629901BA3D5}"/>
              </a:ext>
            </a:extLst>
          </p:cNvPr>
          <p:cNvCxnSpPr>
            <a:cxnSpLocks/>
          </p:cNvCxnSpPr>
          <p:nvPr/>
        </p:nvCxnSpPr>
        <p:spPr bwMode="auto">
          <a:xfrm>
            <a:off x="971600" y="5654045"/>
            <a:ext cx="7066359" cy="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36" name="正方形/長方形 35">
            <a:extLst>
              <a:ext uri="{FF2B5EF4-FFF2-40B4-BE49-F238E27FC236}">
                <a16:creationId xmlns:a16="http://schemas.microsoft.com/office/drawing/2014/main" id="{EA973716-E1E9-894C-8E5B-88037E92305C}"/>
              </a:ext>
            </a:extLst>
          </p:cNvPr>
          <p:cNvSpPr/>
          <p:nvPr/>
        </p:nvSpPr>
        <p:spPr bwMode="auto">
          <a:xfrm>
            <a:off x="3775695" y="3136160"/>
            <a:ext cx="936104" cy="2517884"/>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a:solidFill>
                  <a:srgbClr val="000000"/>
                </a:solidFill>
                <a:latin typeface="Arial" charset="0"/>
                <a:ea typeface="HG創英角ｺﾞｼｯｸUB" pitchFamily="49" charset="-128"/>
              </a:rPr>
              <a:t>役員</a:t>
            </a:r>
            <a:endParaRPr lang="en-US" altLang="ja-JP" dirty="0">
              <a:solidFill>
                <a:srgbClr val="000000"/>
              </a:solidFill>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r>
              <a:rPr lang="ja-JP" altLang="en-US">
                <a:solidFill>
                  <a:srgbClr val="000000"/>
                </a:solidFill>
                <a:latin typeface="Arial" charset="0"/>
                <a:ea typeface="HG創英角ｺﾞｼｯｸUB" pitchFamily="49" charset="-128"/>
              </a:rPr>
              <a:t>報酬</a:t>
            </a:r>
            <a:endParaRPr lang="en-US" altLang="ja-JP" dirty="0">
              <a:solidFill>
                <a:srgbClr val="000000"/>
              </a:solidFill>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r>
              <a:rPr lang="en-US" altLang="ja-JP" dirty="0">
                <a:solidFill>
                  <a:srgbClr val="000000"/>
                </a:solidFill>
                <a:latin typeface="Arial" charset="0"/>
                <a:ea typeface="HG創英角ｺﾞｼｯｸUB" pitchFamily="49" charset="-128"/>
              </a:rPr>
              <a:t>66</a:t>
            </a: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7" name="正方形/長方形 6">
            <a:extLst>
              <a:ext uri="{FF2B5EF4-FFF2-40B4-BE49-F238E27FC236}">
                <a16:creationId xmlns:a16="http://schemas.microsoft.com/office/drawing/2014/main" id="{5C444A25-30C1-DC44-9DE6-43DEE4A5A99B}"/>
              </a:ext>
            </a:extLst>
          </p:cNvPr>
          <p:cNvSpPr/>
          <p:nvPr/>
        </p:nvSpPr>
        <p:spPr bwMode="auto">
          <a:xfrm>
            <a:off x="2493343" y="3136160"/>
            <a:ext cx="936104" cy="251018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a:solidFill>
                  <a:srgbClr val="000000"/>
                </a:solidFill>
                <a:latin typeface="Arial" charset="0"/>
                <a:ea typeface="HG創英角ｺﾞｼｯｸUB" pitchFamily="49" charset="-128"/>
              </a:rPr>
              <a:t>残金</a:t>
            </a:r>
            <a:endParaRPr lang="en-US" altLang="ja-JP" dirty="0">
              <a:solidFill>
                <a:srgbClr val="000000"/>
              </a:solidFill>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r>
              <a:rPr lang="en-US" altLang="ja-JP" dirty="0">
                <a:solidFill>
                  <a:srgbClr val="000000"/>
                </a:solidFill>
                <a:latin typeface="Arial" charset="0"/>
                <a:ea typeface="HG創英角ｺﾞｼｯｸUB" pitchFamily="49" charset="-128"/>
              </a:rPr>
              <a:t>66</a:t>
            </a: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21" name="正方形/長方形 20">
            <a:extLst>
              <a:ext uri="{FF2B5EF4-FFF2-40B4-BE49-F238E27FC236}">
                <a16:creationId xmlns:a16="http://schemas.microsoft.com/office/drawing/2014/main" id="{221F6300-D87D-6441-8BBB-1D0CEC894543}"/>
              </a:ext>
            </a:extLst>
          </p:cNvPr>
          <p:cNvSpPr/>
          <p:nvPr/>
        </p:nvSpPr>
        <p:spPr bwMode="auto">
          <a:xfrm>
            <a:off x="2493343" y="1857859"/>
            <a:ext cx="936104" cy="1263993"/>
          </a:xfrm>
          <a:prstGeom prst="rect">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a:solidFill>
                  <a:schemeClr val="tx1"/>
                </a:solidFill>
                <a:latin typeface="Arial" charset="0"/>
                <a:ea typeface="HG創英角ｺﾞｼｯｸUB" pitchFamily="49" charset="-128"/>
              </a:rPr>
              <a:t>法人税</a:t>
            </a:r>
            <a:endParaRPr lang="en-US" altLang="ja-JP" dirty="0">
              <a:solidFill>
                <a:schemeClr val="tx1"/>
              </a:solidFill>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r>
              <a:rPr lang="en-US" altLang="ja-JP" dirty="0">
                <a:solidFill>
                  <a:schemeClr val="tx1"/>
                </a:solidFill>
                <a:latin typeface="Arial" charset="0"/>
                <a:ea typeface="HG創英角ｺﾞｼｯｸUB" pitchFamily="49" charset="-128"/>
              </a:rPr>
              <a:t>34</a:t>
            </a:r>
            <a:endParaRPr kumimoji="1" lang="ja-JP" altLang="en-US" sz="1800" b="0" i="0" u="none" strike="noStrike" cap="none" normalizeH="0" baseline="0" dirty="0">
              <a:ln>
                <a:noFill/>
              </a:ln>
              <a:solidFill>
                <a:schemeClr val="tx1"/>
              </a:solidFill>
              <a:effectLst/>
              <a:latin typeface="Arial" charset="0"/>
              <a:ea typeface="HG創英角ｺﾞｼｯｸUB" pitchFamily="49" charset="-128"/>
            </a:endParaRPr>
          </a:p>
        </p:txBody>
      </p:sp>
      <p:sp>
        <p:nvSpPr>
          <p:cNvPr id="22" name="正方形/長方形 21">
            <a:extLst>
              <a:ext uri="{FF2B5EF4-FFF2-40B4-BE49-F238E27FC236}">
                <a16:creationId xmlns:a16="http://schemas.microsoft.com/office/drawing/2014/main" id="{0BF17B85-D294-1446-945F-E07AADDC8641}"/>
              </a:ext>
            </a:extLst>
          </p:cNvPr>
          <p:cNvSpPr/>
          <p:nvPr/>
        </p:nvSpPr>
        <p:spPr bwMode="auto">
          <a:xfrm>
            <a:off x="5081361" y="4479416"/>
            <a:ext cx="936104" cy="1172717"/>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solidFill>
                  <a:srgbClr val="000000"/>
                </a:solidFill>
                <a:latin typeface="Arial" charset="0"/>
                <a:ea typeface="HG創英角ｺﾞｼｯｸUB" pitchFamily="49" charset="-128"/>
              </a:rPr>
              <a:t>残金</a:t>
            </a:r>
            <a:endParaRPr lang="en-US" altLang="ja-JP" dirty="0">
              <a:solidFill>
                <a:srgbClr val="000000"/>
              </a:solidFill>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r>
              <a:rPr lang="en-US" altLang="ja-JP" dirty="0">
                <a:solidFill>
                  <a:srgbClr val="000000"/>
                </a:solidFill>
                <a:latin typeface="Arial" charset="0"/>
                <a:ea typeface="HG創英角ｺﾞｼｯｸUB" pitchFamily="49" charset="-128"/>
              </a:rPr>
              <a:t>33</a:t>
            </a: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24" name="正方形/長方形 23">
            <a:extLst>
              <a:ext uri="{FF2B5EF4-FFF2-40B4-BE49-F238E27FC236}">
                <a16:creationId xmlns:a16="http://schemas.microsoft.com/office/drawing/2014/main" id="{2F3A5831-4E35-F944-B8D6-B19866BD0D8C}"/>
              </a:ext>
            </a:extLst>
          </p:cNvPr>
          <p:cNvSpPr/>
          <p:nvPr/>
        </p:nvSpPr>
        <p:spPr bwMode="auto">
          <a:xfrm>
            <a:off x="6587679" y="3953301"/>
            <a:ext cx="936104" cy="1700743"/>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en-US" altLang="ja-JP" sz="1800" b="0" i="0" u="none" strike="noStrike" cap="none" normalizeH="0" baseline="0" dirty="0">
              <a:ln>
                <a:noFill/>
              </a:ln>
              <a:solidFill>
                <a:srgbClr val="000000"/>
              </a:solidFill>
              <a:effectLst/>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endParaRPr lang="en-US" altLang="ja-JP" dirty="0">
              <a:solidFill>
                <a:srgbClr val="000000"/>
              </a:solidFill>
              <a:latin typeface="Arial" charset="0"/>
              <a:ea typeface="HG創英角ｺﾞｼｯｸUB" pitchFamily="49" charset="-128"/>
            </a:endParaRPr>
          </a:p>
          <a:p>
            <a:pPr algn="ctr"/>
            <a:endParaRPr lang="en-US" altLang="ja-JP" dirty="0">
              <a:solidFill>
                <a:srgbClr val="FF0000"/>
              </a:solidFill>
              <a:latin typeface="Arial" charset="0"/>
              <a:ea typeface="HG創英角ｺﾞｼｯｸUB" pitchFamily="49" charset="-128"/>
            </a:endParaRPr>
          </a:p>
          <a:p>
            <a:pPr algn="ctr"/>
            <a:r>
              <a:rPr lang="ja-JP" altLang="en-US" dirty="0">
                <a:solidFill>
                  <a:srgbClr val="FF0000"/>
                </a:solidFill>
                <a:latin typeface="Arial" charset="0"/>
                <a:ea typeface="HG創英角ｺﾞｼｯｸUB" pitchFamily="49" charset="-128"/>
              </a:rPr>
              <a:t>手取り</a:t>
            </a:r>
            <a:endParaRPr lang="en-US" altLang="ja-JP" dirty="0">
              <a:solidFill>
                <a:srgbClr val="FF0000"/>
              </a:solidFill>
              <a:latin typeface="Arial" charset="0"/>
              <a:ea typeface="HG創英角ｺﾞｼｯｸUB" pitchFamily="49" charset="-128"/>
            </a:endParaRPr>
          </a:p>
          <a:p>
            <a:pPr algn="ctr"/>
            <a:r>
              <a:rPr lang="en-US" altLang="ja-JP" dirty="0">
                <a:solidFill>
                  <a:srgbClr val="FF0000"/>
                </a:solidFill>
                <a:latin typeface="Arial" charset="0"/>
                <a:ea typeface="HG創英角ｺﾞｼｯｸUB" pitchFamily="49" charset="-128"/>
              </a:rPr>
              <a:t>33</a:t>
            </a:r>
            <a:endParaRPr lang="ja-JP" altLang="en-US" dirty="0">
              <a:solidFill>
                <a:srgbClr val="FF0000"/>
              </a:solidFill>
              <a:latin typeface="Arial" charset="0"/>
              <a:ea typeface="HG創英角ｺﾞｼｯｸUB" pitchFamily="49" charset="-128"/>
            </a:endParaRPr>
          </a:p>
        </p:txBody>
      </p:sp>
      <p:cxnSp>
        <p:nvCxnSpPr>
          <p:cNvPr id="17" name="直線コネクタ 16">
            <a:extLst>
              <a:ext uri="{FF2B5EF4-FFF2-40B4-BE49-F238E27FC236}">
                <a16:creationId xmlns:a16="http://schemas.microsoft.com/office/drawing/2014/main" id="{516D4434-9D71-EF44-B87A-3B88AD63DF6D}"/>
              </a:ext>
            </a:extLst>
          </p:cNvPr>
          <p:cNvCxnSpPr>
            <a:cxnSpLocks/>
          </p:cNvCxnSpPr>
          <p:nvPr/>
        </p:nvCxnSpPr>
        <p:spPr bwMode="auto">
          <a:xfrm flipV="1">
            <a:off x="5157639" y="4500496"/>
            <a:ext cx="2366144" cy="16709"/>
          </a:xfrm>
          <a:prstGeom prst="line">
            <a:avLst/>
          </a:prstGeom>
          <a:ln>
            <a:prstDash val="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9" name="直線コネクタ 18">
            <a:extLst>
              <a:ext uri="{FF2B5EF4-FFF2-40B4-BE49-F238E27FC236}">
                <a16:creationId xmlns:a16="http://schemas.microsoft.com/office/drawing/2014/main" id="{279F0BF2-C567-0F45-9E11-5E7B25BC32DB}"/>
              </a:ext>
            </a:extLst>
          </p:cNvPr>
          <p:cNvCxnSpPr>
            <a:cxnSpLocks/>
          </p:cNvCxnSpPr>
          <p:nvPr/>
        </p:nvCxnSpPr>
        <p:spPr bwMode="auto">
          <a:xfrm flipV="1">
            <a:off x="1204996" y="1814636"/>
            <a:ext cx="6081627" cy="43224"/>
          </a:xfrm>
          <a:prstGeom prst="line">
            <a:avLst/>
          </a:prstGeom>
          <a:ln>
            <a:prstDash val="dash"/>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23" name="正方形/長方形 22">
            <a:extLst>
              <a:ext uri="{FF2B5EF4-FFF2-40B4-BE49-F238E27FC236}">
                <a16:creationId xmlns:a16="http://schemas.microsoft.com/office/drawing/2014/main" id="{9717BE6E-8452-8A4E-9230-5960EC9B6F7C}"/>
              </a:ext>
            </a:extLst>
          </p:cNvPr>
          <p:cNvSpPr/>
          <p:nvPr/>
        </p:nvSpPr>
        <p:spPr bwMode="auto">
          <a:xfrm>
            <a:off x="6587679" y="1829921"/>
            <a:ext cx="936104" cy="2667975"/>
          </a:xfrm>
          <a:prstGeom prst="rect">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solidFill>
                  <a:schemeClr val="tx1"/>
                </a:solidFill>
                <a:latin typeface="Arial" charset="0"/>
                <a:ea typeface="HG創英角ｺﾞｼｯｸUB" pitchFamily="49" charset="-128"/>
              </a:rPr>
              <a:t>税金</a:t>
            </a:r>
            <a:endParaRPr lang="en-US" altLang="ja-JP" dirty="0">
              <a:solidFill>
                <a:schemeClr val="tx1"/>
              </a:solidFill>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r>
              <a:rPr lang="ja-JP" altLang="en-US" dirty="0">
                <a:solidFill>
                  <a:schemeClr val="tx1"/>
                </a:solidFill>
                <a:latin typeface="Arial" charset="0"/>
                <a:ea typeface="HG創英角ｺﾞｼｯｸUB" pitchFamily="49" charset="-128"/>
              </a:rPr>
              <a:t>合計</a:t>
            </a:r>
            <a:endParaRPr lang="en-US" altLang="ja-JP" dirty="0">
              <a:solidFill>
                <a:schemeClr val="tx1"/>
              </a:solidFill>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r>
              <a:rPr lang="en-US" altLang="ja-JP" dirty="0">
                <a:solidFill>
                  <a:schemeClr val="tx1"/>
                </a:solidFill>
                <a:latin typeface="Arial" charset="0"/>
                <a:ea typeface="HG創英角ｺﾞｼｯｸUB" pitchFamily="49" charset="-128"/>
              </a:rPr>
              <a:t>67</a:t>
            </a:r>
            <a:endParaRPr kumimoji="1" lang="ja-JP" altLang="en-US" sz="1800" b="0" i="0" u="none" strike="noStrike" cap="none" normalizeH="0" baseline="0" dirty="0">
              <a:ln>
                <a:noFill/>
              </a:ln>
              <a:solidFill>
                <a:schemeClr val="tx1"/>
              </a:solidFill>
              <a:effectLst/>
              <a:latin typeface="Arial" charset="0"/>
              <a:ea typeface="HG創英角ｺﾞｼｯｸUB" pitchFamily="49" charset="-128"/>
            </a:endParaRPr>
          </a:p>
        </p:txBody>
      </p:sp>
      <p:cxnSp>
        <p:nvCxnSpPr>
          <p:cNvPr id="26" name="直線コネクタ 25">
            <a:extLst>
              <a:ext uri="{FF2B5EF4-FFF2-40B4-BE49-F238E27FC236}">
                <a16:creationId xmlns:a16="http://schemas.microsoft.com/office/drawing/2014/main" id="{FFC6EDA0-3402-B747-A4EA-4FF44C8DCA1F}"/>
              </a:ext>
            </a:extLst>
          </p:cNvPr>
          <p:cNvCxnSpPr>
            <a:cxnSpLocks/>
          </p:cNvCxnSpPr>
          <p:nvPr/>
        </p:nvCxnSpPr>
        <p:spPr bwMode="auto">
          <a:xfrm flipV="1">
            <a:off x="3429447" y="3127804"/>
            <a:ext cx="3705972" cy="7698"/>
          </a:xfrm>
          <a:prstGeom prst="line">
            <a:avLst/>
          </a:prstGeom>
          <a:ln>
            <a:prstDash val="dash"/>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34" name="正方形/長方形 33">
            <a:extLst>
              <a:ext uri="{FF2B5EF4-FFF2-40B4-BE49-F238E27FC236}">
                <a16:creationId xmlns:a16="http://schemas.microsoft.com/office/drawing/2014/main" id="{38FB0F98-1BB5-A949-A5E0-8EE6596E9CD1}"/>
              </a:ext>
            </a:extLst>
          </p:cNvPr>
          <p:cNvSpPr/>
          <p:nvPr/>
        </p:nvSpPr>
        <p:spPr bwMode="auto">
          <a:xfrm>
            <a:off x="2493343" y="1852319"/>
            <a:ext cx="936104" cy="1263993"/>
          </a:xfrm>
          <a:prstGeom prst="rect">
            <a:avLst/>
          </a:prstGeom>
          <a:noFill/>
          <a:ln w="57150">
            <a:solidFill>
              <a:srgbClr val="FF0000"/>
            </a:solid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en-US" altLang="ja-JP" dirty="0">
              <a:solidFill>
                <a:schemeClr val="bg2"/>
              </a:solidFill>
              <a:latin typeface="Arial" charset="0"/>
              <a:ea typeface="HG創英角ｺﾞｼｯｸUB" pitchFamily="49" charset="-128"/>
            </a:endParaRPr>
          </a:p>
        </p:txBody>
      </p:sp>
      <p:sp>
        <p:nvSpPr>
          <p:cNvPr id="35" name="正方形/長方形 34">
            <a:extLst>
              <a:ext uri="{FF2B5EF4-FFF2-40B4-BE49-F238E27FC236}">
                <a16:creationId xmlns:a16="http://schemas.microsoft.com/office/drawing/2014/main" id="{4C777D4C-10B8-AD46-BC45-7F35D0A8EA60}"/>
              </a:ext>
            </a:extLst>
          </p:cNvPr>
          <p:cNvSpPr/>
          <p:nvPr/>
        </p:nvSpPr>
        <p:spPr bwMode="auto">
          <a:xfrm>
            <a:off x="5072234" y="3098991"/>
            <a:ext cx="936104" cy="1390968"/>
          </a:xfrm>
          <a:prstGeom prst="rect">
            <a:avLst/>
          </a:prstGeom>
          <a:noFill/>
          <a:ln w="57150">
            <a:solidFill>
              <a:srgbClr val="FF0000"/>
            </a:solid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lang="en-US" altLang="ja-JP" dirty="0">
              <a:solidFill>
                <a:schemeClr val="bg2"/>
              </a:solidFill>
              <a:latin typeface="Arial" charset="0"/>
              <a:ea typeface="HG創英角ｺﾞｼｯｸUB" pitchFamily="49" charset="-128"/>
            </a:endParaRPr>
          </a:p>
        </p:txBody>
      </p:sp>
      <p:sp>
        <p:nvSpPr>
          <p:cNvPr id="25" name="テキスト ボックス 24">
            <a:extLst>
              <a:ext uri="{FF2B5EF4-FFF2-40B4-BE49-F238E27FC236}">
                <a16:creationId xmlns:a16="http://schemas.microsoft.com/office/drawing/2014/main" id="{4BD06123-B21B-8341-9F20-8CA3DA31978E}"/>
              </a:ext>
            </a:extLst>
          </p:cNvPr>
          <p:cNvSpPr txBox="1"/>
          <p:nvPr/>
        </p:nvSpPr>
        <p:spPr>
          <a:xfrm>
            <a:off x="4823273" y="1939816"/>
            <a:ext cx="1415772" cy="1077218"/>
          </a:xfrm>
          <a:prstGeom prst="rect">
            <a:avLst/>
          </a:prstGeom>
          <a:noFill/>
        </p:spPr>
        <p:txBody>
          <a:bodyPr wrap="none" rtlCol="0">
            <a:spAutoFit/>
          </a:bodyPr>
          <a:lstStyle/>
          <a:p>
            <a:pPr algn="ctr"/>
            <a:r>
              <a:rPr kumimoji="1" lang="ja-JP" altLang="en-US" sz="1600" dirty="0">
                <a:solidFill>
                  <a:schemeClr val="bg2"/>
                </a:solidFill>
                <a:latin typeface="HGMaruGothicMPRO" panose="020F0600000000000000" pitchFamily="34" charset="-128"/>
                <a:ea typeface="HGMaruGothicMPRO" panose="020F0600000000000000" pitchFamily="34" charset="-128"/>
              </a:rPr>
              <a:t>所得</a:t>
            </a:r>
            <a:r>
              <a:rPr lang="ja-JP" altLang="en-US" sz="1600" dirty="0">
                <a:solidFill>
                  <a:schemeClr val="bg2"/>
                </a:solidFill>
                <a:latin typeface="HGMaruGothicMPRO" panose="020F0600000000000000" pitchFamily="34" charset="-128"/>
                <a:ea typeface="HGMaruGothicMPRO" panose="020F0600000000000000" pitchFamily="34" charset="-128"/>
              </a:rPr>
              <a:t>税</a:t>
            </a:r>
            <a:endParaRPr lang="en-US" altLang="ja-JP" sz="1600" dirty="0">
              <a:solidFill>
                <a:schemeClr val="bg2"/>
              </a:solidFill>
              <a:latin typeface="HGMaruGothicMPRO" panose="020F0600000000000000" pitchFamily="34" charset="-128"/>
              <a:ea typeface="HGMaruGothicMPRO" panose="020F0600000000000000" pitchFamily="34" charset="-128"/>
            </a:endParaRPr>
          </a:p>
          <a:p>
            <a:pPr algn="ctr"/>
            <a:r>
              <a:rPr lang="ja-JP" altLang="en-US" sz="1600" dirty="0">
                <a:solidFill>
                  <a:schemeClr val="bg2"/>
                </a:solidFill>
                <a:latin typeface="HGMaruGothicMPRO" panose="020F0600000000000000" pitchFamily="34" charset="-128"/>
                <a:ea typeface="HGMaruGothicMPRO" panose="020F0600000000000000" pitchFamily="34" charset="-128"/>
              </a:rPr>
              <a:t>＋住民税率を</a:t>
            </a:r>
            <a:endParaRPr lang="en-US" altLang="ja-JP" sz="1600" dirty="0">
              <a:solidFill>
                <a:schemeClr val="bg2"/>
              </a:solidFill>
              <a:latin typeface="HGMaruGothicMPRO" panose="020F0600000000000000" pitchFamily="34" charset="-128"/>
              <a:ea typeface="HGMaruGothicMPRO" panose="020F0600000000000000" pitchFamily="34" charset="-128"/>
            </a:endParaRPr>
          </a:p>
          <a:p>
            <a:pPr algn="ctr"/>
            <a:r>
              <a:rPr kumimoji="1" lang="en-US" altLang="ja-JP" sz="1600" dirty="0">
                <a:solidFill>
                  <a:schemeClr val="bg2"/>
                </a:solidFill>
                <a:latin typeface="HGMaruGothicMPRO" panose="020F0600000000000000" pitchFamily="34" charset="-128"/>
                <a:ea typeface="HGMaruGothicMPRO" panose="020F0600000000000000" pitchFamily="34" charset="-128"/>
              </a:rPr>
              <a:t>50</a:t>
            </a:r>
            <a:r>
              <a:rPr kumimoji="1" lang="ja-JP" altLang="en-US" sz="1600" dirty="0">
                <a:solidFill>
                  <a:schemeClr val="bg2"/>
                </a:solidFill>
                <a:latin typeface="HGMaruGothicMPRO" panose="020F0600000000000000" pitchFamily="34" charset="-128"/>
                <a:ea typeface="HGMaruGothicMPRO" panose="020F0600000000000000" pitchFamily="34" charset="-128"/>
              </a:rPr>
              <a:t>％</a:t>
            </a:r>
            <a:endParaRPr kumimoji="1" lang="en-US" altLang="ja-JP" sz="1600" dirty="0">
              <a:solidFill>
                <a:schemeClr val="bg2"/>
              </a:solidFill>
              <a:latin typeface="HGMaruGothicMPRO" panose="020F0600000000000000" pitchFamily="34" charset="-128"/>
              <a:ea typeface="HGMaruGothicMPRO" panose="020F0600000000000000" pitchFamily="34" charset="-128"/>
            </a:endParaRPr>
          </a:p>
          <a:p>
            <a:pPr algn="ctr"/>
            <a:r>
              <a:rPr kumimoji="1" lang="ja-JP" altLang="en-US" sz="1600" dirty="0">
                <a:solidFill>
                  <a:schemeClr val="bg2"/>
                </a:solidFill>
                <a:latin typeface="HGMaruGothicMPRO" panose="020F0600000000000000" pitchFamily="34" charset="-128"/>
                <a:ea typeface="HGMaruGothicMPRO" panose="020F0600000000000000" pitchFamily="34" charset="-128"/>
              </a:rPr>
              <a:t>とすると</a:t>
            </a:r>
          </a:p>
        </p:txBody>
      </p:sp>
      <p:sp>
        <p:nvSpPr>
          <p:cNvPr id="5" name="ストライプ矢印 4">
            <a:extLst>
              <a:ext uri="{FF2B5EF4-FFF2-40B4-BE49-F238E27FC236}">
                <a16:creationId xmlns:a16="http://schemas.microsoft.com/office/drawing/2014/main" id="{EC91B720-77A1-3F44-8919-4754E82898C6}"/>
              </a:ext>
            </a:extLst>
          </p:cNvPr>
          <p:cNvSpPr/>
          <p:nvPr/>
        </p:nvSpPr>
        <p:spPr bwMode="auto">
          <a:xfrm rot="850801">
            <a:off x="2032706" y="3681214"/>
            <a:ext cx="4763758" cy="1246828"/>
          </a:xfrm>
          <a:prstGeom prst="stripedRightArrow">
            <a:avLst>
              <a:gd name="adj1" fmla="val 64850"/>
              <a:gd name="adj2" fmla="val 96234"/>
            </a:avLst>
          </a:prstGeom>
          <a:solidFill>
            <a:srgbClr val="FFFF00">
              <a:alpha val="38000"/>
            </a:srgbClr>
          </a:solidFill>
          <a:ln>
            <a:solidFill>
              <a:srgbClr val="FFC00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27" name="Rectangle 6">
            <a:extLst>
              <a:ext uri="{FF2B5EF4-FFF2-40B4-BE49-F238E27FC236}">
                <a16:creationId xmlns:a16="http://schemas.microsoft.com/office/drawing/2014/main" id="{58F20313-076E-4E44-896F-8A98D2DF4448}"/>
              </a:ext>
            </a:extLst>
          </p:cNvPr>
          <p:cNvSpPr>
            <a:spLocks noGrp="1" noChangeArrowheads="1"/>
          </p:cNvSpPr>
          <p:nvPr>
            <p:ph type="sldNum" sz="quarter" idx="4"/>
          </p:nvPr>
        </p:nvSpPr>
        <p:spPr>
          <a:xfrm>
            <a:off x="7739884" y="6521197"/>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73</a:t>
            </a:fld>
            <a:endParaRPr lang="en-US" altLang="ja-JP" sz="1200" dirty="0"/>
          </a:p>
        </p:txBody>
      </p:sp>
    </p:spTree>
    <p:extLst>
      <p:ext uri="{BB962C8B-B14F-4D97-AF65-F5344CB8AC3E}">
        <p14:creationId xmlns:p14="http://schemas.microsoft.com/office/powerpoint/2010/main" val="1734359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8" grpId="0" animBg="1"/>
      <p:bldP spid="36" grpId="0" animBg="1"/>
      <p:bldP spid="7" grpId="0" animBg="1"/>
      <p:bldP spid="21" grpId="0" animBg="1"/>
      <p:bldP spid="22" grpId="0" animBg="1"/>
      <p:bldP spid="24" grpId="0" animBg="1"/>
      <p:bldP spid="23" grpId="0" animBg="1"/>
      <p:bldP spid="34" grpId="0" animBg="1"/>
      <p:bldP spid="35" grpId="0" animBg="1"/>
      <p:bldP spid="25" grpId="0"/>
      <p:bldP spid="5"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DF598543-9B50-48AC-A18C-15D5A37462EE}"/>
              </a:ext>
            </a:extLst>
          </p:cNvPr>
          <p:cNvSpPr/>
          <p:nvPr/>
        </p:nvSpPr>
        <p:spPr bwMode="auto">
          <a:xfrm>
            <a:off x="0" y="1305967"/>
            <a:ext cx="9144000" cy="4732003"/>
          </a:xfrm>
          <a:prstGeom prst="rect">
            <a:avLst/>
          </a:prstGeom>
          <a:solidFill>
            <a:schemeClr val="tx1">
              <a:lumMod val="9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2" name="タイトル 1">
            <a:extLst>
              <a:ext uri="{FF2B5EF4-FFF2-40B4-BE49-F238E27FC236}">
                <a16:creationId xmlns:a16="http://schemas.microsoft.com/office/drawing/2014/main" id="{DC30D7EC-32B7-294C-8637-74A731795BCB}"/>
              </a:ext>
            </a:extLst>
          </p:cNvPr>
          <p:cNvSpPr>
            <a:spLocks noGrp="1"/>
          </p:cNvSpPr>
          <p:nvPr>
            <p:ph type="title"/>
          </p:nvPr>
        </p:nvSpPr>
        <p:spPr>
          <a:xfrm>
            <a:off x="468313" y="188913"/>
            <a:ext cx="7344047" cy="1143000"/>
          </a:xfrm>
        </p:spPr>
        <p:txBody>
          <a:bodyPr/>
          <a:lstStyle/>
          <a:p>
            <a:r>
              <a:rPr lang="ja-JP" altLang="en-US" dirty="0"/>
              <a:t>高額な役員報酬は否認される？</a:t>
            </a:r>
            <a:endParaRPr kumimoji="1" lang="ja-JP" altLang="en-US" dirty="0"/>
          </a:p>
        </p:txBody>
      </p:sp>
      <p:sp>
        <p:nvSpPr>
          <p:cNvPr id="4" name="スライド番号プレースホルダー 3">
            <a:extLst>
              <a:ext uri="{FF2B5EF4-FFF2-40B4-BE49-F238E27FC236}">
                <a16:creationId xmlns:a16="http://schemas.microsoft.com/office/drawing/2014/main" id="{3E3CE11F-6758-2945-A889-47BF6E8E22B7}"/>
              </a:ext>
            </a:extLst>
          </p:cNvPr>
          <p:cNvSpPr>
            <a:spLocks noGrp="1"/>
          </p:cNvSpPr>
          <p:nvPr>
            <p:ph type="sldNum" sz="quarter" idx="4"/>
          </p:nvPr>
        </p:nvSpPr>
        <p:spPr>
          <a:xfrm>
            <a:off x="7720634" y="6563987"/>
            <a:ext cx="946112" cy="321397"/>
          </a:xfrm>
        </p:spPr>
        <p:txBody>
          <a:bodyPr/>
          <a:lstStyle/>
          <a:p>
            <a:pPr>
              <a:defRPr/>
            </a:pPr>
            <a:fld id="{85191FB8-4F62-47EF-9F3F-3C0A94BC7DC8}" type="slidenum">
              <a:rPr lang="en-US" altLang="ja-JP" smtClean="0"/>
              <a:pPr>
                <a:defRPr/>
              </a:pPr>
              <a:t>74</a:t>
            </a:fld>
            <a:endParaRPr lang="en-US" altLang="ja-JP" dirty="0"/>
          </a:p>
        </p:txBody>
      </p:sp>
      <p:sp>
        <p:nvSpPr>
          <p:cNvPr id="11" name="テキスト ボックス 10">
            <a:extLst>
              <a:ext uri="{FF2B5EF4-FFF2-40B4-BE49-F238E27FC236}">
                <a16:creationId xmlns:a16="http://schemas.microsoft.com/office/drawing/2014/main" id="{89FE12EA-D1EA-7541-B6C5-329CE273829A}"/>
              </a:ext>
            </a:extLst>
          </p:cNvPr>
          <p:cNvSpPr txBox="1"/>
          <p:nvPr/>
        </p:nvSpPr>
        <p:spPr>
          <a:xfrm>
            <a:off x="468313" y="1484784"/>
            <a:ext cx="8064896" cy="2862322"/>
          </a:xfrm>
          <a:prstGeom prst="rect">
            <a:avLst/>
          </a:prstGeom>
          <a:solidFill>
            <a:schemeClr val="tx1"/>
          </a:solidFill>
        </p:spPr>
        <p:txBody>
          <a:bodyPr wrap="square" rtlCol="0">
            <a:spAutoFit/>
          </a:bodyPr>
          <a:lstStyle/>
          <a:p>
            <a:pPr marL="0" indent="0">
              <a:buNone/>
            </a:pPr>
            <a:r>
              <a:rPr lang="ja-JP" altLang="en-US" sz="2000" dirty="0">
                <a:latin typeface="Meiryo UI" panose="020B0604030504040204" pitchFamily="50" charset="-128"/>
                <a:ea typeface="Meiryo UI" panose="020B0604030504040204" pitchFamily="50" charset="-128"/>
              </a:rPr>
              <a:t>役員報酬として認められる金額は、</a:t>
            </a:r>
          </a:p>
          <a:p>
            <a:pPr marL="0" indent="0">
              <a:buNone/>
            </a:pPr>
            <a:endParaRPr lang="en-US" altLang="ja-JP" sz="2000" dirty="0">
              <a:latin typeface="Meiryo UI" panose="020B0604030504040204" pitchFamily="50" charset="-128"/>
              <a:ea typeface="Meiryo UI" panose="020B0604030504040204" pitchFamily="50" charset="-128"/>
            </a:endParaRPr>
          </a:p>
          <a:p>
            <a:pPr marL="0" indent="0">
              <a:buNone/>
            </a:pPr>
            <a:r>
              <a:rPr lang="ja-JP" altLang="en-US" sz="2000" dirty="0">
                <a:latin typeface="Meiryo UI" panose="020B0604030504040204" pitchFamily="50" charset="-128"/>
                <a:ea typeface="Meiryo UI" panose="020B0604030504040204" pitchFamily="50" charset="-128"/>
              </a:rPr>
              <a:t>〇当該役員の職務の内容</a:t>
            </a:r>
          </a:p>
          <a:p>
            <a:pPr marL="0" indent="0">
              <a:buNone/>
            </a:pPr>
            <a:r>
              <a:rPr lang="ja-JP" altLang="en-US" sz="2000" dirty="0">
                <a:latin typeface="Meiryo UI" panose="020B0604030504040204" pitchFamily="50" charset="-128"/>
                <a:ea typeface="Meiryo UI" panose="020B0604030504040204" pitchFamily="50" charset="-128"/>
              </a:rPr>
              <a:t>〇その内国法人の収益及びその使用人に対する給与の支給の状況</a:t>
            </a:r>
          </a:p>
          <a:p>
            <a:pPr marL="0" indent="0">
              <a:buNone/>
            </a:pPr>
            <a:r>
              <a:rPr lang="ja-JP" altLang="en-US" sz="2000" dirty="0">
                <a:latin typeface="Meiryo UI" panose="020B0604030504040204" pitchFamily="50" charset="-128"/>
                <a:ea typeface="Meiryo UI" panose="020B0604030504040204" pitchFamily="50" charset="-128"/>
              </a:rPr>
              <a:t>〇その内国法人と同種の事業を営む法人で、</a:t>
            </a:r>
            <a:endParaRPr lang="en-US" altLang="ja-JP" sz="2000" dirty="0">
              <a:latin typeface="Meiryo UI" panose="020B0604030504040204" pitchFamily="50" charset="-128"/>
              <a:ea typeface="Meiryo UI" panose="020B0604030504040204" pitchFamily="50" charset="-128"/>
            </a:endParaRPr>
          </a:p>
          <a:p>
            <a:pPr marL="0" indent="0">
              <a:buNone/>
            </a:pPr>
            <a:r>
              <a:rPr lang="ja-JP" altLang="en-US" sz="2000" dirty="0">
                <a:latin typeface="Meiryo UI" panose="020B0604030504040204" pitchFamily="50" charset="-128"/>
                <a:ea typeface="Meiryo UI" panose="020B0604030504040204" pitchFamily="50" charset="-128"/>
              </a:rPr>
              <a:t>　その事業規模が類似するものの役員に対する給与の支給の状況等に照らし、</a:t>
            </a:r>
            <a:endParaRPr lang="en-US" altLang="ja-JP" sz="2000" dirty="0">
              <a:latin typeface="Meiryo UI" panose="020B0604030504040204" pitchFamily="50" charset="-128"/>
              <a:ea typeface="Meiryo UI" panose="020B0604030504040204" pitchFamily="50" charset="-128"/>
            </a:endParaRPr>
          </a:p>
          <a:p>
            <a:pPr marL="0" indent="0">
              <a:buNone/>
            </a:pPr>
            <a:r>
              <a:rPr lang="ja-JP" altLang="en-US" sz="2000" dirty="0">
                <a:latin typeface="Meiryo UI" panose="020B0604030504040204" pitchFamily="50" charset="-128"/>
                <a:ea typeface="Meiryo UI" panose="020B0604030504040204" pitchFamily="50" charset="-128"/>
              </a:rPr>
              <a:t>　</a:t>
            </a:r>
            <a:endParaRPr lang="en-US" altLang="ja-JP" sz="2000" dirty="0">
              <a:latin typeface="Meiryo UI" panose="020B0604030504040204" pitchFamily="50" charset="-128"/>
              <a:ea typeface="Meiryo UI" panose="020B0604030504040204" pitchFamily="50" charset="-128"/>
            </a:endParaRPr>
          </a:p>
          <a:p>
            <a:pPr marL="0" indent="0">
              <a:buNone/>
            </a:pPr>
            <a:r>
              <a:rPr lang="ja-JP" altLang="en-US" sz="2000" b="1" dirty="0">
                <a:latin typeface="Meiryo UI" panose="020B0604030504040204" pitchFamily="50" charset="-128"/>
                <a:ea typeface="Meiryo UI" panose="020B0604030504040204" pitchFamily="50" charset="-128"/>
              </a:rPr>
              <a:t>当該役員の職務に対する対価として相当であると認められる金額</a:t>
            </a:r>
            <a:endParaRPr lang="en-US" altLang="ja-JP" sz="2000" b="1" dirty="0">
              <a:latin typeface="Meiryo UI" panose="020B0604030504040204" pitchFamily="50" charset="-128"/>
              <a:ea typeface="Meiryo UI" panose="020B0604030504040204" pitchFamily="50" charset="-128"/>
            </a:endParaRPr>
          </a:p>
          <a:p>
            <a:pPr marL="0" indent="0">
              <a:buNone/>
            </a:pPr>
            <a:r>
              <a:rPr lang="ja-JP" altLang="en-US" sz="2000" dirty="0">
                <a:latin typeface="Meiryo UI" panose="020B0604030504040204" pitchFamily="50" charset="-128"/>
                <a:ea typeface="Meiryo UI" panose="020B0604030504040204" pitchFamily="50" charset="-128"/>
              </a:rPr>
              <a:t>とされている（法人税法施行令第７０条）。</a:t>
            </a:r>
            <a:endParaRPr lang="en-US" altLang="ja-JP" sz="2000" dirty="0">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F4D82029-4DA5-4888-B136-303040A490B2}"/>
              </a:ext>
            </a:extLst>
          </p:cNvPr>
          <p:cNvSpPr txBox="1"/>
          <p:nvPr/>
        </p:nvSpPr>
        <p:spPr>
          <a:xfrm>
            <a:off x="446455" y="107500"/>
            <a:ext cx="954107" cy="369332"/>
          </a:xfrm>
          <a:prstGeom prst="rect">
            <a:avLst/>
          </a:prstGeom>
          <a:noFill/>
        </p:spPr>
        <p:txBody>
          <a:bodyPr wrap="none" rtlCol="0">
            <a:spAutoFit/>
          </a:bodyPr>
          <a:lstStyle/>
          <a:p>
            <a:r>
              <a:rPr lang="en-US" altLang="ja-JP" dirty="0"/>
              <a:t>3</a:t>
            </a:r>
            <a:r>
              <a:rPr kumimoji="1" lang="en-US" altLang="ja-JP" dirty="0"/>
              <a:t>-1-3-X</a:t>
            </a:r>
          </a:p>
        </p:txBody>
      </p:sp>
      <p:sp>
        <p:nvSpPr>
          <p:cNvPr id="5" name="正方形/長方形 4">
            <a:extLst>
              <a:ext uri="{FF2B5EF4-FFF2-40B4-BE49-F238E27FC236}">
                <a16:creationId xmlns:a16="http://schemas.microsoft.com/office/drawing/2014/main" id="{F4937076-2FB3-EAE7-F0B2-D71A08432E07}"/>
              </a:ext>
            </a:extLst>
          </p:cNvPr>
          <p:cNvSpPr/>
          <p:nvPr/>
        </p:nvSpPr>
        <p:spPr bwMode="auto">
          <a:xfrm>
            <a:off x="1115616" y="4880685"/>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3200" dirty="0">
                <a:latin typeface="Meiryo UI" panose="020B0604030504040204" pitchFamily="34" charset="-128"/>
                <a:ea typeface="Meiryo UI" panose="020B0604030504040204" pitchFamily="34" charset="-128"/>
              </a:rPr>
              <a:t>裁判しないと分かりません</a:t>
            </a:r>
          </a:p>
        </p:txBody>
      </p:sp>
      <p:sp>
        <p:nvSpPr>
          <p:cNvPr id="6" name="三角形 13">
            <a:extLst>
              <a:ext uri="{FF2B5EF4-FFF2-40B4-BE49-F238E27FC236}">
                <a16:creationId xmlns:a16="http://schemas.microsoft.com/office/drawing/2014/main" id="{1FA9754E-3AC7-DBC5-9975-EF37BA9C5DCD}"/>
              </a:ext>
            </a:extLst>
          </p:cNvPr>
          <p:cNvSpPr/>
          <p:nvPr/>
        </p:nvSpPr>
        <p:spPr bwMode="auto">
          <a:xfrm rot="10800000">
            <a:off x="3779912" y="4437112"/>
            <a:ext cx="1584176" cy="288032"/>
          </a:xfrm>
          <a:prstGeom prst="triangle">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fontScale="25000" lnSpcReduction="20000"/>
          </a:bodyPr>
          <a:lstStyle/>
          <a:p>
            <a:pPr algn="l"/>
            <a:endParaRPr kumimoji="1" lang="ja-JP" altLang="en-US">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3983645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5" grpId="0" animBg="1"/>
      <p:bldP spid="6"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正方形/長方形 21">
            <a:extLst>
              <a:ext uri="{FF2B5EF4-FFF2-40B4-BE49-F238E27FC236}">
                <a16:creationId xmlns:a16="http://schemas.microsoft.com/office/drawing/2014/main" id="{DF598543-9B50-48AC-A18C-15D5A37462EE}"/>
              </a:ext>
            </a:extLst>
          </p:cNvPr>
          <p:cNvSpPr/>
          <p:nvPr/>
        </p:nvSpPr>
        <p:spPr bwMode="auto">
          <a:xfrm>
            <a:off x="0" y="1305967"/>
            <a:ext cx="9144000" cy="4732003"/>
          </a:xfrm>
          <a:prstGeom prst="rect">
            <a:avLst/>
          </a:prstGeom>
          <a:solidFill>
            <a:schemeClr val="tx1">
              <a:lumMod val="9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2" name="タイトル 1">
            <a:extLst>
              <a:ext uri="{FF2B5EF4-FFF2-40B4-BE49-F238E27FC236}">
                <a16:creationId xmlns:a16="http://schemas.microsoft.com/office/drawing/2014/main" id="{DC30D7EC-32B7-294C-8637-74A731795BCB}"/>
              </a:ext>
            </a:extLst>
          </p:cNvPr>
          <p:cNvSpPr>
            <a:spLocks noGrp="1"/>
          </p:cNvSpPr>
          <p:nvPr>
            <p:ph type="title"/>
          </p:nvPr>
        </p:nvSpPr>
        <p:spPr>
          <a:xfrm>
            <a:off x="468313" y="188913"/>
            <a:ext cx="7344047" cy="1143000"/>
          </a:xfrm>
        </p:spPr>
        <p:txBody>
          <a:bodyPr/>
          <a:lstStyle/>
          <a:p>
            <a:r>
              <a:rPr lang="ja-JP" altLang="en-US"/>
              <a:t>高額な役員報酬のリスク</a:t>
            </a:r>
            <a:endParaRPr kumimoji="1" lang="ja-JP" altLang="en-US"/>
          </a:p>
        </p:txBody>
      </p:sp>
      <p:sp>
        <p:nvSpPr>
          <p:cNvPr id="4" name="スライド番号プレースホルダー 3">
            <a:extLst>
              <a:ext uri="{FF2B5EF4-FFF2-40B4-BE49-F238E27FC236}">
                <a16:creationId xmlns:a16="http://schemas.microsoft.com/office/drawing/2014/main" id="{3E3CE11F-6758-2945-A889-47BF6E8E22B7}"/>
              </a:ext>
            </a:extLst>
          </p:cNvPr>
          <p:cNvSpPr>
            <a:spLocks noGrp="1"/>
          </p:cNvSpPr>
          <p:nvPr>
            <p:ph type="sldNum" sz="quarter" idx="4"/>
          </p:nvPr>
        </p:nvSpPr>
        <p:spPr>
          <a:xfrm>
            <a:off x="7720634" y="5877272"/>
            <a:ext cx="946112" cy="321397"/>
          </a:xfrm>
        </p:spPr>
        <p:txBody>
          <a:bodyPr/>
          <a:lstStyle/>
          <a:p>
            <a:pPr>
              <a:defRPr/>
            </a:pPr>
            <a:fld id="{85191FB8-4F62-47EF-9F3F-3C0A94BC7DC8}" type="slidenum">
              <a:rPr lang="en-US" altLang="ja-JP" smtClean="0"/>
              <a:pPr>
                <a:defRPr/>
              </a:pPr>
              <a:t>75</a:t>
            </a:fld>
            <a:endParaRPr lang="en-US" altLang="ja-JP" dirty="0"/>
          </a:p>
        </p:txBody>
      </p:sp>
      <p:sp>
        <p:nvSpPr>
          <p:cNvPr id="28" name="正方形/長方形 27">
            <a:extLst>
              <a:ext uri="{FF2B5EF4-FFF2-40B4-BE49-F238E27FC236}">
                <a16:creationId xmlns:a16="http://schemas.microsoft.com/office/drawing/2014/main" id="{4483DEBA-83F7-E34F-8A83-C75E652170AC}"/>
              </a:ext>
            </a:extLst>
          </p:cNvPr>
          <p:cNvSpPr/>
          <p:nvPr/>
        </p:nvSpPr>
        <p:spPr bwMode="auto">
          <a:xfrm>
            <a:off x="5076056" y="1556792"/>
            <a:ext cx="1292966" cy="3816424"/>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a:solidFill>
                  <a:srgbClr val="000000"/>
                </a:solidFill>
                <a:latin typeface="Arial" charset="0"/>
                <a:ea typeface="HG創英角ｺﾞｼｯｸUB" pitchFamily="49" charset="-128"/>
              </a:rPr>
              <a:t>役員報酬</a:t>
            </a:r>
            <a:endParaRPr lang="en-US" altLang="ja-JP" dirty="0">
              <a:solidFill>
                <a:srgbClr val="000000"/>
              </a:solidFill>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rgbClr val="000000"/>
                </a:solidFill>
                <a:effectLst/>
                <a:latin typeface="Arial" charset="0"/>
                <a:ea typeface="HG創英角ｺﾞｼｯｸUB" pitchFamily="49" charset="-128"/>
              </a:rPr>
              <a:t>1,800</a:t>
            </a:r>
            <a:r>
              <a:rPr kumimoji="1" lang="ja-JP" altLang="en-US" sz="1800" b="0" i="0" u="none" strike="noStrike" cap="none" normalizeH="0" baseline="0">
                <a:ln>
                  <a:noFill/>
                </a:ln>
                <a:solidFill>
                  <a:srgbClr val="000000"/>
                </a:solidFill>
                <a:effectLst/>
                <a:latin typeface="Arial" charset="0"/>
                <a:ea typeface="HG創英角ｺﾞｼｯｸUB" pitchFamily="49" charset="-128"/>
              </a:rPr>
              <a:t>万円</a:t>
            </a: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cxnSp>
        <p:nvCxnSpPr>
          <p:cNvPr id="47" name="直線コネクタ 46">
            <a:extLst>
              <a:ext uri="{FF2B5EF4-FFF2-40B4-BE49-F238E27FC236}">
                <a16:creationId xmlns:a16="http://schemas.microsoft.com/office/drawing/2014/main" id="{80E6A0E0-5D0E-3140-A0A6-B629901BA3D5}"/>
              </a:ext>
            </a:extLst>
          </p:cNvPr>
          <p:cNvCxnSpPr>
            <a:cxnSpLocks/>
          </p:cNvCxnSpPr>
          <p:nvPr/>
        </p:nvCxnSpPr>
        <p:spPr bwMode="auto">
          <a:xfrm>
            <a:off x="601985" y="5373216"/>
            <a:ext cx="8218487" cy="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30" name="正方形/長方形 29">
            <a:extLst>
              <a:ext uri="{FF2B5EF4-FFF2-40B4-BE49-F238E27FC236}">
                <a16:creationId xmlns:a16="http://schemas.microsoft.com/office/drawing/2014/main" id="{2DCF4E3F-BBFA-9E4B-A864-9A0E67769586}"/>
              </a:ext>
            </a:extLst>
          </p:cNvPr>
          <p:cNvSpPr/>
          <p:nvPr/>
        </p:nvSpPr>
        <p:spPr bwMode="auto">
          <a:xfrm>
            <a:off x="5079234" y="1568444"/>
            <a:ext cx="1292966" cy="2298470"/>
          </a:xfrm>
          <a:prstGeom prst="rect">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a:ln>
                  <a:noFill/>
                </a:ln>
                <a:solidFill>
                  <a:schemeClr val="tx1"/>
                </a:solidFill>
                <a:effectLst/>
                <a:latin typeface="Arial" charset="0"/>
                <a:ea typeface="HG創英角ｺﾞｼｯｸUB" pitchFamily="49" charset="-128"/>
              </a:rPr>
              <a:t>否認</a:t>
            </a:r>
            <a:endParaRPr kumimoji="1" lang="en-US" altLang="ja-JP" sz="1800" b="0" i="0" u="none" strike="noStrike" cap="none" normalizeH="0" baseline="0" dirty="0">
              <a:ln>
                <a:noFill/>
              </a:ln>
              <a:solidFill>
                <a:schemeClr val="tx1"/>
              </a:solidFill>
              <a:effectLst/>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HG創英角ｺﾞｼｯｸUB" pitchFamily="49" charset="-128"/>
              </a:rPr>
              <a:t>1,180</a:t>
            </a:r>
            <a:r>
              <a:rPr kumimoji="1" lang="ja-JP" altLang="en-US" sz="1800" b="0" i="0" u="none" strike="noStrike" cap="none" normalizeH="0" baseline="0">
                <a:ln>
                  <a:noFill/>
                </a:ln>
                <a:solidFill>
                  <a:schemeClr val="tx1"/>
                </a:solidFill>
                <a:effectLst/>
                <a:latin typeface="Arial" charset="0"/>
                <a:ea typeface="HG創英角ｺﾞｼｯｸUB" pitchFamily="49" charset="-128"/>
              </a:rPr>
              <a:t>万円</a:t>
            </a:r>
            <a:endParaRPr kumimoji="1" lang="ja-JP" altLang="en-US" sz="1800" b="0" i="0" u="none" strike="noStrike" cap="none" normalizeH="0" baseline="0" dirty="0">
              <a:ln>
                <a:noFill/>
              </a:ln>
              <a:solidFill>
                <a:schemeClr val="tx1"/>
              </a:solidFill>
              <a:effectLst/>
              <a:latin typeface="Arial" charset="0"/>
              <a:ea typeface="HG創英角ｺﾞｼｯｸUB" pitchFamily="49" charset="-128"/>
            </a:endParaRPr>
          </a:p>
        </p:txBody>
      </p:sp>
      <p:sp>
        <p:nvSpPr>
          <p:cNvPr id="18" name="テキスト ボックス 17">
            <a:extLst>
              <a:ext uri="{FF2B5EF4-FFF2-40B4-BE49-F238E27FC236}">
                <a16:creationId xmlns:a16="http://schemas.microsoft.com/office/drawing/2014/main" id="{39992A1C-8430-A649-B4DF-73ABC20AAC18}"/>
              </a:ext>
            </a:extLst>
          </p:cNvPr>
          <p:cNvSpPr txBox="1"/>
          <p:nvPr/>
        </p:nvSpPr>
        <p:spPr>
          <a:xfrm>
            <a:off x="2518448" y="5382304"/>
            <a:ext cx="877163" cy="369332"/>
          </a:xfrm>
          <a:prstGeom prst="rect">
            <a:avLst/>
          </a:prstGeom>
          <a:noFill/>
        </p:spPr>
        <p:txBody>
          <a:bodyPr wrap="none" rtlCol="0">
            <a:spAutoFit/>
          </a:bodyPr>
          <a:lstStyle/>
          <a:p>
            <a:pPr algn="ctr"/>
            <a:r>
              <a:rPr kumimoji="1" lang="ja-JP" altLang="en-US"/>
              <a:t>前年度</a:t>
            </a:r>
          </a:p>
        </p:txBody>
      </p:sp>
      <p:sp>
        <p:nvSpPr>
          <p:cNvPr id="21" name="正方形/長方形 20">
            <a:extLst>
              <a:ext uri="{FF2B5EF4-FFF2-40B4-BE49-F238E27FC236}">
                <a16:creationId xmlns:a16="http://schemas.microsoft.com/office/drawing/2014/main" id="{E79E7C68-B83A-3A47-A3B0-BB87E9EEE28C}"/>
              </a:ext>
            </a:extLst>
          </p:cNvPr>
          <p:cNvSpPr/>
          <p:nvPr/>
        </p:nvSpPr>
        <p:spPr bwMode="auto">
          <a:xfrm>
            <a:off x="2310547" y="4725148"/>
            <a:ext cx="1292966" cy="648067"/>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a:solidFill>
                  <a:srgbClr val="000000"/>
                </a:solidFill>
                <a:latin typeface="Arial" charset="0"/>
                <a:ea typeface="HG創英角ｺﾞｼｯｸUB" pitchFamily="49" charset="-128"/>
              </a:rPr>
              <a:t>役員報酬</a:t>
            </a:r>
            <a:endParaRPr lang="en-US" altLang="ja-JP" dirty="0">
              <a:solidFill>
                <a:srgbClr val="000000"/>
              </a:solidFill>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rgbClr val="000000"/>
                </a:solidFill>
                <a:effectLst/>
                <a:latin typeface="Arial" charset="0"/>
                <a:ea typeface="HG創英角ｺﾞｼｯｸUB" pitchFamily="49" charset="-128"/>
              </a:rPr>
              <a:t>360</a:t>
            </a:r>
            <a:r>
              <a:rPr kumimoji="1" lang="ja-JP" altLang="en-US" sz="1800" b="0" i="0" u="none" strike="noStrike" cap="none" normalizeH="0" baseline="0">
                <a:ln>
                  <a:noFill/>
                </a:ln>
                <a:solidFill>
                  <a:srgbClr val="000000"/>
                </a:solidFill>
                <a:effectLst/>
                <a:latin typeface="Arial" charset="0"/>
                <a:ea typeface="HG創英角ｺﾞｼｯｸUB" pitchFamily="49" charset="-128"/>
              </a:rPr>
              <a:t>万円</a:t>
            </a: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24" name="正方形/長方形 23">
            <a:extLst>
              <a:ext uri="{FF2B5EF4-FFF2-40B4-BE49-F238E27FC236}">
                <a16:creationId xmlns:a16="http://schemas.microsoft.com/office/drawing/2014/main" id="{4E192E98-D638-3241-8E2F-804A068E04F1}"/>
              </a:ext>
            </a:extLst>
          </p:cNvPr>
          <p:cNvSpPr/>
          <p:nvPr/>
        </p:nvSpPr>
        <p:spPr bwMode="auto">
          <a:xfrm>
            <a:off x="5075873" y="3866915"/>
            <a:ext cx="1292966" cy="1506300"/>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a:solidFill>
                  <a:srgbClr val="FF0000"/>
                </a:solidFill>
                <a:latin typeface="Arial" charset="0"/>
                <a:ea typeface="HG創英角ｺﾞｼｯｸUB" pitchFamily="49" charset="-128"/>
              </a:rPr>
              <a:t>役員報酬</a:t>
            </a:r>
            <a:endParaRPr lang="en-US" altLang="ja-JP" dirty="0">
              <a:solidFill>
                <a:srgbClr val="FF0000"/>
              </a:solidFill>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rgbClr val="FF0000"/>
                </a:solidFill>
                <a:effectLst/>
                <a:latin typeface="Arial" charset="0"/>
                <a:ea typeface="HG創英角ｺﾞｼｯｸUB" pitchFamily="49" charset="-128"/>
              </a:rPr>
              <a:t>620</a:t>
            </a:r>
            <a:r>
              <a:rPr kumimoji="1" lang="ja-JP" altLang="en-US" sz="1800" b="0" i="0" u="none" strike="noStrike" cap="none" normalizeH="0" baseline="0">
                <a:ln>
                  <a:noFill/>
                </a:ln>
                <a:solidFill>
                  <a:srgbClr val="FF0000"/>
                </a:solidFill>
                <a:effectLst/>
                <a:latin typeface="Arial" charset="0"/>
                <a:ea typeface="HG創英角ｺﾞｼｯｸUB" pitchFamily="49" charset="-128"/>
              </a:rPr>
              <a:t>万円</a:t>
            </a:r>
            <a:endParaRPr kumimoji="1" lang="ja-JP" altLang="en-US" sz="1800" b="0" i="0" u="none" strike="noStrike" cap="none" normalizeH="0" baseline="0" dirty="0">
              <a:ln>
                <a:noFill/>
              </a:ln>
              <a:solidFill>
                <a:srgbClr val="FF0000"/>
              </a:solidFill>
              <a:effectLst/>
              <a:latin typeface="Arial" charset="0"/>
              <a:ea typeface="HG創英角ｺﾞｼｯｸUB" pitchFamily="49" charset="-128"/>
            </a:endParaRPr>
          </a:p>
        </p:txBody>
      </p:sp>
      <p:sp>
        <p:nvSpPr>
          <p:cNvPr id="25" name="テキスト ボックス 24">
            <a:extLst>
              <a:ext uri="{FF2B5EF4-FFF2-40B4-BE49-F238E27FC236}">
                <a16:creationId xmlns:a16="http://schemas.microsoft.com/office/drawing/2014/main" id="{7CECBBD5-E859-7648-A579-C42FDA799782}"/>
              </a:ext>
            </a:extLst>
          </p:cNvPr>
          <p:cNvSpPr txBox="1"/>
          <p:nvPr/>
        </p:nvSpPr>
        <p:spPr>
          <a:xfrm>
            <a:off x="5283774" y="5373215"/>
            <a:ext cx="877163" cy="369332"/>
          </a:xfrm>
          <a:prstGeom prst="rect">
            <a:avLst/>
          </a:prstGeom>
          <a:noFill/>
        </p:spPr>
        <p:txBody>
          <a:bodyPr wrap="none" rtlCol="0">
            <a:spAutoFit/>
          </a:bodyPr>
          <a:lstStyle/>
          <a:p>
            <a:pPr algn="ctr"/>
            <a:r>
              <a:rPr kumimoji="1" lang="ja-JP" altLang="en-US"/>
              <a:t>当年度</a:t>
            </a:r>
          </a:p>
        </p:txBody>
      </p:sp>
      <p:cxnSp>
        <p:nvCxnSpPr>
          <p:cNvPr id="26" name="直線コネクタ 25">
            <a:extLst>
              <a:ext uri="{FF2B5EF4-FFF2-40B4-BE49-F238E27FC236}">
                <a16:creationId xmlns:a16="http://schemas.microsoft.com/office/drawing/2014/main" id="{F657AC7F-688E-984A-91AB-C4CB9EA62F8E}"/>
              </a:ext>
            </a:extLst>
          </p:cNvPr>
          <p:cNvCxnSpPr>
            <a:cxnSpLocks/>
          </p:cNvCxnSpPr>
          <p:nvPr/>
        </p:nvCxnSpPr>
        <p:spPr bwMode="auto">
          <a:xfrm>
            <a:off x="5042492" y="3857828"/>
            <a:ext cx="3057900" cy="0"/>
          </a:xfrm>
          <a:prstGeom prst="line">
            <a:avLst/>
          </a:prstGeom>
          <a:ln>
            <a:prstDash val="dash"/>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31" name="正方形/長方形 30">
            <a:extLst>
              <a:ext uri="{FF2B5EF4-FFF2-40B4-BE49-F238E27FC236}">
                <a16:creationId xmlns:a16="http://schemas.microsoft.com/office/drawing/2014/main" id="{577C9402-081B-8943-987B-3D545EE4CF23}"/>
              </a:ext>
            </a:extLst>
          </p:cNvPr>
          <p:cNvSpPr/>
          <p:nvPr/>
        </p:nvSpPr>
        <p:spPr bwMode="auto">
          <a:xfrm>
            <a:off x="6747926" y="2234205"/>
            <a:ext cx="936104" cy="1632708"/>
          </a:xfrm>
          <a:prstGeom prst="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a:solidFill>
                  <a:srgbClr val="000000"/>
                </a:solidFill>
                <a:latin typeface="Arial" charset="0"/>
                <a:ea typeface="HG創英角ｺﾞｼｯｸUB" pitchFamily="49" charset="-128"/>
              </a:rPr>
              <a:t>残金</a:t>
            </a:r>
            <a:endParaRPr lang="en-US" altLang="ja-JP" dirty="0">
              <a:solidFill>
                <a:srgbClr val="000000"/>
              </a:solidFill>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r>
              <a:rPr lang="en-US" altLang="ja-JP" dirty="0">
                <a:solidFill>
                  <a:srgbClr val="000000"/>
                </a:solidFill>
                <a:latin typeface="Arial" charset="0"/>
                <a:ea typeface="HG創英角ｺﾞｼｯｸUB" pitchFamily="49" charset="-128"/>
              </a:rPr>
              <a:t>779</a:t>
            </a: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32" name="正方形/長方形 31">
            <a:extLst>
              <a:ext uri="{FF2B5EF4-FFF2-40B4-BE49-F238E27FC236}">
                <a16:creationId xmlns:a16="http://schemas.microsoft.com/office/drawing/2014/main" id="{45F7CC63-108C-C24B-90C7-3C512AEDA007}"/>
              </a:ext>
            </a:extLst>
          </p:cNvPr>
          <p:cNvSpPr/>
          <p:nvPr/>
        </p:nvSpPr>
        <p:spPr bwMode="auto">
          <a:xfrm>
            <a:off x="6747926" y="1568444"/>
            <a:ext cx="936104" cy="665761"/>
          </a:xfrm>
          <a:prstGeom prst="rect">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a:solidFill>
                  <a:schemeClr val="tx1"/>
                </a:solidFill>
                <a:latin typeface="Arial" charset="0"/>
                <a:ea typeface="HG創英角ｺﾞｼｯｸUB" pitchFamily="49" charset="-128"/>
              </a:rPr>
              <a:t>法人税</a:t>
            </a:r>
            <a:endParaRPr lang="en-US" altLang="ja-JP" dirty="0">
              <a:solidFill>
                <a:schemeClr val="tx1"/>
              </a:solidFill>
              <a:latin typeface="Arial" charset="0"/>
              <a:ea typeface="HG創英角ｺﾞｼｯｸUB" pitchFamily="49" charset="-128"/>
            </a:endParaRPr>
          </a:p>
          <a:p>
            <a:pPr marL="0" marR="0" indent="0" algn="ctr" defTabSz="914400" rtl="0" eaLnBrk="1" fontAlgn="base" latinLnBrk="0" hangingPunct="1">
              <a:lnSpc>
                <a:spcPct val="100000"/>
              </a:lnSpc>
              <a:spcBef>
                <a:spcPct val="0"/>
              </a:spcBef>
              <a:spcAft>
                <a:spcPct val="0"/>
              </a:spcAft>
              <a:buClrTx/>
              <a:buSzTx/>
              <a:buFontTx/>
              <a:buNone/>
              <a:tabLst/>
            </a:pPr>
            <a:r>
              <a:rPr lang="en-US" altLang="ja-JP" dirty="0">
                <a:solidFill>
                  <a:schemeClr val="tx1"/>
                </a:solidFill>
                <a:latin typeface="Arial" charset="0"/>
                <a:ea typeface="HG創英角ｺﾞｼｯｸUB" pitchFamily="49" charset="-128"/>
              </a:rPr>
              <a:t>401</a:t>
            </a:r>
            <a:endParaRPr kumimoji="1" lang="ja-JP" altLang="en-US" sz="1800" b="0" i="0" u="none" strike="noStrike" cap="none" normalizeH="0" baseline="0" dirty="0">
              <a:ln>
                <a:noFill/>
              </a:ln>
              <a:solidFill>
                <a:schemeClr val="tx1"/>
              </a:solidFill>
              <a:effectLst/>
              <a:latin typeface="Arial" charset="0"/>
              <a:ea typeface="HG創英角ｺﾞｼｯｸUB" pitchFamily="49" charset="-128"/>
            </a:endParaRPr>
          </a:p>
        </p:txBody>
      </p:sp>
      <p:sp>
        <p:nvSpPr>
          <p:cNvPr id="33" name="正方形/長方形 32">
            <a:extLst>
              <a:ext uri="{FF2B5EF4-FFF2-40B4-BE49-F238E27FC236}">
                <a16:creationId xmlns:a16="http://schemas.microsoft.com/office/drawing/2014/main" id="{8FAAC222-6076-1343-9B8C-178466EA617D}"/>
              </a:ext>
            </a:extLst>
          </p:cNvPr>
          <p:cNvSpPr/>
          <p:nvPr/>
        </p:nvSpPr>
        <p:spPr bwMode="auto">
          <a:xfrm>
            <a:off x="6747926" y="2227144"/>
            <a:ext cx="936104" cy="337760"/>
          </a:xfrm>
          <a:prstGeom prst="rect">
            <a:avLst/>
          </a:prstGeom>
          <a:solidFill>
            <a:srgbClr val="FF0000"/>
          </a:solidFill>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800" b="0" i="0" u="none" strike="noStrike" cap="none" normalizeH="0" baseline="0" dirty="0">
                <a:ln>
                  <a:noFill/>
                </a:ln>
                <a:solidFill>
                  <a:schemeClr val="tx1"/>
                </a:solidFill>
                <a:effectLst/>
                <a:latin typeface="Arial" charset="0"/>
                <a:ea typeface="HG創英角ｺﾞｼｯｸUB" pitchFamily="49" charset="-128"/>
              </a:rPr>
              <a:t>57</a:t>
            </a:r>
            <a:endParaRPr kumimoji="1" lang="ja-JP" altLang="en-US" sz="1800" b="0" i="0" u="none" strike="noStrike" cap="none" normalizeH="0" baseline="0" dirty="0">
              <a:ln>
                <a:noFill/>
              </a:ln>
              <a:solidFill>
                <a:schemeClr val="tx1"/>
              </a:solidFill>
              <a:effectLst/>
              <a:latin typeface="Arial" charset="0"/>
              <a:ea typeface="HG創英角ｺﾞｼｯｸUB" pitchFamily="49" charset="-128"/>
            </a:endParaRPr>
          </a:p>
        </p:txBody>
      </p:sp>
      <p:sp>
        <p:nvSpPr>
          <p:cNvPr id="34" name="テキスト ボックス 33">
            <a:extLst>
              <a:ext uri="{FF2B5EF4-FFF2-40B4-BE49-F238E27FC236}">
                <a16:creationId xmlns:a16="http://schemas.microsoft.com/office/drawing/2014/main" id="{DFCBE18E-E544-2241-89D4-5E07D166CDCB}"/>
              </a:ext>
            </a:extLst>
          </p:cNvPr>
          <p:cNvSpPr txBox="1"/>
          <p:nvPr/>
        </p:nvSpPr>
        <p:spPr>
          <a:xfrm>
            <a:off x="7609252" y="2241266"/>
            <a:ext cx="1107996" cy="369332"/>
          </a:xfrm>
          <a:prstGeom prst="rect">
            <a:avLst/>
          </a:prstGeom>
          <a:noFill/>
        </p:spPr>
        <p:txBody>
          <a:bodyPr wrap="none" rtlCol="0">
            <a:spAutoFit/>
          </a:bodyPr>
          <a:lstStyle/>
          <a:p>
            <a:pPr algn="ctr"/>
            <a:r>
              <a:rPr kumimoji="1" lang="en-US" altLang="ja-JP" dirty="0">
                <a:solidFill>
                  <a:srgbClr val="FF0000"/>
                </a:solidFill>
              </a:rPr>
              <a:t>◀</a:t>
            </a:r>
            <a:r>
              <a:rPr kumimoji="1" lang="ja-JP" altLang="en-US">
                <a:solidFill>
                  <a:srgbClr val="FF0000"/>
                </a:solidFill>
              </a:rPr>
              <a:t>加算税</a:t>
            </a:r>
          </a:p>
        </p:txBody>
      </p:sp>
      <p:sp>
        <p:nvSpPr>
          <p:cNvPr id="35" name="テキスト ボックス 34">
            <a:extLst>
              <a:ext uri="{FF2B5EF4-FFF2-40B4-BE49-F238E27FC236}">
                <a16:creationId xmlns:a16="http://schemas.microsoft.com/office/drawing/2014/main" id="{D0C29A32-3E48-CE42-8CE9-71CDD73595EA}"/>
              </a:ext>
            </a:extLst>
          </p:cNvPr>
          <p:cNvSpPr txBox="1"/>
          <p:nvPr/>
        </p:nvSpPr>
        <p:spPr>
          <a:xfrm>
            <a:off x="6892812" y="2771531"/>
            <a:ext cx="646331" cy="646331"/>
          </a:xfrm>
          <a:prstGeom prst="rect">
            <a:avLst/>
          </a:prstGeom>
          <a:solidFill>
            <a:schemeClr val="tx1"/>
          </a:solidFill>
        </p:spPr>
        <p:txBody>
          <a:bodyPr wrap="none" rtlCol="0">
            <a:spAutoFit/>
          </a:bodyPr>
          <a:lstStyle/>
          <a:p>
            <a:pPr algn="ctr"/>
            <a:r>
              <a:rPr kumimoji="1" lang="ja-JP" altLang="en-US">
                <a:solidFill>
                  <a:srgbClr val="FF0000"/>
                </a:solidFill>
              </a:rPr>
              <a:t>残金</a:t>
            </a:r>
            <a:endParaRPr kumimoji="1" lang="en-US" altLang="ja-JP" dirty="0">
              <a:solidFill>
                <a:srgbClr val="FF0000"/>
              </a:solidFill>
            </a:endParaRPr>
          </a:p>
          <a:p>
            <a:pPr algn="ctr"/>
            <a:r>
              <a:rPr lang="en-US" altLang="ja-JP" dirty="0">
                <a:solidFill>
                  <a:srgbClr val="FF0000"/>
                </a:solidFill>
              </a:rPr>
              <a:t>722</a:t>
            </a:r>
            <a:endParaRPr kumimoji="1" lang="ja-JP" altLang="en-US">
              <a:solidFill>
                <a:srgbClr val="FF0000"/>
              </a:solidFill>
            </a:endParaRPr>
          </a:p>
        </p:txBody>
      </p:sp>
      <p:sp>
        <p:nvSpPr>
          <p:cNvPr id="37" name="テキスト ボックス 36">
            <a:extLst>
              <a:ext uri="{FF2B5EF4-FFF2-40B4-BE49-F238E27FC236}">
                <a16:creationId xmlns:a16="http://schemas.microsoft.com/office/drawing/2014/main" id="{21EC5868-AFD3-D44B-84D5-43B675B96AAF}"/>
              </a:ext>
            </a:extLst>
          </p:cNvPr>
          <p:cNvSpPr txBox="1"/>
          <p:nvPr/>
        </p:nvSpPr>
        <p:spPr>
          <a:xfrm>
            <a:off x="6114370" y="4172847"/>
            <a:ext cx="1569660" cy="923330"/>
          </a:xfrm>
          <a:prstGeom prst="rect">
            <a:avLst/>
          </a:prstGeom>
          <a:noFill/>
        </p:spPr>
        <p:txBody>
          <a:bodyPr wrap="none" rtlCol="0">
            <a:spAutoFit/>
          </a:bodyPr>
          <a:lstStyle/>
          <a:p>
            <a:pPr algn="ctr"/>
            <a:r>
              <a:rPr lang="ja-JP" altLang="en-US">
                <a:solidFill>
                  <a:srgbClr val="FF0000"/>
                </a:solidFill>
              </a:rPr>
              <a:t>　　裁判所が</a:t>
            </a:r>
            <a:endParaRPr lang="en-US" altLang="ja-JP" dirty="0">
              <a:solidFill>
                <a:srgbClr val="FF0000"/>
              </a:solidFill>
            </a:endParaRPr>
          </a:p>
          <a:p>
            <a:pPr algn="ctr"/>
            <a:r>
              <a:rPr lang="en-US" altLang="ja-JP" dirty="0">
                <a:solidFill>
                  <a:srgbClr val="FF0000"/>
                </a:solidFill>
              </a:rPr>
              <a:t>◀</a:t>
            </a:r>
            <a:r>
              <a:rPr lang="ja-JP" altLang="en-US">
                <a:solidFill>
                  <a:srgbClr val="FF0000"/>
                </a:solidFill>
              </a:rPr>
              <a:t>決めた</a:t>
            </a:r>
            <a:endParaRPr lang="en-US" altLang="ja-JP" dirty="0">
              <a:solidFill>
                <a:srgbClr val="FF0000"/>
              </a:solidFill>
            </a:endParaRPr>
          </a:p>
          <a:p>
            <a:pPr algn="ctr"/>
            <a:r>
              <a:rPr lang="ja-JP" altLang="en-US">
                <a:solidFill>
                  <a:srgbClr val="FF0000"/>
                </a:solidFill>
              </a:rPr>
              <a:t>　</a:t>
            </a:r>
            <a:r>
              <a:rPr kumimoji="1" lang="ja-JP" altLang="en-US">
                <a:solidFill>
                  <a:srgbClr val="FF0000"/>
                </a:solidFill>
              </a:rPr>
              <a:t>相当額</a:t>
            </a:r>
          </a:p>
        </p:txBody>
      </p:sp>
      <p:sp>
        <p:nvSpPr>
          <p:cNvPr id="11" name="テキスト ボックス 10">
            <a:extLst>
              <a:ext uri="{FF2B5EF4-FFF2-40B4-BE49-F238E27FC236}">
                <a16:creationId xmlns:a16="http://schemas.microsoft.com/office/drawing/2014/main" id="{89FE12EA-D1EA-7541-B6C5-329CE273829A}"/>
              </a:ext>
            </a:extLst>
          </p:cNvPr>
          <p:cNvSpPr txBox="1"/>
          <p:nvPr/>
        </p:nvSpPr>
        <p:spPr>
          <a:xfrm>
            <a:off x="408912" y="1619207"/>
            <a:ext cx="4431021" cy="2462213"/>
          </a:xfrm>
          <a:prstGeom prst="rect">
            <a:avLst/>
          </a:prstGeom>
          <a:solidFill>
            <a:schemeClr val="tx1">
              <a:lumMod val="95000"/>
            </a:schemeClr>
          </a:solidFill>
        </p:spPr>
        <p:txBody>
          <a:bodyPr wrap="none" rtlCol="0">
            <a:spAutoFit/>
          </a:bodyPr>
          <a:lstStyle/>
          <a:p>
            <a:r>
              <a:rPr kumimoji="1" lang="ja-JP" altLang="en-US" sz="1400" dirty="0">
                <a:latin typeface="Meiryo UI" panose="020B0604030504040204" pitchFamily="50" charset="-128"/>
                <a:ea typeface="Meiryo UI" panose="020B0604030504040204" pitchFamily="50" charset="-128"/>
              </a:rPr>
              <a:t>日産のカルロスゴーン社長が出てきた頃から</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日本の社長の役員報酬が低すぎるという議論があり、</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近年は、代表取締役の報酬に関する否認事例は</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減少傾向にあります。</a:t>
            </a:r>
            <a:endParaRPr kumimoji="1"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但し、ルールはルールです。</a:t>
            </a:r>
            <a:endParaRPr kumimoji="1" lang="en-US" altLang="ja-JP" sz="1400" dirty="0">
              <a:latin typeface="Meiryo UI" panose="020B0604030504040204" pitchFamily="50" charset="-128"/>
              <a:ea typeface="Meiryo UI" panose="020B0604030504040204" pitchFamily="50" charset="-128"/>
            </a:endParaRPr>
          </a:p>
          <a:p>
            <a:endParaRPr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否認されて裁判をしてみないと適正な報酬額が分からない</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ことを踏まえて、仮に否認されたとしても、</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元々払わないといけない税金を課税されたと考えられない</a:t>
            </a:r>
            <a:endParaRPr kumimoji="1" lang="en-US" altLang="ja-JP" sz="1400" dirty="0">
              <a:latin typeface="Meiryo UI" panose="020B0604030504040204" pitchFamily="50" charset="-128"/>
              <a:ea typeface="Meiryo UI" panose="020B0604030504040204" pitchFamily="50" charset="-128"/>
            </a:endParaRPr>
          </a:p>
          <a:p>
            <a:r>
              <a:rPr kumimoji="1" lang="ja-JP" altLang="en-US" sz="1400" dirty="0">
                <a:latin typeface="Meiryo UI" panose="020B0604030504040204" pitchFamily="50" charset="-128"/>
                <a:ea typeface="Meiryo UI" panose="020B0604030504040204" pitchFamily="50" charset="-128"/>
              </a:rPr>
              <a:t>のであれば、諦めて先に法人税を支払うことをオススメします。</a:t>
            </a:r>
          </a:p>
        </p:txBody>
      </p:sp>
      <p:sp>
        <p:nvSpPr>
          <p:cNvPr id="3" name="テキスト ボックス 2">
            <a:extLst>
              <a:ext uri="{FF2B5EF4-FFF2-40B4-BE49-F238E27FC236}">
                <a16:creationId xmlns:a16="http://schemas.microsoft.com/office/drawing/2014/main" id="{F4D82029-4DA5-4888-B136-303040A490B2}"/>
              </a:ext>
            </a:extLst>
          </p:cNvPr>
          <p:cNvSpPr txBox="1"/>
          <p:nvPr/>
        </p:nvSpPr>
        <p:spPr>
          <a:xfrm>
            <a:off x="446455" y="107500"/>
            <a:ext cx="954107" cy="369332"/>
          </a:xfrm>
          <a:prstGeom prst="rect">
            <a:avLst/>
          </a:prstGeom>
          <a:noFill/>
        </p:spPr>
        <p:txBody>
          <a:bodyPr wrap="none" rtlCol="0">
            <a:spAutoFit/>
          </a:bodyPr>
          <a:lstStyle/>
          <a:p>
            <a:r>
              <a:rPr lang="en-US" altLang="ja-JP" dirty="0"/>
              <a:t>3</a:t>
            </a:r>
            <a:r>
              <a:rPr kumimoji="1" lang="en-US" altLang="ja-JP" dirty="0"/>
              <a:t>-1-3-X</a:t>
            </a:r>
          </a:p>
        </p:txBody>
      </p:sp>
    </p:spTree>
    <p:extLst>
      <p:ext uri="{BB962C8B-B14F-4D97-AF65-F5344CB8AC3E}">
        <p14:creationId xmlns:p14="http://schemas.microsoft.com/office/powerpoint/2010/main" val="1473409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24" grpId="0" animBg="1"/>
      <p:bldP spid="31" grpId="0" animBg="1"/>
      <p:bldP spid="32" grpId="0" animBg="1"/>
      <p:bldP spid="33" grpId="0" animBg="1"/>
      <p:bldP spid="34" grpId="0"/>
      <p:bldP spid="35" grpId="0" animBg="1"/>
      <p:bldP spid="37" grpId="0"/>
      <p:bldP spid="37" grpId="1"/>
      <p:bldP spid="11"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ACD124-22D3-40E3-83F3-B90E330B495E}"/>
              </a:ext>
            </a:extLst>
          </p:cNvPr>
          <p:cNvSpPr>
            <a:spLocks noGrp="1"/>
          </p:cNvSpPr>
          <p:nvPr>
            <p:ph type="title"/>
          </p:nvPr>
        </p:nvSpPr>
        <p:spPr/>
        <p:txBody>
          <a:bodyPr/>
          <a:lstStyle/>
          <a:p>
            <a:r>
              <a:rPr kumimoji="1" lang="ja-JP" altLang="en-US" dirty="0"/>
              <a:t>節税対策の損害額の試算</a:t>
            </a:r>
          </a:p>
        </p:txBody>
      </p:sp>
      <p:graphicFrame>
        <p:nvGraphicFramePr>
          <p:cNvPr id="5" name="表 5">
            <a:extLst>
              <a:ext uri="{FF2B5EF4-FFF2-40B4-BE49-F238E27FC236}">
                <a16:creationId xmlns:a16="http://schemas.microsoft.com/office/drawing/2014/main" id="{126BEF19-268A-42A7-BCED-D483D23F5C93}"/>
              </a:ext>
            </a:extLst>
          </p:cNvPr>
          <p:cNvGraphicFramePr>
            <a:graphicFrameLocks noGrp="1"/>
          </p:cNvGraphicFramePr>
          <p:nvPr>
            <p:ph idx="1"/>
            <p:extLst>
              <p:ext uri="{D42A27DB-BD31-4B8C-83A1-F6EECF244321}">
                <p14:modId xmlns:p14="http://schemas.microsoft.com/office/powerpoint/2010/main" val="3737020279"/>
              </p:ext>
            </p:extLst>
          </p:nvPr>
        </p:nvGraphicFramePr>
        <p:xfrm>
          <a:off x="467544" y="1473160"/>
          <a:ext cx="6773546" cy="4572000"/>
        </p:xfrm>
        <a:graphic>
          <a:graphicData uri="http://schemas.openxmlformats.org/drawingml/2006/table">
            <a:tbl>
              <a:tblPr firstRow="1" bandRow="1">
                <a:tableStyleId>{2D5ABB26-0587-4C30-8999-92F81FD0307C}</a:tableStyleId>
              </a:tblPr>
              <a:tblGrid>
                <a:gridCol w="1981518">
                  <a:extLst>
                    <a:ext uri="{9D8B030D-6E8A-4147-A177-3AD203B41FA5}">
                      <a16:colId xmlns:a16="http://schemas.microsoft.com/office/drawing/2014/main" val="1423242943"/>
                    </a:ext>
                  </a:extLst>
                </a:gridCol>
                <a:gridCol w="1825943">
                  <a:extLst>
                    <a:ext uri="{9D8B030D-6E8A-4147-A177-3AD203B41FA5}">
                      <a16:colId xmlns:a16="http://schemas.microsoft.com/office/drawing/2014/main" val="2999601781"/>
                    </a:ext>
                  </a:extLst>
                </a:gridCol>
                <a:gridCol w="1513205">
                  <a:extLst>
                    <a:ext uri="{9D8B030D-6E8A-4147-A177-3AD203B41FA5}">
                      <a16:colId xmlns:a16="http://schemas.microsoft.com/office/drawing/2014/main" val="1795416898"/>
                    </a:ext>
                  </a:extLst>
                </a:gridCol>
                <a:gridCol w="1452880">
                  <a:extLst>
                    <a:ext uri="{9D8B030D-6E8A-4147-A177-3AD203B41FA5}">
                      <a16:colId xmlns:a16="http://schemas.microsoft.com/office/drawing/2014/main" val="4029245077"/>
                    </a:ext>
                  </a:extLst>
                </a:gridCol>
              </a:tblGrid>
              <a:tr h="370840">
                <a:tc>
                  <a:txBody>
                    <a:bodyPr/>
                    <a:lstStyle/>
                    <a:p>
                      <a:pPr algn="ctr"/>
                      <a:r>
                        <a:rPr kumimoji="1" lang="ja-JP" altLang="en-US" sz="2400" dirty="0">
                          <a:solidFill>
                            <a:schemeClr val="bg2"/>
                          </a:solidFill>
                          <a:latin typeface="Meiryo UI" panose="020B0604030504040204" pitchFamily="50" charset="-128"/>
                          <a:ea typeface="Meiryo UI" panose="020B0604030504040204" pitchFamily="50" charset="-128"/>
                        </a:rPr>
                        <a:t>役員報酬</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lumMod val="95000"/>
                      </a:schemeClr>
                    </a:solidFill>
                  </a:tcPr>
                </a:tc>
                <a:tc>
                  <a:txBody>
                    <a:bodyPr/>
                    <a:lstStyle/>
                    <a:p>
                      <a:pPr algn="ctr"/>
                      <a:r>
                        <a:rPr kumimoji="1" lang="en-US" altLang="ja-JP" sz="2400" dirty="0">
                          <a:solidFill>
                            <a:schemeClr val="bg2"/>
                          </a:solidFill>
                          <a:latin typeface="Meiryo UI" panose="020B0604030504040204" pitchFamily="50" charset="-128"/>
                          <a:ea typeface="Meiryo UI" panose="020B0604030504040204" pitchFamily="50" charset="-128"/>
                        </a:rPr>
                        <a:t>1,800</a:t>
                      </a:r>
                      <a:r>
                        <a:rPr kumimoji="1" lang="ja-JP" altLang="en-US" sz="2400" dirty="0">
                          <a:solidFill>
                            <a:schemeClr val="bg2"/>
                          </a:solidFill>
                          <a:latin typeface="Meiryo UI" panose="020B0604030504040204" pitchFamily="50" charset="-128"/>
                          <a:ea typeface="Meiryo UI" panose="020B0604030504040204" pitchFamily="50" charset="-128"/>
                        </a:rPr>
                        <a:t>万円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lumMod val="95000"/>
                      </a:schemeClr>
                    </a:solidFill>
                  </a:tcPr>
                </a:tc>
                <a:tc>
                  <a:txBody>
                    <a:bodyPr/>
                    <a:lstStyle/>
                    <a:p>
                      <a:pPr algn="ctr"/>
                      <a:r>
                        <a:rPr kumimoji="1" lang="en-US" altLang="ja-JP" sz="2400" dirty="0">
                          <a:solidFill>
                            <a:schemeClr val="bg2"/>
                          </a:solidFill>
                          <a:latin typeface="Meiryo UI" panose="020B0604030504040204" pitchFamily="50" charset="-128"/>
                          <a:ea typeface="Meiryo UI" panose="020B0604030504040204" pitchFamily="50" charset="-128"/>
                        </a:rPr>
                        <a:t>620</a:t>
                      </a:r>
                      <a:r>
                        <a:rPr kumimoji="1" lang="ja-JP" altLang="en-US" sz="2400" dirty="0">
                          <a:solidFill>
                            <a:schemeClr val="bg2"/>
                          </a:solidFill>
                          <a:latin typeface="Meiryo UI" panose="020B0604030504040204" pitchFamily="50" charset="-128"/>
                          <a:ea typeface="Meiryo UI" panose="020B0604030504040204" pitchFamily="50" charset="-128"/>
                        </a:rPr>
                        <a:t>万円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lumMod val="95000"/>
                      </a:schemeClr>
                    </a:solidFill>
                  </a:tcPr>
                </a:tc>
                <a:tc>
                  <a:txBody>
                    <a:bodyPr/>
                    <a:lstStyle/>
                    <a:p>
                      <a:pPr algn="ctr"/>
                      <a:r>
                        <a:rPr kumimoji="1" lang="ja-JP" altLang="en-US" sz="2400" dirty="0">
                          <a:solidFill>
                            <a:schemeClr val="bg2"/>
                          </a:solidFill>
                          <a:latin typeface="Meiryo UI" panose="020B0604030504040204" pitchFamily="50" charset="-128"/>
                          <a:ea typeface="Meiryo UI" panose="020B0604030504040204" pitchFamily="50" charset="-128"/>
                        </a:rPr>
                        <a:t>差額</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lumMod val="95000"/>
                      </a:schemeClr>
                    </a:solidFill>
                  </a:tcPr>
                </a:tc>
                <a:extLst>
                  <a:ext uri="{0D108BD9-81ED-4DB2-BD59-A6C34878D82A}">
                    <a16:rowId xmlns:a16="http://schemas.microsoft.com/office/drawing/2014/main" val="2743241451"/>
                  </a:ext>
                </a:extLst>
              </a:tr>
              <a:tr h="370840">
                <a:tc>
                  <a:txBody>
                    <a:bodyPr/>
                    <a:lstStyle/>
                    <a:p>
                      <a:r>
                        <a:rPr kumimoji="1" lang="ja-JP" altLang="en-US" sz="2400" dirty="0">
                          <a:solidFill>
                            <a:schemeClr val="bg2"/>
                          </a:solidFill>
                          <a:latin typeface="Meiryo UI" panose="020B0604030504040204" pitchFamily="50" charset="-128"/>
                          <a:ea typeface="Meiryo UI" panose="020B0604030504040204" pitchFamily="50" charset="-128"/>
                        </a:rPr>
                        <a:t>売上高</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10,000</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10,000</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831788853"/>
                  </a:ext>
                </a:extLst>
              </a:tr>
              <a:tr h="370840">
                <a:tc>
                  <a:txBody>
                    <a:bodyPr/>
                    <a:lstStyle/>
                    <a:p>
                      <a:r>
                        <a:rPr kumimoji="1" lang="ja-JP" altLang="en-US" sz="2400" dirty="0">
                          <a:solidFill>
                            <a:schemeClr val="bg2"/>
                          </a:solidFill>
                          <a:latin typeface="Meiryo UI" panose="020B0604030504040204" pitchFamily="50" charset="-128"/>
                          <a:ea typeface="Meiryo UI" panose="020B0604030504040204" pitchFamily="50" charset="-128"/>
                        </a:rPr>
                        <a:t>売上原価</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6,000</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6,000</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107282182"/>
                  </a:ext>
                </a:extLst>
              </a:tr>
              <a:tr h="370840">
                <a:tc>
                  <a:txBody>
                    <a:bodyPr/>
                    <a:lstStyle/>
                    <a:p>
                      <a:r>
                        <a:rPr kumimoji="1" lang="ja-JP" altLang="en-US" sz="2400" dirty="0">
                          <a:solidFill>
                            <a:schemeClr val="bg2"/>
                          </a:solidFill>
                          <a:latin typeface="Meiryo UI" panose="020B0604030504040204" pitchFamily="50" charset="-128"/>
                          <a:ea typeface="Meiryo UI" panose="020B0604030504040204" pitchFamily="50" charset="-128"/>
                        </a:rPr>
                        <a:t>売上総利益</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4,000</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4,000</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endParaRPr kumimoji="1" lang="ja-JP" altLang="en-US" sz="240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4256001917"/>
                  </a:ext>
                </a:extLst>
              </a:tr>
              <a:tr h="370840">
                <a:tc>
                  <a:txBody>
                    <a:bodyPr/>
                    <a:lstStyle/>
                    <a:p>
                      <a:r>
                        <a:rPr kumimoji="1" lang="ja-JP" altLang="en-US" sz="2400" b="1" dirty="0">
                          <a:solidFill>
                            <a:schemeClr val="bg2"/>
                          </a:solidFill>
                          <a:latin typeface="Meiryo UI" panose="020B0604030504040204" pitchFamily="50" charset="-128"/>
                          <a:ea typeface="Meiryo UI" panose="020B0604030504040204" pitchFamily="50" charset="-128"/>
                        </a:rPr>
                        <a:t>役員報酬</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b="1" dirty="0">
                          <a:solidFill>
                            <a:schemeClr val="bg2"/>
                          </a:solidFill>
                          <a:latin typeface="Meiryo UI" panose="020B0604030504040204" pitchFamily="50" charset="-128"/>
                          <a:ea typeface="Meiryo UI" panose="020B0604030504040204" pitchFamily="50" charset="-128"/>
                        </a:rPr>
                        <a:t>1,800</a:t>
                      </a:r>
                      <a:endParaRPr kumimoji="1" lang="ja-JP" altLang="en-US" sz="2400" b="1"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b="1" dirty="0">
                          <a:solidFill>
                            <a:srgbClr val="FF0000"/>
                          </a:solidFill>
                          <a:latin typeface="Meiryo UI" panose="020B0604030504040204" pitchFamily="50" charset="-128"/>
                          <a:ea typeface="Meiryo UI" panose="020B0604030504040204" pitchFamily="50" charset="-128"/>
                        </a:rPr>
                        <a:t>620</a:t>
                      </a:r>
                      <a:endParaRPr kumimoji="1" lang="ja-JP" altLang="en-US" sz="2400" b="1" dirty="0">
                        <a:solidFill>
                          <a:srgbClr val="FF0000"/>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b="1" dirty="0">
                          <a:solidFill>
                            <a:schemeClr val="bg2"/>
                          </a:solidFill>
                          <a:latin typeface="Meiryo UI" panose="020B0604030504040204" pitchFamily="50" charset="-128"/>
                          <a:ea typeface="Meiryo UI" panose="020B0604030504040204" pitchFamily="50" charset="-128"/>
                        </a:rPr>
                        <a:t>1,180</a:t>
                      </a:r>
                      <a:endParaRPr kumimoji="1" lang="ja-JP" altLang="en-US" sz="2400" b="1"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3958147982"/>
                  </a:ext>
                </a:extLst>
              </a:tr>
              <a:tr h="370840">
                <a:tc>
                  <a:txBody>
                    <a:bodyPr/>
                    <a:lstStyle/>
                    <a:p>
                      <a:r>
                        <a:rPr kumimoji="1" lang="ja-JP" altLang="en-US" sz="2400" dirty="0">
                          <a:solidFill>
                            <a:schemeClr val="bg2"/>
                          </a:solidFill>
                          <a:latin typeface="Meiryo UI" panose="020B0604030504040204" pitchFamily="50" charset="-128"/>
                          <a:ea typeface="Meiryo UI" panose="020B0604030504040204" pitchFamily="50" charset="-128"/>
                        </a:rPr>
                        <a:t>その他販管費</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1,500</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1,500</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3277132327"/>
                  </a:ext>
                </a:extLst>
              </a:tr>
              <a:tr h="370840">
                <a:tc>
                  <a:txBody>
                    <a:bodyPr/>
                    <a:lstStyle/>
                    <a:p>
                      <a:r>
                        <a:rPr kumimoji="1" lang="ja-JP" altLang="en-US" sz="2400" dirty="0">
                          <a:solidFill>
                            <a:schemeClr val="bg2"/>
                          </a:solidFill>
                          <a:latin typeface="Meiryo UI" panose="020B0604030504040204" pitchFamily="50" charset="-128"/>
                          <a:ea typeface="Meiryo UI" panose="020B0604030504040204" pitchFamily="50" charset="-128"/>
                        </a:rPr>
                        <a:t>販管費合計</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3,300</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2,120</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ja-JP" altLang="en-US" sz="2400" dirty="0">
                          <a:solidFill>
                            <a:schemeClr val="bg2"/>
                          </a:solidFill>
                          <a:latin typeface="Meiryo UI" panose="020B0604030504040204" pitchFamily="50" charset="-128"/>
                          <a:ea typeface="Meiryo UI" panose="020B0604030504040204" pitchFamily="50" charset="-128"/>
                        </a:rPr>
                        <a:t>△</a:t>
                      </a:r>
                      <a:r>
                        <a:rPr kumimoji="1" lang="en-US" altLang="ja-JP" sz="2400" dirty="0">
                          <a:solidFill>
                            <a:schemeClr val="bg2"/>
                          </a:solidFill>
                          <a:latin typeface="Meiryo UI" panose="020B0604030504040204" pitchFamily="50" charset="-128"/>
                          <a:ea typeface="Meiryo UI" panose="020B0604030504040204" pitchFamily="50" charset="-128"/>
                        </a:rPr>
                        <a:t>1,180</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448510076"/>
                  </a:ext>
                </a:extLst>
              </a:tr>
              <a:tr h="370840">
                <a:tc>
                  <a:txBody>
                    <a:bodyPr/>
                    <a:lstStyle/>
                    <a:p>
                      <a:r>
                        <a:rPr kumimoji="1" lang="ja-JP" altLang="en-US" sz="2400" b="1" dirty="0">
                          <a:solidFill>
                            <a:schemeClr val="bg2"/>
                          </a:solidFill>
                          <a:latin typeface="Meiryo UI" panose="020B0604030504040204" pitchFamily="50" charset="-128"/>
                          <a:ea typeface="Meiryo UI" panose="020B0604030504040204" pitchFamily="50" charset="-128"/>
                        </a:rPr>
                        <a:t>営業利益</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b="1" dirty="0">
                          <a:solidFill>
                            <a:schemeClr val="bg2"/>
                          </a:solidFill>
                          <a:latin typeface="Meiryo UI" panose="020B0604030504040204" pitchFamily="50" charset="-128"/>
                          <a:ea typeface="Meiryo UI" panose="020B0604030504040204" pitchFamily="50" charset="-128"/>
                        </a:rPr>
                        <a:t>700</a:t>
                      </a:r>
                      <a:endParaRPr kumimoji="1" lang="ja-JP" altLang="en-US" sz="2400" b="1"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b="1" dirty="0">
                          <a:solidFill>
                            <a:schemeClr val="bg2"/>
                          </a:solidFill>
                          <a:latin typeface="Meiryo UI" panose="020B0604030504040204" pitchFamily="50" charset="-128"/>
                          <a:ea typeface="Meiryo UI" panose="020B0604030504040204" pitchFamily="50" charset="-128"/>
                        </a:rPr>
                        <a:t>1,880</a:t>
                      </a:r>
                      <a:endParaRPr kumimoji="1" lang="ja-JP" altLang="en-US" sz="2400" b="1"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b="1" dirty="0">
                          <a:solidFill>
                            <a:schemeClr val="bg2"/>
                          </a:solidFill>
                          <a:latin typeface="Meiryo UI" panose="020B0604030504040204" pitchFamily="50" charset="-128"/>
                          <a:ea typeface="Meiryo UI" panose="020B0604030504040204" pitchFamily="50" charset="-128"/>
                        </a:rPr>
                        <a:t>1,180</a:t>
                      </a:r>
                      <a:endParaRPr kumimoji="1" lang="ja-JP" altLang="en-US" sz="2400" b="1"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3784817657"/>
                  </a:ext>
                </a:extLst>
              </a:tr>
              <a:tr h="370840">
                <a:tc>
                  <a:txBody>
                    <a:bodyPr/>
                    <a:lstStyle/>
                    <a:p>
                      <a:r>
                        <a:rPr kumimoji="1" lang="ja-JP" altLang="en-US" sz="2400" dirty="0">
                          <a:solidFill>
                            <a:schemeClr val="bg2"/>
                          </a:solidFill>
                          <a:latin typeface="Meiryo UI" panose="020B0604030504040204" pitchFamily="50" charset="-128"/>
                          <a:ea typeface="Meiryo UI" panose="020B0604030504040204" pitchFamily="50" charset="-128"/>
                        </a:rPr>
                        <a:t>法人税等</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238</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639</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b="1" dirty="0">
                          <a:solidFill>
                            <a:srgbClr val="FF0000"/>
                          </a:solidFill>
                          <a:latin typeface="Meiryo UI" panose="020B0604030504040204" pitchFamily="50" charset="-128"/>
                          <a:ea typeface="Meiryo UI" panose="020B0604030504040204" pitchFamily="50" charset="-128"/>
                        </a:rPr>
                        <a:t>401</a:t>
                      </a:r>
                      <a:endParaRPr kumimoji="1" lang="ja-JP" altLang="en-US" sz="2400" b="1" dirty="0">
                        <a:solidFill>
                          <a:srgbClr val="FF0000"/>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690474323"/>
                  </a:ext>
                </a:extLst>
              </a:tr>
              <a:tr h="370840">
                <a:tc>
                  <a:txBody>
                    <a:bodyPr/>
                    <a:lstStyle/>
                    <a:p>
                      <a:r>
                        <a:rPr kumimoji="1" lang="ja-JP" altLang="en-US" sz="2400" dirty="0">
                          <a:solidFill>
                            <a:schemeClr val="bg2"/>
                          </a:solidFill>
                          <a:latin typeface="Meiryo UI" panose="020B0604030504040204" pitchFamily="50" charset="-128"/>
                          <a:ea typeface="Meiryo UI" panose="020B0604030504040204" pitchFamily="50" charset="-128"/>
                        </a:rPr>
                        <a:t>当期純利益</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462</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1,241</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779</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3948245081"/>
                  </a:ext>
                </a:extLst>
              </a:tr>
            </a:tbl>
          </a:graphicData>
        </a:graphic>
      </p:graphicFrame>
      <p:sp>
        <p:nvSpPr>
          <p:cNvPr id="4" name="スライド番号プレースホルダー 3">
            <a:extLst>
              <a:ext uri="{FF2B5EF4-FFF2-40B4-BE49-F238E27FC236}">
                <a16:creationId xmlns:a16="http://schemas.microsoft.com/office/drawing/2014/main" id="{E55A7025-830B-49C6-8619-3E7D941E12C3}"/>
              </a:ext>
            </a:extLst>
          </p:cNvPr>
          <p:cNvSpPr>
            <a:spLocks noGrp="1"/>
          </p:cNvSpPr>
          <p:nvPr>
            <p:ph type="sldNum" sz="quarter" idx="4"/>
          </p:nvPr>
        </p:nvSpPr>
        <p:spPr/>
        <p:txBody>
          <a:bodyPr/>
          <a:lstStyle/>
          <a:p>
            <a:pPr>
              <a:defRPr/>
            </a:pPr>
            <a:fld id="{85191FB8-4F62-47EF-9F3F-3C0A94BC7DC8}" type="slidenum">
              <a:rPr lang="en-US" altLang="ja-JP" smtClean="0"/>
              <a:pPr>
                <a:defRPr/>
              </a:pPr>
              <a:t>76</a:t>
            </a:fld>
            <a:endParaRPr lang="en-US" altLang="ja-JP" sz="1200" dirty="0"/>
          </a:p>
        </p:txBody>
      </p:sp>
      <p:sp>
        <p:nvSpPr>
          <p:cNvPr id="7" name="正方形/長方形 6">
            <a:extLst>
              <a:ext uri="{FF2B5EF4-FFF2-40B4-BE49-F238E27FC236}">
                <a16:creationId xmlns:a16="http://schemas.microsoft.com/office/drawing/2014/main" id="{A0984877-F137-48EE-90C2-C3CB129CD33F}"/>
              </a:ext>
            </a:extLst>
          </p:cNvPr>
          <p:cNvSpPr/>
          <p:nvPr/>
        </p:nvSpPr>
        <p:spPr bwMode="auto">
          <a:xfrm>
            <a:off x="5796136" y="5157192"/>
            <a:ext cx="1444954" cy="432048"/>
          </a:xfrm>
          <a:prstGeom prst="rect">
            <a:avLst/>
          </a:pr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8" name="吹き出し: 線 7">
            <a:extLst>
              <a:ext uri="{FF2B5EF4-FFF2-40B4-BE49-F238E27FC236}">
                <a16:creationId xmlns:a16="http://schemas.microsoft.com/office/drawing/2014/main" id="{F876151B-B0C3-4BF1-9A9C-90CE3C2D3115}"/>
              </a:ext>
            </a:extLst>
          </p:cNvPr>
          <p:cNvSpPr/>
          <p:nvPr/>
        </p:nvSpPr>
        <p:spPr bwMode="auto">
          <a:xfrm>
            <a:off x="7452320" y="3861048"/>
            <a:ext cx="1512168" cy="2016224"/>
          </a:xfrm>
          <a:prstGeom prst="borderCallout1">
            <a:avLst>
              <a:gd name="adj1" fmla="val 18750"/>
              <a:gd name="adj2" fmla="val -8333"/>
              <a:gd name="adj3" fmla="val 61249"/>
              <a:gd name="adj4" fmla="val -24778"/>
            </a:avLst>
          </a:prstGeom>
          <a:noFill/>
          <a:ln w="95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rPr>
              <a:t>これが</a:t>
            </a:r>
            <a:endParaRPr kumimoji="1" lang="en-US" altLang="ja-JP"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rPr>
              <a:t>最初から払う</a:t>
            </a:r>
            <a:endParaRPr kumimoji="1" lang="en-US" altLang="ja-JP"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rPr>
              <a:t>必要があった</a:t>
            </a:r>
            <a:endParaRPr kumimoji="1" lang="en-US" altLang="ja-JP"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rPr>
              <a:t>税金だと</a:t>
            </a:r>
            <a:endParaRPr kumimoji="1" lang="en-US" altLang="ja-JP"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rPr>
              <a:t>思えないなら</a:t>
            </a:r>
            <a:endParaRPr kumimoji="1" lang="en-US" altLang="ja-JP"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rPr>
              <a:t>最初から</a:t>
            </a:r>
            <a:endParaRPr kumimoji="1" lang="en-US" altLang="ja-JP"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rPr>
              <a:t>やらない</a:t>
            </a:r>
            <a:endParaRPr kumimoji="1" lang="en-US" altLang="ja-JP"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77709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ACD124-22D3-40E3-83F3-B90E330B495E}"/>
              </a:ext>
            </a:extLst>
          </p:cNvPr>
          <p:cNvSpPr>
            <a:spLocks noGrp="1"/>
          </p:cNvSpPr>
          <p:nvPr>
            <p:ph type="title"/>
          </p:nvPr>
        </p:nvSpPr>
        <p:spPr/>
        <p:txBody>
          <a:bodyPr/>
          <a:lstStyle/>
          <a:p>
            <a:r>
              <a:rPr kumimoji="1" lang="ja-JP" altLang="en-US" dirty="0"/>
              <a:t>節税対策の損害額の試算</a:t>
            </a:r>
          </a:p>
        </p:txBody>
      </p:sp>
      <p:graphicFrame>
        <p:nvGraphicFramePr>
          <p:cNvPr id="5" name="表 5">
            <a:extLst>
              <a:ext uri="{FF2B5EF4-FFF2-40B4-BE49-F238E27FC236}">
                <a16:creationId xmlns:a16="http://schemas.microsoft.com/office/drawing/2014/main" id="{126BEF19-268A-42A7-BCED-D483D23F5C93}"/>
              </a:ext>
            </a:extLst>
          </p:cNvPr>
          <p:cNvGraphicFramePr>
            <a:graphicFrameLocks noGrp="1"/>
          </p:cNvGraphicFramePr>
          <p:nvPr>
            <p:ph idx="1"/>
          </p:nvPr>
        </p:nvGraphicFramePr>
        <p:xfrm>
          <a:off x="467544" y="1473160"/>
          <a:ext cx="6773546" cy="4572000"/>
        </p:xfrm>
        <a:graphic>
          <a:graphicData uri="http://schemas.openxmlformats.org/drawingml/2006/table">
            <a:tbl>
              <a:tblPr firstRow="1" bandRow="1">
                <a:tableStyleId>{2D5ABB26-0587-4C30-8999-92F81FD0307C}</a:tableStyleId>
              </a:tblPr>
              <a:tblGrid>
                <a:gridCol w="1981518">
                  <a:extLst>
                    <a:ext uri="{9D8B030D-6E8A-4147-A177-3AD203B41FA5}">
                      <a16:colId xmlns:a16="http://schemas.microsoft.com/office/drawing/2014/main" val="1423242943"/>
                    </a:ext>
                  </a:extLst>
                </a:gridCol>
                <a:gridCol w="1825943">
                  <a:extLst>
                    <a:ext uri="{9D8B030D-6E8A-4147-A177-3AD203B41FA5}">
                      <a16:colId xmlns:a16="http://schemas.microsoft.com/office/drawing/2014/main" val="2999601781"/>
                    </a:ext>
                  </a:extLst>
                </a:gridCol>
                <a:gridCol w="1513205">
                  <a:extLst>
                    <a:ext uri="{9D8B030D-6E8A-4147-A177-3AD203B41FA5}">
                      <a16:colId xmlns:a16="http://schemas.microsoft.com/office/drawing/2014/main" val="1795416898"/>
                    </a:ext>
                  </a:extLst>
                </a:gridCol>
                <a:gridCol w="1452880">
                  <a:extLst>
                    <a:ext uri="{9D8B030D-6E8A-4147-A177-3AD203B41FA5}">
                      <a16:colId xmlns:a16="http://schemas.microsoft.com/office/drawing/2014/main" val="4029245077"/>
                    </a:ext>
                  </a:extLst>
                </a:gridCol>
              </a:tblGrid>
              <a:tr h="370840">
                <a:tc>
                  <a:txBody>
                    <a:bodyPr/>
                    <a:lstStyle/>
                    <a:p>
                      <a:pPr algn="ctr"/>
                      <a:r>
                        <a:rPr kumimoji="1" lang="ja-JP" altLang="en-US" sz="2400" dirty="0">
                          <a:solidFill>
                            <a:schemeClr val="bg2"/>
                          </a:solidFill>
                          <a:latin typeface="Meiryo UI" panose="020B0604030504040204" pitchFamily="50" charset="-128"/>
                          <a:ea typeface="Meiryo UI" panose="020B0604030504040204" pitchFamily="50" charset="-128"/>
                        </a:rPr>
                        <a:t>役員報酬</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lumMod val="95000"/>
                      </a:schemeClr>
                    </a:solidFill>
                  </a:tcPr>
                </a:tc>
                <a:tc>
                  <a:txBody>
                    <a:bodyPr/>
                    <a:lstStyle/>
                    <a:p>
                      <a:pPr algn="ctr"/>
                      <a:r>
                        <a:rPr kumimoji="1" lang="en-US" altLang="ja-JP" sz="2400" dirty="0">
                          <a:solidFill>
                            <a:schemeClr val="bg2"/>
                          </a:solidFill>
                          <a:latin typeface="Meiryo UI" panose="020B0604030504040204" pitchFamily="50" charset="-128"/>
                          <a:ea typeface="Meiryo UI" panose="020B0604030504040204" pitchFamily="50" charset="-128"/>
                        </a:rPr>
                        <a:t>1,800</a:t>
                      </a:r>
                      <a:r>
                        <a:rPr kumimoji="1" lang="ja-JP" altLang="en-US" sz="2400" dirty="0">
                          <a:solidFill>
                            <a:schemeClr val="bg2"/>
                          </a:solidFill>
                          <a:latin typeface="Meiryo UI" panose="020B0604030504040204" pitchFamily="50" charset="-128"/>
                          <a:ea typeface="Meiryo UI" panose="020B0604030504040204" pitchFamily="50" charset="-128"/>
                        </a:rPr>
                        <a:t>万円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lumMod val="95000"/>
                      </a:schemeClr>
                    </a:solidFill>
                  </a:tcPr>
                </a:tc>
                <a:tc>
                  <a:txBody>
                    <a:bodyPr/>
                    <a:lstStyle/>
                    <a:p>
                      <a:pPr algn="ctr"/>
                      <a:r>
                        <a:rPr kumimoji="1" lang="en-US" altLang="ja-JP" sz="2400" dirty="0">
                          <a:solidFill>
                            <a:schemeClr val="bg2"/>
                          </a:solidFill>
                          <a:latin typeface="Meiryo UI" panose="020B0604030504040204" pitchFamily="50" charset="-128"/>
                          <a:ea typeface="Meiryo UI" panose="020B0604030504040204" pitchFamily="50" charset="-128"/>
                        </a:rPr>
                        <a:t>620</a:t>
                      </a:r>
                      <a:r>
                        <a:rPr kumimoji="1" lang="ja-JP" altLang="en-US" sz="2400" dirty="0">
                          <a:solidFill>
                            <a:schemeClr val="bg2"/>
                          </a:solidFill>
                          <a:latin typeface="Meiryo UI" panose="020B0604030504040204" pitchFamily="50" charset="-128"/>
                          <a:ea typeface="Meiryo UI" panose="020B0604030504040204" pitchFamily="50" charset="-128"/>
                        </a:rPr>
                        <a:t>万円</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lumMod val="95000"/>
                      </a:schemeClr>
                    </a:solidFill>
                  </a:tcPr>
                </a:tc>
                <a:tc>
                  <a:txBody>
                    <a:bodyPr/>
                    <a:lstStyle/>
                    <a:p>
                      <a:pPr algn="ctr"/>
                      <a:r>
                        <a:rPr kumimoji="1" lang="ja-JP" altLang="en-US" sz="2400" dirty="0">
                          <a:solidFill>
                            <a:schemeClr val="bg2"/>
                          </a:solidFill>
                          <a:latin typeface="Meiryo UI" panose="020B0604030504040204" pitchFamily="50" charset="-128"/>
                          <a:ea typeface="Meiryo UI" panose="020B0604030504040204" pitchFamily="50" charset="-128"/>
                        </a:rPr>
                        <a:t>差額</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solidFill>
                      <a:schemeClr val="tx1">
                        <a:lumMod val="95000"/>
                      </a:schemeClr>
                    </a:solidFill>
                  </a:tcPr>
                </a:tc>
                <a:extLst>
                  <a:ext uri="{0D108BD9-81ED-4DB2-BD59-A6C34878D82A}">
                    <a16:rowId xmlns:a16="http://schemas.microsoft.com/office/drawing/2014/main" val="2743241451"/>
                  </a:ext>
                </a:extLst>
              </a:tr>
              <a:tr h="370840">
                <a:tc>
                  <a:txBody>
                    <a:bodyPr/>
                    <a:lstStyle/>
                    <a:p>
                      <a:r>
                        <a:rPr kumimoji="1" lang="ja-JP" altLang="en-US" sz="2400" dirty="0">
                          <a:solidFill>
                            <a:schemeClr val="bg2"/>
                          </a:solidFill>
                          <a:latin typeface="Meiryo UI" panose="020B0604030504040204" pitchFamily="50" charset="-128"/>
                          <a:ea typeface="Meiryo UI" panose="020B0604030504040204" pitchFamily="50" charset="-128"/>
                        </a:rPr>
                        <a:t>売上高</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10,000</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10,000</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831788853"/>
                  </a:ext>
                </a:extLst>
              </a:tr>
              <a:tr h="370840">
                <a:tc>
                  <a:txBody>
                    <a:bodyPr/>
                    <a:lstStyle/>
                    <a:p>
                      <a:r>
                        <a:rPr kumimoji="1" lang="ja-JP" altLang="en-US" sz="2400" dirty="0">
                          <a:solidFill>
                            <a:schemeClr val="bg2"/>
                          </a:solidFill>
                          <a:latin typeface="Meiryo UI" panose="020B0604030504040204" pitchFamily="50" charset="-128"/>
                          <a:ea typeface="Meiryo UI" panose="020B0604030504040204" pitchFamily="50" charset="-128"/>
                        </a:rPr>
                        <a:t>売上原価</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6,000</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6,000</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107282182"/>
                  </a:ext>
                </a:extLst>
              </a:tr>
              <a:tr h="370840">
                <a:tc>
                  <a:txBody>
                    <a:bodyPr/>
                    <a:lstStyle/>
                    <a:p>
                      <a:r>
                        <a:rPr kumimoji="1" lang="ja-JP" altLang="en-US" sz="2400" dirty="0">
                          <a:solidFill>
                            <a:schemeClr val="bg2"/>
                          </a:solidFill>
                          <a:latin typeface="Meiryo UI" panose="020B0604030504040204" pitchFamily="50" charset="-128"/>
                          <a:ea typeface="Meiryo UI" panose="020B0604030504040204" pitchFamily="50" charset="-128"/>
                        </a:rPr>
                        <a:t>売上総利益</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4,000</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4,000</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endParaRPr kumimoji="1" lang="ja-JP" altLang="en-US" sz="240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4256001917"/>
                  </a:ext>
                </a:extLst>
              </a:tr>
              <a:tr h="370840">
                <a:tc>
                  <a:txBody>
                    <a:bodyPr/>
                    <a:lstStyle/>
                    <a:p>
                      <a:r>
                        <a:rPr kumimoji="1" lang="ja-JP" altLang="en-US" sz="2400" b="1" dirty="0">
                          <a:solidFill>
                            <a:schemeClr val="bg2"/>
                          </a:solidFill>
                          <a:latin typeface="Meiryo UI" panose="020B0604030504040204" pitchFamily="50" charset="-128"/>
                          <a:ea typeface="Meiryo UI" panose="020B0604030504040204" pitchFamily="50" charset="-128"/>
                        </a:rPr>
                        <a:t>役員報酬</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b="1" dirty="0">
                          <a:solidFill>
                            <a:schemeClr val="bg2"/>
                          </a:solidFill>
                          <a:latin typeface="Meiryo UI" panose="020B0604030504040204" pitchFamily="50" charset="-128"/>
                          <a:ea typeface="Meiryo UI" panose="020B0604030504040204" pitchFamily="50" charset="-128"/>
                        </a:rPr>
                        <a:t>1,800</a:t>
                      </a:r>
                      <a:endParaRPr kumimoji="1" lang="ja-JP" altLang="en-US" sz="2400" b="1"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b="1" dirty="0">
                          <a:solidFill>
                            <a:schemeClr val="bg2"/>
                          </a:solidFill>
                          <a:latin typeface="Meiryo UI" panose="020B0604030504040204" pitchFamily="50" charset="-128"/>
                          <a:ea typeface="Meiryo UI" panose="020B0604030504040204" pitchFamily="50" charset="-128"/>
                        </a:rPr>
                        <a:t>620</a:t>
                      </a:r>
                      <a:endParaRPr kumimoji="1" lang="ja-JP" altLang="en-US" sz="2400" b="1"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b="1" dirty="0">
                          <a:solidFill>
                            <a:schemeClr val="bg2"/>
                          </a:solidFill>
                          <a:latin typeface="Meiryo UI" panose="020B0604030504040204" pitchFamily="50" charset="-128"/>
                          <a:ea typeface="Meiryo UI" panose="020B0604030504040204" pitchFamily="50" charset="-128"/>
                        </a:rPr>
                        <a:t>1,180</a:t>
                      </a:r>
                      <a:endParaRPr kumimoji="1" lang="ja-JP" altLang="en-US" sz="2400" b="1"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3958147982"/>
                  </a:ext>
                </a:extLst>
              </a:tr>
              <a:tr h="370840">
                <a:tc>
                  <a:txBody>
                    <a:bodyPr/>
                    <a:lstStyle/>
                    <a:p>
                      <a:r>
                        <a:rPr kumimoji="1" lang="ja-JP" altLang="en-US" sz="2400" dirty="0">
                          <a:solidFill>
                            <a:schemeClr val="bg2"/>
                          </a:solidFill>
                          <a:latin typeface="Meiryo UI" panose="020B0604030504040204" pitchFamily="50" charset="-128"/>
                          <a:ea typeface="Meiryo UI" panose="020B0604030504040204" pitchFamily="50" charset="-128"/>
                        </a:rPr>
                        <a:t>その他販管費</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1,500</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1,500</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3277132327"/>
                  </a:ext>
                </a:extLst>
              </a:tr>
              <a:tr h="370840">
                <a:tc>
                  <a:txBody>
                    <a:bodyPr/>
                    <a:lstStyle/>
                    <a:p>
                      <a:r>
                        <a:rPr kumimoji="1" lang="ja-JP" altLang="en-US" sz="2400" dirty="0">
                          <a:solidFill>
                            <a:schemeClr val="bg2"/>
                          </a:solidFill>
                          <a:latin typeface="Meiryo UI" panose="020B0604030504040204" pitchFamily="50" charset="-128"/>
                          <a:ea typeface="Meiryo UI" panose="020B0604030504040204" pitchFamily="50" charset="-128"/>
                        </a:rPr>
                        <a:t>販管費合計</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3,300</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2,120</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ja-JP" altLang="en-US" sz="2400" dirty="0">
                          <a:solidFill>
                            <a:schemeClr val="bg2"/>
                          </a:solidFill>
                          <a:latin typeface="Meiryo UI" panose="020B0604030504040204" pitchFamily="50" charset="-128"/>
                          <a:ea typeface="Meiryo UI" panose="020B0604030504040204" pitchFamily="50" charset="-128"/>
                        </a:rPr>
                        <a:t>△</a:t>
                      </a:r>
                      <a:r>
                        <a:rPr kumimoji="1" lang="en-US" altLang="ja-JP" sz="2400" dirty="0">
                          <a:solidFill>
                            <a:schemeClr val="bg2"/>
                          </a:solidFill>
                          <a:latin typeface="Meiryo UI" panose="020B0604030504040204" pitchFamily="50" charset="-128"/>
                          <a:ea typeface="Meiryo UI" panose="020B0604030504040204" pitchFamily="50" charset="-128"/>
                        </a:rPr>
                        <a:t>1,180</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2448510076"/>
                  </a:ext>
                </a:extLst>
              </a:tr>
              <a:tr h="370840">
                <a:tc>
                  <a:txBody>
                    <a:bodyPr/>
                    <a:lstStyle/>
                    <a:p>
                      <a:r>
                        <a:rPr kumimoji="1" lang="ja-JP" altLang="en-US" sz="2400" b="1" dirty="0">
                          <a:solidFill>
                            <a:schemeClr val="bg2"/>
                          </a:solidFill>
                          <a:latin typeface="Meiryo UI" panose="020B0604030504040204" pitchFamily="50" charset="-128"/>
                          <a:ea typeface="Meiryo UI" panose="020B0604030504040204" pitchFamily="50" charset="-128"/>
                        </a:rPr>
                        <a:t>営業利益</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b="1" dirty="0">
                          <a:solidFill>
                            <a:schemeClr val="bg2"/>
                          </a:solidFill>
                          <a:latin typeface="Meiryo UI" panose="020B0604030504040204" pitchFamily="50" charset="-128"/>
                          <a:ea typeface="Meiryo UI" panose="020B0604030504040204" pitchFamily="50" charset="-128"/>
                        </a:rPr>
                        <a:t>700</a:t>
                      </a:r>
                      <a:endParaRPr kumimoji="1" lang="ja-JP" altLang="en-US" sz="2400" b="1"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b="1" dirty="0">
                          <a:solidFill>
                            <a:schemeClr val="bg2"/>
                          </a:solidFill>
                          <a:latin typeface="Meiryo UI" panose="020B0604030504040204" pitchFamily="50" charset="-128"/>
                          <a:ea typeface="Meiryo UI" panose="020B0604030504040204" pitchFamily="50" charset="-128"/>
                        </a:rPr>
                        <a:t>1,880</a:t>
                      </a:r>
                      <a:endParaRPr kumimoji="1" lang="ja-JP" altLang="en-US" sz="2400" b="1"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b="1" dirty="0">
                          <a:solidFill>
                            <a:schemeClr val="bg2"/>
                          </a:solidFill>
                          <a:latin typeface="Meiryo UI" panose="020B0604030504040204" pitchFamily="50" charset="-128"/>
                          <a:ea typeface="Meiryo UI" panose="020B0604030504040204" pitchFamily="50" charset="-128"/>
                        </a:rPr>
                        <a:t>1,180</a:t>
                      </a:r>
                      <a:endParaRPr kumimoji="1" lang="ja-JP" altLang="en-US" sz="2400" b="1"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3784817657"/>
                  </a:ext>
                </a:extLst>
              </a:tr>
              <a:tr h="370840">
                <a:tc>
                  <a:txBody>
                    <a:bodyPr/>
                    <a:lstStyle/>
                    <a:p>
                      <a:r>
                        <a:rPr kumimoji="1" lang="ja-JP" altLang="en-US" sz="2400" dirty="0">
                          <a:solidFill>
                            <a:schemeClr val="bg2"/>
                          </a:solidFill>
                          <a:latin typeface="Meiryo UI" panose="020B0604030504040204" pitchFamily="50" charset="-128"/>
                          <a:ea typeface="Meiryo UI" panose="020B0604030504040204" pitchFamily="50" charset="-128"/>
                        </a:rPr>
                        <a:t>法人税等</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238</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639</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b="1" dirty="0">
                          <a:solidFill>
                            <a:srgbClr val="FF0000"/>
                          </a:solidFill>
                          <a:latin typeface="Meiryo UI" panose="020B0604030504040204" pitchFamily="50" charset="-128"/>
                          <a:ea typeface="Meiryo UI" panose="020B0604030504040204" pitchFamily="50" charset="-128"/>
                        </a:rPr>
                        <a:t>401</a:t>
                      </a:r>
                      <a:endParaRPr kumimoji="1" lang="ja-JP" altLang="en-US" sz="2400" b="1" dirty="0">
                        <a:solidFill>
                          <a:srgbClr val="FF0000"/>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1690474323"/>
                  </a:ext>
                </a:extLst>
              </a:tr>
              <a:tr h="370840">
                <a:tc>
                  <a:txBody>
                    <a:bodyPr/>
                    <a:lstStyle/>
                    <a:p>
                      <a:r>
                        <a:rPr kumimoji="1" lang="ja-JP" altLang="en-US" sz="2400" dirty="0">
                          <a:solidFill>
                            <a:schemeClr val="bg2"/>
                          </a:solidFill>
                          <a:latin typeface="Meiryo UI" panose="020B0604030504040204" pitchFamily="50" charset="-128"/>
                          <a:ea typeface="Meiryo UI" panose="020B0604030504040204" pitchFamily="50" charset="-128"/>
                        </a:rPr>
                        <a:t>当期純利益</a:t>
                      </a: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462</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1,241</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tc>
                  <a:txBody>
                    <a:bodyPr/>
                    <a:lstStyle/>
                    <a:p>
                      <a:pPr algn="r"/>
                      <a:r>
                        <a:rPr kumimoji="1" lang="en-US" altLang="ja-JP" sz="2400" dirty="0">
                          <a:solidFill>
                            <a:schemeClr val="bg2"/>
                          </a:solidFill>
                          <a:latin typeface="Meiryo UI" panose="020B0604030504040204" pitchFamily="50" charset="-128"/>
                          <a:ea typeface="Meiryo UI" panose="020B0604030504040204" pitchFamily="50" charset="-128"/>
                        </a:rPr>
                        <a:t>779</a:t>
                      </a:r>
                      <a:endParaRPr kumimoji="1" lang="ja-JP" altLang="en-US" sz="2400" dirty="0">
                        <a:solidFill>
                          <a:schemeClr val="bg2"/>
                        </a:solidFill>
                        <a:latin typeface="Meiryo UI" panose="020B0604030504040204" pitchFamily="50" charset="-128"/>
                        <a:ea typeface="Meiryo UI" panose="020B0604030504040204" pitchFamily="50" charset="-128"/>
                      </a:endParaRPr>
                    </a:p>
                  </a:txBody>
                  <a:tcPr>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tcPr>
                </a:tc>
                <a:extLst>
                  <a:ext uri="{0D108BD9-81ED-4DB2-BD59-A6C34878D82A}">
                    <a16:rowId xmlns:a16="http://schemas.microsoft.com/office/drawing/2014/main" val="3948245081"/>
                  </a:ext>
                </a:extLst>
              </a:tr>
            </a:tbl>
          </a:graphicData>
        </a:graphic>
      </p:graphicFrame>
      <p:sp>
        <p:nvSpPr>
          <p:cNvPr id="4" name="スライド番号プレースホルダー 3">
            <a:extLst>
              <a:ext uri="{FF2B5EF4-FFF2-40B4-BE49-F238E27FC236}">
                <a16:creationId xmlns:a16="http://schemas.microsoft.com/office/drawing/2014/main" id="{E55A7025-830B-49C6-8619-3E7D941E12C3}"/>
              </a:ext>
            </a:extLst>
          </p:cNvPr>
          <p:cNvSpPr>
            <a:spLocks noGrp="1"/>
          </p:cNvSpPr>
          <p:nvPr>
            <p:ph type="sldNum" sz="quarter" idx="4"/>
          </p:nvPr>
        </p:nvSpPr>
        <p:spPr/>
        <p:txBody>
          <a:bodyPr/>
          <a:lstStyle/>
          <a:p>
            <a:pPr>
              <a:defRPr/>
            </a:pPr>
            <a:fld id="{85191FB8-4F62-47EF-9F3F-3C0A94BC7DC8}" type="slidenum">
              <a:rPr lang="en-US" altLang="ja-JP" smtClean="0"/>
              <a:pPr>
                <a:defRPr/>
              </a:pPr>
              <a:t>77</a:t>
            </a:fld>
            <a:endParaRPr lang="en-US" altLang="ja-JP" sz="1200" dirty="0"/>
          </a:p>
        </p:txBody>
      </p:sp>
      <p:sp>
        <p:nvSpPr>
          <p:cNvPr id="7" name="正方形/長方形 6">
            <a:extLst>
              <a:ext uri="{FF2B5EF4-FFF2-40B4-BE49-F238E27FC236}">
                <a16:creationId xmlns:a16="http://schemas.microsoft.com/office/drawing/2014/main" id="{A0984877-F137-48EE-90C2-C3CB129CD33F}"/>
              </a:ext>
            </a:extLst>
          </p:cNvPr>
          <p:cNvSpPr/>
          <p:nvPr/>
        </p:nvSpPr>
        <p:spPr bwMode="auto">
          <a:xfrm>
            <a:off x="5796136" y="5157192"/>
            <a:ext cx="1444954" cy="432048"/>
          </a:xfrm>
          <a:prstGeom prst="rect">
            <a:avLst/>
          </a:prstGeom>
          <a:noFill/>
          <a:ln w="3810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8" name="吹き出し: 線 7">
            <a:extLst>
              <a:ext uri="{FF2B5EF4-FFF2-40B4-BE49-F238E27FC236}">
                <a16:creationId xmlns:a16="http://schemas.microsoft.com/office/drawing/2014/main" id="{F876151B-B0C3-4BF1-9A9C-90CE3C2D3115}"/>
              </a:ext>
            </a:extLst>
          </p:cNvPr>
          <p:cNvSpPr/>
          <p:nvPr/>
        </p:nvSpPr>
        <p:spPr bwMode="auto">
          <a:xfrm>
            <a:off x="7452320" y="3861048"/>
            <a:ext cx="1512168" cy="2016224"/>
          </a:xfrm>
          <a:prstGeom prst="borderCallout1">
            <a:avLst>
              <a:gd name="adj1" fmla="val 18750"/>
              <a:gd name="adj2" fmla="val -8333"/>
              <a:gd name="adj3" fmla="val 61249"/>
              <a:gd name="adj4" fmla="val -24778"/>
            </a:avLst>
          </a:prstGeom>
          <a:noFill/>
          <a:ln w="95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rPr>
              <a:t>これが</a:t>
            </a:r>
            <a:endParaRPr kumimoji="1" lang="en-US" altLang="ja-JP"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rPr>
              <a:t>最初から払う</a:t>
            </a:r>
            <a:endParaRPr kumimoji="1" lang="en-US" altLang="ja-JP"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rPr>
              <a:t>必要があった</a:t>
            </a:r>
            <a:endParaRPr kumimoji="1" lang="en-US" altLang="ja-JP"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rPr>
              <a:t>税金だと</a:t>
            </a:r>
            <a:endParaRPr kumimoji="1" lang="en-US" altLang="ja-JP"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rPr>
              <a:t>思えないなら</a:t>
            </a:r>
            <a:endParaRPr kumimoji="1" lang="en-US" altLang="ja-JP"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rPr>
              <a:t>最初から</a:t>
            </a:r>
            <a:endParaRPr kumimoji="1" lang="en-US" altLang="ja-JP"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endParaRPr>
          </a:p>
          <a:p>
            <a:pPr marL="0" marR="0" indent="0" algn="l"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rPr>
              <a:t>やらない</a:t>
            </a:r>
            <a:endParaRPr kumimoji="1" lang="en-US" altLang="ja-JP" sz="1800" b="0" i="0" u="none" strike="noStrike" cap="none" normalizeH="0" baseline="0" dirty="0">
              <a:ln>
                <a:noFill/>
              </a:ln>
              <a:solidFill>
                <a:srgbClr val="FF0000"/>
              </a:solidFill>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73258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55AA58F-18CC-4BCF-9A47-6F702CC2E3ED}"/>
              </a:ext>
            </a:extLst>
          </p:cNvPr>
          <p:cNvSpPr/>
          <p:nvPr/>
        </p:nvSpPr>
        <p:spPr bwMode="auto">
          <a:xfrm>
            <a:off x="0" y="0"/>
            <a:ext cx="9144000" cy="6489700"/>
          </a:xfrm>
          <a:prstGeom prst="rect">
            <a:avLst/>
          </a:prstGeom>
          <a:gradFill flip="none" rotWithShape="1">
            <a:gsLst>
              <a:gs pos="100000">
                <a:schemeClr val="tx1">
                  <a:lumMod val="75000"/>
                </a:schemeClr>
              </a:gs>
              <a:gs pos="41000">
                <a:schemeClr val="tx1"/>
              </a:gs>
            </a:gsLst>
            <a:path path="circle">
              <a:fillToRect r="100000" b="100000"/>
            </a:path>
            <a:tileRect l="-100000" t="-100000"/>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5" name="タイトル 4">
            <a:extLst>
              <a:ext uri="{FF2B5EF4-FFF2-40B4-BE49-F238E27FC236}">
                <a16:creationId xmlns:a16="http://schemas.microsoft.com/office/drawing/2014/main" id="{B344A6F2-FFCE-42D7-B3F0-67374427BD4D}"/>
              </a:ext>
            </a:extLst>
          </p:cNvPr>
          <p:cNvSpPr>
            <a:spLocks noGrp="1"/>
          </p:cNvSpPr>
          <p:nvPr>
            <p:ph type="ctrTitle"/>
          </p:nvPr>
        </p:nvSpPr>
        <p:spPr>
          <a:xfrm>
            <a:off x="685800" y="2463031"/>
            <a:ext cx="7772400" cy="1470025"/>
          </a:xfrm>
        </p:spPr>
        <p:txBody>
          <a:bodyPr/>
          <a:lstStyle/>
          <a:p>
            <a:r>
              <a:rPr kumimoji="1" lang="ja-JP" altLang="en-US" sz="1600" dirty="0">
                <a:solidFill>
                  <a:schemeClr val="bg2"/>
                </a:solidFill>
              </a:rPr>
              <a:t>ステップ</a:t>
            </a:r>
            <a:r>
              <a:rPr kumimoji="1" lang="en-US" altLang="ja-JP" sz="1600" dirty="0">
                <a:solidFill>
                  <a:schemeClr val="bg2"/>
                </a:solidFill>
              </a:rPr>
              <a:t>2</a:t>
            </a:r>
            <a:br>
              <a:rPr kumimoji="1" lang="en-US" altLang="ja-JP" dirty="0">
                <a:solidFill>
                  <a:schemeClr val="bg2"/>
                </a:solidFill>
              </a:rPr>
            </a:br>
            <a:r>
              <a:rPr lang="ja-JP" altLang="en-US" dirty="0"/>
              <a:t>所得税の節税対策を検討する</a:t>
            </a:r>
            <a:endParaRPr kumimoji="1" lang="ja-JP" altLang="en-US" dirty="0">
              <a:solidFill>
                <a:schemeClr val="bg2"/>
              </a:solidFill>
            </a:endParaRPr>
          </a:p>
        </p:txBody>
      </p:sp>
      <p:sp>
        <p:nvSpPr>
          <p:cNvPr id="6" name="Rectangle 6">
            <a:extLst>
              <a:ext uri="{FF2B5EF4-FFF2-40B4-BE49-F238E27FC236}">
                <a16:creationId xmlns:a16="http://schemas.microsoft.com/office/drawing/2014/main" id="{C7EB2BC4-B2AC-4E2F-BEFA-413355777517}"/>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78</a:t>
            </a:fld>
            <a:endParaRPr lang="en-US" altLang="ja-JP" sz="1200" dirty="0"/>
          </a:p>
        </p:txBody>
      </p:sp>
      <p:pic>
        <p:nvPicPr>
          <p:cNvPr id="8" name="図 7">
            <a:extLst>
              <a:ext uri="{FF2B5EF4-FFF2-40B4-BE49-F238E27FC236}">
                <a16:creationId xmlns:a16="http://schemas.microsoft.com/office/drawing/2014/main" id="{6A8FABB5-5DE5-4D80-BF82-C03C1D00FB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8212" y="404813"/>
            <a:ext cx="1067475" cy="425507"/>
          </a:xfrm>
          <a:prstGeom prst="rect">
            <a:avLst/>
          </a:prstGeom>
        </p:spPr>
      </p:pic>
    </p:spTree>
    <p:extLst>
      <p:ext uri="{BB962C8B-B14F-4D97-AF65-F5344CB8AC3E}">
        <p14:creationId xmlns:p14="http://schemas.microsoft.com/office/powerpoint/2010/main" val="248221973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35563FC-DAA2-4E6A-AB0E-5D2B1DB14F04}"/>
              </a:ext>
            </a:extLst>
          </p:cNvPr>
          <p:cNvSpPr>
            <a:spLocks noGrp="1"/>
          </p:cNvSpPr>
          <p:nvPr>
            <p:ph type="title"/>
          </p:nvPr>
        </p:nvSpPr>
        <p:spPr>
          <a:xfrm>
            <a:off x="468313" y="188913"/>
            <a:ext cx="7776095" cy="820737"/>
          </a:xfrm>
        </p:spPr>
        <p:txBody>
          <a:bodyPr/>
          <a:lstStyle/>
          <a:p>
            <a:r>
              <a:rPr kumimoji="1" lang="ja-JP" altLang="en-US" dirty="0"/>
              <a:t>法人税も所得税も同時に節税出来る</a:t>
            </a:r>
          </a:p>
        </p:txBody>
      </p:sp>
      <p:sp>
        <p:nvSpPr>
          <p:cNvPr id="33" name="Rectangle 6">
            <a:extLst>
              <a:ext uri="{FF2B5EF4-FFF2-40B4-BE49-F238E27FC236}">
                <a16:creationId xmlns:a16="http://schemas.microsoft.com/office/drawing/2014/main" id="{003FCFDF-D0E1-42EA-AFD6-6A42ACE4D928}"/>
              </a:ext>
            </a:extLst>
          </p:cNvPr>
          <p:cNvSpPr>
            <a:spLocks noGrp="1" noChangeArrowheads="1"/>
          </p:cNvSpPr>
          <p:nvPr>
            <p:ph type="sldNum" sz="quarter" idx="4"/>
          </p:nvPr>
        </p:nvSpPr>
        <p:spPr>
          <a:xfrm>
            <a:off x="7739884" y="6522997"/>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79</a:t>
            </a:fld>
            <a:endParaRPr lang="en-US" altLang="ja-JP" sz="1200" dirty="0"/>
          </a:p>
        </p:txBody>
      </p:sp>
      <p:sp>
        <p:nvSpPr>
          <p:cNvPr id="26" name="正方形/長方形 25">
            <a:extLst>
              <a:ext uri="{FF2B5EF4-FFF2-40B4-BE49-F238E27FC236}">
                <a16:creationId xmlns:a16="http://schemas.microsoft.com/office/drawing/2014/main" id="{1ECB3F2C-E206-604D-B111-7D1FF1571348}"/>
              </a:ext>
            </a:extLst>
          </p:cNvPr>
          <p:cNvSpPr/>
          <p:nvPr/>
        </p:nvSpPr>
        <p:spPr bwMode="auto">
          <a:xfrm>
            <a:off x="7203293" y="3601076"/>
            <a:ext cx="1515569" cy="2346968"/>
          </a:xfrm>
          <a:prstGeom prst="rect">
            <a:avLst/>
          </a:prstGeom>
          <a:solidFill>
            <a:srgbClr val="00B0F0">
              <a:alpha val="20000"/>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3600" i="0" u="none" strike="noStrike" cap="none" normalizeH="0" baseline="0" dirty="0">
              <a:ln>
                <a:solidFill>
                  <a:srgbClr val="7030A0"/>
                </a:solidFill>
              </a:ln>
              <a:solidFill>
                <a:srgbClr val="0070C0"/>
              </a:solidFill>
              <a:effectLst/>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B4E9568F-DDC6-0242-8C9F-8C4C5D5C6C79}"/>
              </a:ext>
            </a:extLst>
          </p:cNvPr>
          <p:cNvSpPr/>
          <p:nvPr/>
        </p:nvSpPr>
        <p:spPr bwMode="auto">
          <a:xfrm>
            <a:off x="832160" y="5164043"/>
            <a:ext cx="6275061" cy="783999"/>
          </a:xfrm>
          <a:prstGeom prst="rect">
            <a:avLst/>
          </a:prstGeom>
          <a:solidFill>
            <a:srgbClr val="92D050">
              <a:alpha val="19000"/>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4400" i="0" u="none" strike="noStrike" cap="none" normalizeH="0" baseline="0" dirty="0">
              <a:ln>
                <a:solidFill>
                  <a:srgbClr val="0070C0"/>
                </a:solidFill>
              </a:ln>
              <a:solidFill>
                <a:srgbClr val="00B050"/>
              </a:solidFill>
              <a:effectLst/>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C3046338-5D0C-FF4E-97BC-1F90EBA706C8}"/>
              </a:ext>
            </a:extLst>
          </p:cNvPr>
          <p:cNvSpPr/>
          <p:nvPr/>
        </p:nvSpPr>
        <p:spPr bwMode="auto">
          <a:xfrm>
            <a:off x="830019" y="3601076"/>
            <a:ext cx="6283601" cy="1562968"/>
          </a:xfrm>
          <a:prstGeom prst="rect">
            <a:avLst/>
          </a:prstGeom>
          <a:solidFill>
            <a:srgbClr val="FFFF00">
              <a:alpha val="20000"/>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4800" b="0" i="0" u="none" strike="noStrike" cap="none" normalizeH="0" baseline="0" dirty="0">
              <a:ln>
                <a:solidFill>
                  <a:srgbClr val="FF0000"/>
                </a:solidFill>
              </a:ln>
              <a:solidFill>
                <a:srgbClr val="FFC000"/>
              </a:solidFill>
              <a:effectLst/>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F7EDD56D-191C-D144-B6C5-D860F6332AAF}"/>
              </a:ext>
            </a:extLst>
          </p:cNvPr>
          <p:cNvSpPr/>
          <p:nvPr/>
        </p:nvSpPr>
        <p:spPr bwMode="auto">
          <a:xfrm>
            <a:off x="880756" y="1947306"/>
            <a:ext cx="7840680" cy="1566705"/>
          </a:xfrm>
          <a:prstGeom prst="rect">
            <a:avLst/>
          </a:prstGeom>
          <a:solidFill>
            <a:srgbClr val="33CCCC">
              <a:alpha val="33000"/>
            </a:srgbClr>
          </a:solidFill>
          <a:ln w="9525" cap="flat" cmpd="sng" algn="ctr">
            <a:noFill/>
            <a:prstDash val="solid"/>
            <a:round/>
            <a:headEnd type="none" w="med" len="med"/>
            <a:tailEnd type="none" w="med" len="med"/>
          </a:ln>
          <a:effectLst/>
        </p:spPr>
        <p:txBody>
          <a:bodyPr vert="vert" wrap="none" lIns="91440" tIns="45720" rIns="91440" bIns="45720" numCol="1" rtlCol="0" anchor="ctr" anchorCtr="0" compatLnSpc="1">
            <a:prstTxWarp prst="textNoShape">
              <a:avLst/>
            </a:prstTxWarp>
          </a:bodyPr>
          <a:lstStyle/>
          <a:p>
            <a:endParaRPr lang="ja-JP" altLang="en-US" dirty="0"/>
          </a:p>
        </p:txBody>
      </p:sp>
      <p:cxnSp>
        <p:nvCxnSpPr>
          <p:cNvPr id="37" name="直線矢印コネクタ 36">
            <a:extLst>
              <a:ext uri="{FF2B5EF4-FFF2-40B4-BE49-F238E27FC236}">
                <a16:creationId xmlns:a16="http://schemas.microsoft.com/office/drawing/2014/main" id="{DC6ADD95-EFBA-4945-96E6-5ABC519ADF1C}"/>
              </a:ext>
            </a:extLst>
          </p:cNvPr>
          <p:cNvCxnSpPr>
            <a:cxnSpLocks/>
          </p:cNvCxnSpPr>
          <p:nvPr/>
        </p:nvCxnSpPr>
        <p:spPr bwMode="auto">
          <a:xfrm>
            <a:off x="880756" y="1727649"/>
            <a:ext cx="7805240" cy="0"/>
          </a:xfrm>
          <a:prstGeom prst="straightConnector1">
            <a:avLst/>
          </a:prstGeom>
          <a:ln w="31750">
            <a:solidFill>
              <a:schemeClr val="bg2">
                <a:lumMod val="50000"/>
                <a:lumOff val="50000"/>
              </a:schemeClr>
            </a:solidFill>
            <a:headEnd type="none" w="med" len="med"/>
            <a:tailEnd type="triangle" w="lg" len="lg"/>
          </a:ln>
        </p:spPr>
        <p:style>
          <a:lnRef idx="1">
            <a:schemeClr val="dk1"/>
          </a:lnRef>
          <a:fillRef idx="0">
            <a:schemeClr val="dk1"/>
          </a:fillRef>
          <a:effectRef idx="0">
            <a:schemeClr val="dk1"/>
          </a:effectRef>
          <a:fontRef idx="minor">
            <a:schemeClr val="tx1"/>
          </a:fontRef>
        </p:style>
      </p:cxnSp>
      <p:sp>
        <p:nvSpPr>
          <p:cNvPr id="44" name="テキスト ボックス 43">
            <a:extLst>
              <a:ext uri="{FF2B5EF4-FFF2-40B4-BE49-F238E27FC236}">
                <a16:creationId xmlns:a16="http://schemas.microsoft.com/office/drawing/2014/main" id="{CF510A3A-7E98-4960-8E81-626A77B3B397}"/>
              </a:ext>
            </a:extLst>
          </p:cNvPr>
          <p:cNvSpPr txBox="1"/>
          <p:nvPr/>
        </p:nvSpPr>
        <p:spPr>
          <a:xfrm>
            <a:off x="4475671" y="1500916"/>
            <a:ext cx="646331" cy="406329"/>
          </a:xfrm>
          <a:prstGeom prst="rect">
            <a:avLst/>
          </a:prstGeom>
          <a:solidFill>
            <a:srgbClr val="FFFFFF"/>
          </a:solidFill>
        </p:spPr>
        <p:txBody>
          <a:bodyPr wrap="none" rtlCol="0">
            <a:spAutoFit/>
          </a:bodyPr>
          <a:lstStyle/>
          <a:p>
            <a:r>
              <a:rPr kumimoji="1" lang="ja-JP" altLang="en-US" dirty="0">
                <a:solidFill>
                  <a:schemeClr val="bg2"/>
                </a:solidFill>
                <a:latin typeface="Meiryo UI" panose="020B0604030504040204" pitchFamily="50" charset="-128"/>
                <a:ea typeface="Meiryo UI" panose="020B0604030504040204" pitchFamily="50" charset="-128"/>
              </a:rPr>
              <a:t>時間</a:t>
            </a:r>
          </a:p>
        </p:txBody>
      </p:sp>
      <p:grpSp>
        <p:nvGrpSpPr>
          <p:cNvPr id="38" name="グループ化 37">
            <a:extLst>
              <a:ext uri="{FF2B5EF4-FFF2-40B4-BE49-F238E27FC236}">
                <a16:creationId xmlns:a16="http://schemas.microsoft.com/office/drawing/2014/main" id="{2248F328-F4BF-49DC-8F84-AB27418EC6A7}"/>
              </a:ext>
            </a:extLst>
          </p:cNvPr>
          <p:cNvGrpSpPr/>
          <p:nvPr/>
        </p:nvGrpSpPr>
        <p:grpSpPr>
          <a:xfrm>
            <a:off x="420354" y="3537745"/>
            <a:ext cx="463966" cy="2410297"/>
            <a:chOff x="-1034679" y="1304925"/>
            <a:chExt cx="463966" cy="1975366"/>
          </a:xfrm>
        </p:grpSpPr>
        <p:sp>
          <p:nvSpPr>
            <p:cNvPr id="39" name="矢印: 五方向 38">
              <a:extLst>
                <a:ext uri="{FF2B5EF4-FFF2-40B4-BE49-F238E27FC236}">
                  <a16:creationId xmlns:a16="http://schemas.microsoft.com/office/drawing/2014/main" id="{5F6791F1-593E-4403-8CEB-A42FFF66EE70}"/>
                </a:ext>
              </a:extLst>
            </p:cNvPr>
            <p:cNvSpPr/>
            <p:nvPr/>
          </p:nvSpPr>
          <p:spPr bwMode="auto">
            <a:xfrm rot="16200000">
              <a:off x="-1790379" y="2060625"/>
              <a:ext cx="1975366" cy="463966"/>
            </a:xfrm>
            <a:prstGeom prst="homePlate">
              <a:avLst/>
            </a:prstGeom>
            <a:solidFill>
              <a:srgbClr val="FFC000"/>
            </a:solidFill>
            <a:ln w="9525" cap="flat" cmpd="sng" algn="ctr">
              <a:noFill/>
              <a:prstDash val="solid"/>
              <a:round/>
              <a:headEnd type="none" w="med" len="med"/>
              <a:tailEnd type="none" w="med" len="med"/>
            </a:ln>
            <a:effectLst/>
          </p:spPr>
          <p:txBody>
            <a:bodyPr vert="vert"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40" name="テキスト ボックス 39">
              <a:extLst>
                <a:ext uri="{FF2B5EF4-FFF2-40B4-BE49-F238E27FC236}">
                  <a16:creationId xmlns:a16="http://schemas.microsoft.com/office/drawing/2014/main" id="{B90B9C94-728C-4F21-B1F9-EC3DA78647C6}"/>
                </a:ext>
              </a:extLst>
            </p:cNvPr>
            <p:cNvSpPr txBox="1"/>
            <p:nvPr/>
          </p:nvSpPr>
          <p:spPr>
            <a:xfrm>
              <a:off x="-1034679" y="1688844"/>
              <a:ext cx="430887" cy="1323439"/>
            </a:xfrm>
            <a:prstGeom prst="rect">
              <a:avLst/>
            </a:prstGeom>
            <a:noFill/>
          </p:spPr>
          <p:txBody>
            <a:bodyPr vert="eaVert" wrap="none" rtlCol="0">
              <a:spAutoFit/>
            </a:bodyPr>
            <a:lstStyle/>
            <a:p>
              <a:pPr algn="ctr"/>
              <a:r>
                <a:rPr lang="ja-JP" altLang="en-US" sz="1600" b="1" dirty="0">
                  <a:solidFill>
                    <a:schemeClr val="tx1"/>
                  </a:solidFill>
                  <a:latin typeface="Meiryo UI" panose="020B0604030504040204" pitchFamily="50" charset="-128"/>
                  <a:ea typeface="Meiryo UI" panose="020B0604030504040204" pitchFamily="50" charset="-128"/>
                </a:rPr>
                <a:t>個人の財産額</a:t>
              </a:r>
            </a:p>
          </p:txBody>
        </p:sp>
      </p:grpSp>
      <p:grpSp>
        <p:nvGrpSpPr>
          <p:cNvPr id="5" name="グループ化 4">
            <a:extLst>
              <a:ext uri="{FF2B5EF4-FFF2-40B4-BE49-F238E27FC236}">
                <a16:creationId xmlns:a16="http://schemas.microsoft.com/office/drawing/2014/main" id="{620D0EF7-6F32-47C7-8CC1-BABA516AA147}"/>
              </a:ext>
            </a:extLst>
          </p:cNvPr>
          <p:cNvGrpSpPr/>
          <p:nvPr/>
        </p:nvGrpSpPr>
        <p:grpSpPr>
          <a:xfrm>
            <a:off x="440667" y="1340768"/>
            <a:ext cx="463966" cy="2173243"/>
            <a:chOff x="-1034679" y="1304925"/>
            <a:chExt cx="463966" cy="1975366"/>
          </a:xfrm>
        </p:grpSpPr>
        <p:sp>
          <p:nvSpPr>
            <p:cNvPr id="3" name="矢印: 五方向 2">
              <a:extLst>
                <a:ext uri="{FF2B5EF4-FFF2-40B4-BE49-F238E27FC236}">
                  <a16:creationId xmlns:a16="http://schemas.microsoft.com/office/drawing/2014/main" id="{7C799450-08E5-4575-B2EE-7678159B9CCE}"/>
                </a:ext>
              </a:extLst>
            </p:cNvPr>
            <p:cNvSpPr/>
            <p:nvPr/>
          </p:nvSpPr>
          <p:spPr bwMode="auto">
            <a:xfrm rot="16200000">
              <a:off x="-1790379" y="2060625"/>
              <a:ext cx="1975366" cy="463966"/>
            </a:xfrm>
            <a:prstGeom prst="homePlate">
              <a:avLst/>
            </a:prstGeom>
            <a:solidFill>
              <a:srgbClr val="33CCCC"/>
            </a:solidFill>
            <a:ln w="9525" cap="flat" cmpd="sng" algn="ctr">
              <a:noFill/>
              <a:prstDash val="solid"/>
              <a:round/>
              <a:headEnd type="none" w="med" len="med"/>
              <a:tailEnd type="none" w="med" len="med"/>
            </a:ln>
            <a:effectLst/>
          </p:spPr>
          <p:txBody>
            <a:bodyPr vert="vert"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4" name="テキスト ボックス 3">
              <a:extLst>
                <a:ext uri="{FF2B5EF4-FFF2-40B4-BE49-F238E27FC236}">
                  <a16:creationId xmlns:a16="http://schemas.microsoft.com/office/drawing/2014/main" id="{2A439C7F-AEBF-4F8E-9ADF-7D4174CD98D4}"/>
                </a:ext>
              </a:extLst>
            </p:cNvPr>
            <p:cNvSpPr txBox="1"/>
            <p:nvPr/>
          </p:nvSpPr>
          <p:spPr>
            <a:xfrm>
              <a:off x="-1034679" y="1564793"/>
              <a:ext cx="430887" cy="1620932"/>
            </a:xfrm>
            <a:prstGeom prst="rect">
              <a:avLst/>
            </a:prstGeom>
            <a:noFill/>
          </p:spPr>
          <p:txBody>
            <a:bodyPr vert="eaVert" wrap="square" rtlCol="0">
              <a:spAutoFit/>
            </a:bodyPr>
            <a:lstStyle/>
            <a:p>
              <a:r>
                <a:rPr lang="ja-JP" altLang="en-US" sz="1600" b="1" dirty="0">
                  <a:solidFill>
                    <a:schemeClr val="tx1"/>
                  </a:solidFill>
                  <a:latin typeface="Meiryo UI" panose="020B0604030504040204" pitchFamily="50" charset="-128"/>
                  <a:ea typeface="Meiryo UI" panose="020B0604030504040204" pitchFamily="50" charset="-128"/>
                </a:rPr>
                <a:t>会社の毎年の業績</a:t>
              </a:r>
            </a:p>
          </p:txBody>
        </p:sp>
      </p:grpSp>
      <p:sp>
        <p:nvSpPr>
          <p:cNvPr id="6" name="矢印: 下 5">
            <a:extLst>
              <a:ext uri="{FF2B5EF4-FFF2-40B4-BE49-F238E27FC236}">
                <a16:creationId xmlns:a16="http://schemas.microsoft.com/office/drawing/2014/main" id="{2B31CEDB-B080-4BBC-8632-D8045541BDBF}"/>
              </a:ext>
            </a:extLst>
          </p:cNvPr>
          <p:cNvSpPr/>
          <p:nvPr/>
        </p:nvSpPr>
        <p:spPr bwMode="auto">
          <a:xfrm>
            <a:off x="2510072" y="2759062"/>
            <a:ext cx="1345036" cy="1606042"/>
          </a:xfrm>
          <a:prstGeom prst="downArrow">
            <a:avLst/>
          </a:prstGeom>
          <a:solidFill>
            <a:schemeClr val="tx1">
              <a:lumMod val="65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81" name="テキスト ボックス 80">
            <a:extLst>
              <a:ext uri="{FF2B5EF4-FFF2-40B4-BE49-F238E27FC236}">
                <a16:creationId xmlns:a16="http://schemas.microsoft.com/office/drawing/2014/main" id="{2B457172-4006-4E37-A77C-27582BDE41E0}"/>
              </a:ext>
            </a:extLst>
          </p:cNvPr>
          <p:cNvSpPr txBox="1"/>
          <p:nvPr/>
        </p:nvSpPr>
        <p:spPr>
          <a:xfrm>
            <a:off x="942415" y="2833772"/>
            <a:ext cx="1345036" cy="523220"/>
          </a:xfrm>
          <a:prstGeom prst="rect">
            <a:avLst/>
          </a:prstGeom>
          <a:solidFill>
            <a:srgbClr val="FFFFFF"/>
          </a:solidFill>
        </p:spPr>
        <p:txBody>
          <a:bodyPr wrap="square" rtlCol="0">
            <a:spAutoFit/>
          </a:bodyPr>
          <a:lstStyle/>
          <a:p>
            <a:pPr algn="ctr"/>
            <a:r>
              <a:rPr kumimoji="1" lang="ja-JP" altLang="en-US" sz="2800" b="1" dirty="0">
                <a:solidFill>
                  <a:srgbClr val="33CCCC"/>
                </a:solidFill>
                <a:latin typeface="Meiryo UI" panose="020B0604030504040204" pitchFamily="50" charset="-128"/>
                <a:ea typeface="Meiryo UI" panose="020B0604030504040204" pitchFamily="50" charset="-128"/>
              </a:rPr>
              <a:t>法人税</a:t>
            </a:r>
          </a:p>
        </p:txBody>
      </p:sp>
      <p:sp>
        <p:nvSpPr>
          <p:cNvPr id="86" name="テキスト ボックス 85">
            <a:extLst>
              <a:ext uri="{FF2B5EF4-FFF2-40B4-BE49-F238E27FC236}">
                <a16:creationId xmlns:a16="http://schemas.microsoft.com/office/drawing/2014/main" id="{22B65DC7-B329-4086-A3C8-F15B30F2915D}"/>
              </a:ext>
            </a:extLst>
          </p:cNvPr>
          <p:cNvSpPr txBox="1"/>
          <p:nvPr/>
        </p:nvSpPr>
        <p:spPr>
          <a:xfrm>
            <a:off x="955712" y="3662251"/>
            <a:ext cx="1345036" cy="523220"/>
          </a:xfrm>
          <a:prstGeom prst="rect">
            <a:avLst/>
          </a:prstGeom>
          <a:solidFill>
            <a:srgbClr val="FFFFFF"/>
          </a:solidFill>
        </p:spPr>
        <p:txBody>
          <a:bodyPr wrap="square" rtlCol="0">
            <a:spAutoFit/>
          </a:bodyPr>
          <a:lstStyle/>
          <a:p>
            <a:pPr algn="ctr"/>
            <a:r>
              <a:rPr kumimoji="1" lang="ja-JP" altLang="en-US" sz="2800" b="1" dirty="0">
                <a:solidFill>
                  <a:srgbClr val="FFC000"/>
                </a:solidFill>
                <a:latin typeface="Meiryo UI" panose="020B0604030504040204" pitchFamily="50" charset="-128"/>
                <a:ea typeface="Meiryo UI" panose="020B0604030504040204" pitchFamily="50" charset="-128"/>
              </a:rPr>
              <a:t>所得税</a:t>
            </a:r>
          </a:p>
        </p:txBody>
      </p:sp>
      <p:sp>
        <p:nvSpPr>
          <p:cNvPr id="87" name="テキスト ボックス 86">
            <a:extLst>
              <a:ext uri="{FF2B5EF4-FFF2-40B4-BE49-F238E27FC236}">
                <a16:creationId xmlns:a16="http://schemas.microsoft.com/office/drawing/2014/main" id="{AE706910-738E-4E57-89B4-7590A0A988A7}"/>
              </a:ext>
            </a:extLst>
          </p:cNvPr>
          <p:cNvSpPr txBox="1"/>
          <p:nvPr/>
        </p:nvSpPr>
        <p:spPr>
          <a:xfrm>
            <a:off x="955712" y="5313819"/>
            <a:ext cx="1345036" cy="523220"/>
          </a:xfrm>
          <a:prstGeom prst="rect">
            <a:avLst/>
          </a:prstGeom>
          <a:solidFill>
            <a:srgbClr val="FFFFFF"/>
          </a:solidFill>
        </p:spPr>
        <p:txBody>
          <a:bodyPr wrap="square" rtlCol="0">
            <a:spAutoFit/>
          </a:bodyPr>
          <a:lstStyle/>
          <a:p>
            <a:pPr algn="ctr"/>
            <a:r>
              <a:rPr kumimoji="1" lang="ja-JP" altLang="en-US" sz="2800" b="1" dirty="0">
                <a:solidFill>
                  <a:srgbClr val="92D050"/>
                </a:solidFill>
                <a:latin typeface="Meiryo UI" panose="020B0604030504040204" pitchFamily="50" charset="-128"/>
                <a:ea typeface="Meiryo UI" panose="020B0604030504040204" pitchFamily="50" charset="-128"/>
              </a:rPr>
              <a:t>贈与税</a:t>
            </a:r>
          </a:p>
        </p:txBody>
      </p:sp>
      <p:sp>
        <p:nvSpPr>
          <p:cNvPr id="88" name="テキスト ボックス 87">
            <a:extLst>
              <a:ext uri="{FF2B5EF4-FFF2-40B4-BE49-F238E27FC236}">
                <a16:creationId xmlns:a16="http://schemas.microsoft.com/office/drawing/2014/main" id="{E0684383-0FB4-40CD-BB95-7B8C2C07B862}"/>
              </a:ext>
            </a:extLst>
          </p:cNvPr>
          <p:cNvSpPr txBox="1"/>
          <p:nvPr/>
        </p:nvSpPr>
        <p:spPr>
          <a:xfrm>
            <a:off x="7297518" y="3662251"/>
            <a:ext cx="1345036" cy="523220"/>
          </a:xfrm>
          <a:prstGeom prst="rect">
            <a:avLst/>
          </a:prstGeom>
          <a:solidFill>
            <a:srgbClr val="FFFFFF"/>
          </a:solidFill>
        </p:spPr>
        <p:txBody>
          <a:bodyPr wrap="square" rtlCol="0">
            <a:spAutoFit/>
          </a:bodyPr>
          <a:lstStyle/>
          <a:p>
            <a:pPr algn="ctr"/>
            <a:r>
              <a:rPr kumimoji="1" lang="ja-JP" altLang="en-US" sz="2800" b="1" dirty="0">
                <a:solidFill>
                  <a:srgbClr val="00B0F0"/>
                </a:solidFill>
                <a:latin typeface="Meiryo UI" panose="020B0604030504040204" pitchFamily="50" charset="-128"/>
                <a:ea typeface="Meiryo UI" panose="020B0604030504040204" pitchFamily="50" charset="-128"/>
              </a:rPr>
              <a:t>相続税</a:t>
            </a:r>
          </a:p>
        </p:txBody>
      </p:sp>
      <p:grpSp>
        <p:nvGrpSpPr>
          <p:cNvPr id="8" name="グループ化 7">
            <a:extLst>
              <a:ext uri="{FF2B5EF4-FFF2-40B4-BE49-F238E27FC236}">
                <a16:creationId xmlns:a16="http://schemas.microsoft.com/office/drawing/2014/main" id="{56D4F554-6ED6-4C6D-9299-7FF22A768212}"/>
              </a:ext>
            </a:extLst>
          </p:cNvPr>
          <p:cNvGrpSpPr/>
          <p:nvPr/>
        </p:nvGrpSpPr>
        <p:grpSpPr>
          <a:xfrm>
            <a:off x="1475656" y="1860241"/>
            <a:ext cx="3448981" cy="832143"/>
            <a:chOff x="2771477" y="1897814"/>
            <a:chExt cx="3448981" cy="832143"/>
          </a:xfrm>
        </p:grpSpPr>
        <p:sp>
          <p:nvSpPr>
            <p:cNvPr id="16" name="四角形: 角を丸くする 15">
              <a:extLst>
                <a:ext uri="{FF2B5EF4-FFF2-40B4-BE49-F238E27FC236}">
                  <a16:creationId xmlns:a16="http://schemas.microsoft.com/office/drawing/2014/main" id="{A105BBE8-0C69-4097-8FB5-82E28A8676F7}"/>
                </a:ext>
              </a:extLst>
            </p:cNvPr>
            <p:cNvSpPr/>
            <p:nvPr/>
          </p:nvSpPr>
          <p:spPr bwMode="auto">
            <a:xfrm>
              <a:off x="2923542" y="2102595"/>
              <a:ext cx="3296916" cy="627362"/>
            </a:xfrm>
            <a:prstGeom prst="roundRect">
              <a:avLst/>
            </a:prstGeom>
            <a:solidFill>
              <a:schemeClr val="tx1">
                <a:lumMod val="85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ja-JP" altLang="en-US"/>
            </a:p>
          </p:txBody>
        </p:sp>
        <p:sp>
          <p:nvSpPr>
            <p:cNvPr id="45" name="テキスト ボックス 44">
              <a:extLst>
                <a:ext uri="{FF2B5EF4-FFF2-40B4-BE49-F238E27FC236}">
                  <a16:creationId xmlns:a16="http://schemas.microsoft.com/office/drawing/2014/main" id="{EC4FE776-ED6D-4721-A38F-DE39C9AE4E82}"/>
                </a:ext>
              </a:extLst>
            </p:cNvPr>
            <p:cNvSpPr txBox="1"/>
            <p:nvPr/>
          </p:nvSpPr>
          <p:spPr>
            <a:xfrm>
              <a:off x="3034545" y="2216562"/>
              <a:ext cx="3079689" cy="400110"/>
            </a:xfrm>
            <a:prstGeom prst="rect">
              <a:avLst/>
            </a:prstGeom>
            <a:noFill/>
          </p:spPr>
          <p:txBody>
            <a:bodyPr wrap="none" rtlCol="0">
              <a:spAutoFit/>
            </a:bodyPr>
            <a:lstStyle/>
            <a:p>
              <a:r>
                <a:rPr kumimoji="1" lang="ja-JP" altLang="en-US" sz="2000" dirty="0">
                  <a:solidFill>
                    <a:schemeClr val="bg2"/>
                  </a:solidFill>
                  <a:latin typeface="Meiryo UI" panose="020B0604030504040204" pitchFamily="50" charset="-128"/>
                  <a:ea typeface="Meiryo UI" panose="020B0604030504040204" pitchFamily="50" charset="-128"/>
                </a:rPr>
                <a:t>会社の利益は極力圧縮する</a:t>
              </a:r>
              <a:endParaRPr kumimoji="1" lang="en-US" altLang="ja-JP" sz="2000" dirty="0">
                <a:solidFill>
                  <a:schemeClr val="bg2"/>
                </a:solidFill>
                <a:latin typeface="Meiryo UI" panose="020B0604030504040204" pitchFamily="50" charset="-128"/>
                <a:ea typeface="Meiryo UI" panose="020B0604030504040204" pitchFamily="50" charset="-128"/>
              </a:endParaRPr>
            </a:p>
          </p:txBody>
        </p:sp>
        <p:sp>
          <p:nvSpPr>
            <p:cNvPr id="69" name="楕円 68">
              <a:extLst>
                <a:ext uri="{FF2B5EF4-FFF2-40B4-BE49-F238E27FC236}">
                  <a16:creationId xmlns:a16="http://schemas.microsoft.com/office/drawing/2014/main" id="{386B3F9F-533F-4278-878D-AAB452BE607C}"/>
                </a:ext>
              </a:extLst>
            </p:cNvPr>
            <p:cNvSpPr/>
            <p:nvPr/>
          </p:nvSpPr>
          <p:spPr bwMode="auto">
            <a:xfrm>
              <a:off x="2771477" y="1897814"/>
              <a:ext cx="434045" cy="434113"/>
            </a:xfrm>
            <a:prstGeom prst="ellipse">
              <a:avLst/>
            </a:prstGeom>
            <a:solidFill>
              <a:schemeClr val="bg2">
                <a:lumMod val="50000"/>
                <a:lumOff val="5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dirty="0">
                  <a:ln>
                    <a:noFill/>
                  </a:ln>
                  <a:solidFill>
                    <a:schemeClr val="tx1"/>
                  </a:solidFill>
                  <a:effectLst/>
                  <a:latin typeface="Arial" charset="0"/>
                  <a:ea typeface="HG創英角ｺﾞｼｯｸUB" pitchFamily="49" charset="-128"/>
                </a:rPr>
                <a:t>１</a:t>
              </a:r>
            </a:p>
          </p:txBody>
        </p:sp>
      </p:grpSp>
      <p:grpSp>
        <p:nvGrpSpPr>
          <p:cNvPr id="11" name="グループ化 10">
            <a:extLst>
              <a:ext uri="{FF2B5EF4-FFF2-40B4-BE49-F238E27FC236}">
                <a16:creationId xmlns:a16="http://schemas.microsoft.com/office/drawing/2014/main" id="{6BC51139-B8AC-48D3-BB42-4265525588CF}"/>
              </a:ext>
            </a:extLst>
          </p:cNvPr>
          <p:cNvGrpSpPr/>
          <p:nvPr/>
        </p:nvGrpSpPr>
        <p:grpSpPr>
          <a:xfrm>
            <a:off x="1475656" y="4272535"/>
            <a:ext cx="3332330" cy="764529"/>
            <a:chOff x="4100018" y="3870378"/>
            <a:chExt cx="3332330" cy="764529"/>
          </a:xfrm>
        </p:grpSpPr>
        <p:sp>
          <p:nvSpPr>
            <p:cNvPr id="73" name="四角形: 角を丸くする 72">
              <a:extLst>
                <a:ext uri="{FF2B5EF4-FFF2-40B4-BE49-F238E27FC236}">
                  <a16:creationId xmlns:a16="http://schemas.microsoft.com/office/drawing/2014/main" id="{AC1D9D68-8745-4202-9A5B-B6FA89955A56}"/>
                </a:ext>
              </a:extLst>
            </p:cNvPr>
            <p:cNvSpPr/>
            <p:nvPr/>
          </p:nvSpPr>
          <p:spPr bwMode="auto">
            <a:xfrm>
              <a:off x="4325462" y="4007545"/>
              <a:ext cx="3033068" cy="627362"/>
            </a:xfrm>
            <a:prstGeom prst="roundRect">
              <a:avLst/>
            </a:prstGeom>
            <a:solidFill>
              <a:schemeClr val="tx1">
                <a:lumMod val="85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ja-JP" altLang="en-US"/>
            </a:p>
          </p:txBody>
        </p:sp>
        <p:sp>
          <p:nvSpPr>
            <p:cNvPr id="62" name="テキスト ボックス 61">
              <a:extLst>
                <a:ext uri="{FF2B5EF4-FFF2-40B4-BE49-F238E27FC236}">
                  <a16:creationId xmlns:a16="http://schemas.microsoft.com/office/drawing/2014/main" id="{50A6ABF1-3ECA-4FBD-B070-DFEE6912D969}"/>
                </a:ext>
              </a:extLst>
            </p:cNvPr>
            <p:cNvSpPr txBox="1"/>
            <p:nvPr/>
          </p:nvSpPr>
          <p:spPr>
            <a:xfrm>
              <a:off x="4426397" y="4109630"/>
              <a:ext cx="3005951" cy="400110"/>
            </a:xfrm>
            <a:prstGeom prst="rect">
              <a:avLst/>
            </a:prstGeom>
            <a:noFill/>
          </p:spPr>
          <p:txBody>
            <a:bodyPr wrap="none" rtlCol="0">
              <a:spAutoFit/>
            </a:bodyPr>
            <a:lstStyle/>
            <a:p>
              <a:r>
                <a:rPr kumimoji="1" lang="ja-JP" altLang="en-US" sz="2000" b="1" dirty="0">
                  <a:solidFill>
                    <a:srgbClr val="FF0000"/>
                  </a:solidFill>
                  <a:latin typeface="Meiryo UI" panose="020B0604030504040204" pitchFamily="50" charset="-128"/>
                  <a:ea typeface="Meiryo UI" panose="020B0604030504040204" pitchFamily="50" charset="-128"/>
                </a:rPr>
                <a:t>増えた所得税を繰り延べる</a:t>
              </a:r>
            </a:p>
          </p:txBody>
        </p:sp>
        <p:sp>
          <p:nvSpPr>
            <p:cNvPr id="74" name="楕円 73">
              <a:extLst>
                <a:ext uri="{FF2B5EF4-FFF2-40B4-BE49-F238E27FC236}">
                  <a16:creationId xmlns:a16="http://schemas.microsoft.com/office/drawing/2014/main" id="{2A644F76-F58D-45C6-8549-4E82C1A7BE10}"/>
                </a:ext>
              </a:extLst>
            </p:cNvPr>
            <p:cNvSpPr/>
            <p:nvPr/>
          </p:nvSpPr>
          <p:spPr bwMode="auto">
            <a:xfrm>
              <a:off x="4100018" y="3870378"/>
              <a:ext cx="434045" cy="434113"/>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dirty="0">
                  <a:ln>
                    <a:noFill/>
                  </a:ln>
                  <a:solidFill>
                    <a:schemeClr val="tx1"/>
                  </a:solidFill>
                  <a:effectLst/>
                  <a:latin typeface="Arial" charset="0"/>
                  <a:ea typeface="HG創英角ｺﾞｼｯｸUB" pitchFamily="49" charset="-128"/>
                </a:rPr>
                <a:t>２</a:t>
              </a:r>
            </a:p>
          </p:txBody>
        </p:sp>
      </p:grpSp>
      <p:grpSp>
        <p:nvGrpSpPr>
          <p:cNvPr id="91" name="グループ化 90">
            <a:extLst>
              <a:ext uri="{FF2B5EF4-FFF2-40B4-BE49-F238E27FC236}">
                <a16:creationId xmlns:a16="http://schemas.microsoft.com/office/drawing/2014/main" id="{91C06A20-37A8-445E-8C09-38E0C9AD278F}"/>
              </a:ext>
            </a:extLst>
          </p:cNvPr>
          <p:cNvGrpSpPr/>
          <p:nvPr/>
        </p:nvGrpSpPr>
        <p:grpSpPr>
          <a:xfrm>
            <a:off x="2087282" y="1334158"/>
            <a:ext cx="2152191" cy="679821"/>
            <a:chOff x="5808886" y="1143322"/>
            <a:chExt cx="2152191" cy="679821"/>
          </a:xfrm>
        </p:grpSpPr>
        <p:sp>
          <p:nvSpPr>
            <p:cNvPr id="92" name="フリーフォーム: 図形 91">
              <a:extLst>
                <a:ext uri="{FF2B5EF4-FFF2-40B4-BE49-F238E27FC236}">
                  <a16:creationId xmlns:a16="http://schemas.microsoft.com/office/drawing/2014/main" id="{0F86AE6D-54E4-49DC-AA25-ED15003C900D}"/>
                </a:ext>
              </a:extLst>
            </p:cNvPr>
            <p:cNvSpPr/>
            <p:nvPr/>
          </p:nvSpPr>
          <p:spPr bwMode="auto">
            <a:xfrm>
              <a:off x="5808886" y="1143322"/>
              <a:ext cx="2152191" cy="679821"/>
            </a:xfrm>
            <a:custGeom>
              <a:avLst/>
              <a:gdLst>
                <a:gd name="connsiteX0" fmla="*/ 80723 w 2152191"/>
                <a:gd name="connsiteY0" fmla="*/ 0 h 679821"/>
                <a:gd name="connsiteX1" fmla="*/ 2071468 w 2152191"/>
                <a:gd name="connsiteY1" fmla="*/ 0 h 679821"/>
                <a:gd name="connsiteX2" fmla="*/ 2152191 w 2152191"/>
                <a:gd name="connsiteY2" fmla="*/ 80723 h 679821"/>
                <a:gd name="connsiteX3" fmla="*/ 2152191 w 2152191"/>
                <a:gd name="connsiteY3" fmla="*/ 403605 h 679821"/>
                <a:gd name="connsiteX4" fmla="*/ 2071468 w 2152191"/>
                <a:gd name="connsiteY4" fmla="*/ 484328 h 679821"/>
                <a:gd name="connsiteX5" fmla="*/ 1166542 w 2152191"/>
                <a:gd name="connsiteY5" fmla="*/ 484328 h 679821"/>
                <a:gd name="connsiteX6" fmla="*/ 1076094 w 2152191"/>
                <a:gd name="connsiteY6" fmla="*/ 679821 h 679821"/>
                <a:gd name="connsiteX7" fmla="*/ 985647 w 2152191"/>
                <a:gd name="connsiteY7" fmla="*/ 484328 h 679821"/>
                <a:gd name="connsiteX8" fmla="*/ 80723 w 2152191"/>
                <a:gd name="connsiteY8" fmla="*/ 484328 h 679821"/>
                <a:gd name="connsiteX9" fmla="*/ 0 w 2152191"/>
                <a:gd name="connsiteY9" fmla="*/ 403605 h 679821"/>
                <a:gd name="connsiteX10" fmla="*/ 0 w 2152191"/>
                <a:gd name="connsiteY10" fmla="*/ 80723 h 679821"/>
                <a:gd name="connsiteX11" fmla="*/ 80723 w 2152191"/>
                <a:gd name="connsiteY11" fmla="*/ 0 h 67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52191" h="679821">
                  <a:moveTo>
                    <a:pt x="80723" y="0"/>
                  </a:moveTo>
                  <a:lnTo>
                    <a:pt x="2071468" y="0"/>
                  </a:lnTo>
                  <a:cubicBezTo>
                    <a:pt x="2116050" y="0"/>
                    <a:pt x="2152191" y="36141"/>
                    <a:pt x="2152191" y="80723"/>
                  </a:cubicBezTo>
                  <a:lnTo>
                    <a:pt x="2152191" y="403605"/>
                  </a:lnTo>
                  <a:cubicBezTo>
                    <a:pt x="2152191" y="448187"/>
                    <a:pt x="2116050" y="484328"/>
                    <a:pt x="2071468" y="484328"/>
                  </a:cubicBezTo>
                  <a:lnTo>
                    <a:pt x="1166542" y="484328"/>
                  </a:lnTo>
                  <a:lnTo>
                    <a:pt x="1076094" y="679821"/>
                  </a:lnTo>
                  <a:lnTo>
                    <a:pt x="985647" y="484328"/>
                  </a:lnTo>
                  <a:lnTo>
                    <a:pt x="80723" y="484328"/>
                  </a:lnTo>
                  <a:cubicBezTo>
                    <a:pt x="36141" y="484328"/>
                    <a:pt x="0" y="448187"/>
                    <a:pt x="0" y="403605"/>
                  </a:cubicBezTo>
                  <a:lnTo>
                    <a:pt x="0" y="80723"/>
                  </a:lnTo>
                  <a:cubicBezTo>
                    <a:pt x="0" y="36141"/>
                    <a:pt x="36141" y="0"/>
                    <a:pt x="80723" y="0"/>
                  </a:cubicBezTo>
                  <a:close/>
                </a:path>
              </a:pathLst>
            </a:custGeom>
            <a:solidFill>
              <a:schemeClr val="tx1">
                <a:lumMod val="95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ja-JP" altLang="en-US"/>
            </a:p>
          </p:txBody>
        </p:sp>
        <p:sp>
          <p:nvSpPr>
            <p:cNvPr id="93" name="テキスト ボックス 92">
              <a:extLst>
                <a:ext uri="{FF2B5EF4-FFF2-40B4-BE49-F238E27FC236}">
                  <a16:creationId xmlns:a16="http://schemas.microsoft.com/office/drawing/2014/main" id="{47430617-5827-4CD1-A339-FE877221D77C}"/>
                </a:ext>
              </a:extLst>
            </p:cNvPr>
            <p:cNvSpPr txBox="1"/>
            <p:nvPr/>
          </p:nvSpPr>
          <p:spPr>
            <a:xfrm>
              <a:off x="5994352" y="1204155"/>
              <a:ext cx="1781257" cy="369332"/>
            </a:xfrm>
            <a:prstGeom prst="rect">
              <a:avLst/>
            </a:prstGeom>
            <a:noFill/>
          </p:spPr>
          <p:txBody>
            <a:bodyPr wrap="none" rtlCol="0">
              <a:spAutoFit/>
            </a:bodyPr>
            <a:lstStyle/>
            <a:p>
              <a:r>
                <a:rPr kumimoji="1" lang="ja-JP" altLang="en-US" b="1" dirty="0">
                  <a:solidFill>
                    <a:srgbClr val="33CCCC"/>
                  </a:solidFill>
                  <a:latin typeface="Meiryo UI" panose="020B0604030504040204" pitchFamily="50" charset="-128"/>
                  <a:ea typeface="Meiryo UI" panose="020B0604030504040204" pitchFamily="50" charset="-128"/>
                </a:rPr>
                <a:t>役員報酬の増額</a:t>
              </a:r>
              <a:endParaRPr kumimoji="1" lang="en-US" altLang="ja-JP" b="1" dirty="0">
                <a:solidFill>
                  <a:srgbClr val="33CCCC"/>
                </a:solidFill>
                <a:latin typeface="Meiryo UI" panose="020B0604030504040204" pitchFamily="50" charset="-128"/>
                <a:ea typeface="Meiryo UI" panose="020B0604030504040204" pitchFamily="50" charset="-128"/>
              </a:endParaRPr>
            </a:p>
          </p:txBody>
        </p:sp>
      </p:grpSp>
      <p:grpSp>
        <p:nvGrpSpPr>
          <p:cNvPr id="20" name="グループ化 19">
            <a:extLst>
              <a:ext uri="{FF2B5EF4-FFF2-40B4-BE49-F238E27FC236}">
                <a16:creationId xmlns:a16="http://schemas.microsoft.com/office/drawing/2014/main" id="{F8EC0C82-77E7-44BD-8915-A12E807257EB}"/>
              </a:ext>
            </a:extLst>
          </p:cNvPr>
          <p:cNvGrpSpPr/>
          <p:nvPr/>
        </p:nvGrpSpPr>
        <p:grpSpPr>
          <a:xfrm>
            <a:off x="2482010" y="4959338"/>
            <a:ext cx="2152191" cy="679821"/>
            <a:chOff x="2482010" y="4959338"/>
            <a:chExt cx="2152191" cy="679821"/>
          </a:xfrm>
        </p:grpSpPr>
        <p:sp>
          <p:nvSpPr>
            <p:cNvPr id="94" name="フリーフォーム: 図形 93">
              <a:extLst>
                <a:ext uri="{FF2B5EF4-FFF2-40B4-BE49-F238E27FC236}">
                  <a16:creationId xmlns:a16="http://schemas.microsoft.com/office/drawing/2014/main" id="{2EBCB4B1-D28D-45D4-BCC3-01D95E0F8D8A}"/>
                </a:ext>
              </a:extLst>
            </p:cNvPr>
            <p:cNvSpPr/>
            <p:nvPr/>
          </p:nvSpPr>
          <p:spPr bwMode="auto">
            <a:xfrm rot="10800000">
              <a:off x="2482010" y="4959338"/>
              <a:ext cx="2152191" cy="679821"/>
            </a:xfrm>
            <a:custGeom>
              <a:avLst/>
              <a:gdLst>
                <a:gd name="connsiteX0" fmla="*/ 80723 w 2152191"/>
                <a:gd name="connsiteY0" fmla="*/ 0 h 679821"/>
                <a:gd name="connsiteX1" fmla="*/ 2071468 w 2152191"/>
                <a:gd name="connsiteY1" fmla="*/ 0 h 679821"/>
                <a:gd name="connsiteX2" fmla="*/ 2152191 w 2152191"/>
                <a:gd name="connsiteY2" fmla="*/ 80723 h 679821"/>
                <a:gd name="connsiteX3" fmla="*/ 2152191 w 2152191"/>
                <a:gd name="connsiteY3" fmla="*/ 403605 h 679821"/>
                <a:gd name="connsiteX4" fmla="*/ 2071468 w 2152191"/>
                <a:gd name="connsiteY4" fmla="*/ 484328 h 679821"/>
                <a:gd name="connsiteX5" fmla="*/ 1166542 w 2152191"/>
                <a:gd name="connsiteY5" fmla="*/ 484328 h 679821"/>
                <a:gd name="connsiteX6" fmla="*/ 1076094 w 2152191"/>
                <a:gd name="connsiteY6" fmla="*/ 679821 h 679821"/>
                <a:gd name="connsiteX7" fmla="*/ 985647 w 2152191"/>
                <a:gd name="connsiteY7" fmla="*/ 484328 h 679821"/>
                <a:gd name="connsiteX8" fmla="*/ 80723 w 2152191"/>
                <a:gd name="connsiteY8" fmla="*/ 484328 h 679821"/>
                <a:gd name="connsiteX9" fmla="*/ 0 w 2152191"/>
                <a:gd name="connsiteY9" fmla="*/ 403605 h 679821"/>
                <a:gd name="connsiteX10" fmla="*/ 0 w 2152191"/>
                <a:gd name="connsiteY10" fmla="*/ 80723 h 679821"/>
                <a:gd name="connsiteX11" fmla="*/ 80723 w 2152191"/>
                <a:gd name="connsiteY11" fmla="*/ 0 h 67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52191" h="679821">
                  <a:moveTo>
                    <a:pt x="80723" y="0"/>
                  </a:moveTo>
                  <a:lnTo>
                    <a:pt x="2071468" y="0"/>
                  </a:lnTo>
                  <a:cubicBezTo>
                    <a:pt x="2116050" y="0"/>
                    <a:pt x="2152191" y="36141"/>
                    <a:pt x="2152191" y="80723"/>
                  </a:cubicBezTo>
                  <a:lnTo>
                    <a:pt x="2152191" y="403605"/>
                  </a:lnTo>
                  <a:cubicBezTo>
                    <a:pt x="2152191" y="448187"/>
                    <a:pt x="2116050" y="484328"/>
                    <a:pt x="2071468" y="484328"/>
                  </a:cubicBezTo>
                  <a:lnTo>
                    <a:pt x="1166542" y="484328"/>
                  </a:lnTo>
                  <a:lnTo>
                    <a:pt x="1076094" y="679821"/>
                  </a:lnTo>
                  <a:lnTo>
                    <a:pt x="985647" y="484328"/>
                  </a:lnTo>
                  <a:lnTo>
                    <a:pt x="80723" y="484328"/>
                  </a:lnTo>
                  <a:cubicBezTo>
                    <a:pt x="36141" y="484328"/>
                    <a:pt x="0" y="448187"/>
                    <a:pt x="0" y="403605"/>
                  </a:cubicBezTo>
                  <a:lnTo>
                    <a:pt x="0" y="80723"/>
                  </a:lnTo>
                  <a:cubicBezTo>
                    <a:pt x="0" y="36141"/>
                    <a:pt x="36141" y="0"/>
                    <a:pt x="80723" y="0"/>
                  </a:cubicBezTo>
                  <a:close/>
                </a:path>
              </a:pathLst>
            </a:custGeom>
            <a:solidFill>
              <a:schemeClr val="tx1">
                <a:lumMod val="95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ja-JP" altLang="en-US"/>
            </a:p>
          </p:txBody>
        </p:sp>
        <p:sp>
          <p:nvSpPr>
            <p:cNvPr id="95" name="テキスト ボックス 94">
              <a:extLst>
                <a:ext uri="{FF2B5EF4-FFF2-40B4-BE49-F238E27FC236}">
                  <a16:creationId xmlns:a16="http://schemas.microsoft.com/office/drawing/2014/main" id="{D96B1CE3-F505-4D3E-AC37-7CD555BFA049}"/>
                </a:ext>
              </a:extLst>
            </p:cNvPr>
            <p:cNvSpPr txBox="1"/>
            <p:nvPr/>
          </p:nvSpPr>
          <p:spPr>
            <a:xfrm>
              <a:off x="2637011" y="5239603"/>
              <a:ext cx="1526380" cy="369332"/>
            </a:xfrm>
            <a:prstGeom prst="rect">
              <a:avLst/>
            </a:prstGeom>
            <a:noFill/>
          </p:spPr>
          <p:txBody>
            <a:bodyPr wrap="none" rtlCol="0">
              <a:spAutoFit/>
            </a:bodyPr>
            <a:lstStyle/>
            <a:p>
              <a:r>
                <a:rPr kumimoji="1" lang="ja-JP" altLang="en-US" b="1" dirty="0">
                  <a:solidFill>
                    <a:srgbClr val="FFC000"/>
                  </a:solidFill>
                  <a:latin typeface="Meiryo UI" panose="020B0604030504040204" pitchFamily="50" charset="-128"/>
                  <a:ea typeface="Meiryo UI" panose="020B0604030504040204" pitchFamily="50" charset="-128"/>
                </a:rPr>
                <a:t>トランクルーム</a:t>
              </a:r>
              <a:endParaRPr kumimoji="1" lang="en-US" altLang="ja-JP" b="1" dirty="0">
                <a:solidFill>
                  <a:srgbClr val="FFC000"/>
                </a:solidFill>
                <a:latin typeface="Meiryo UI" panose="020B0604030504040204" pitchFamily="50" charset="-128"/>
                <a:ea typeface="Meiryo UI" panose="020B0604030504040204" pitchFamily="50" charset="-128"/>
              </a:endParaRPr>
            </a:p>
          </p:txBody>
        </p:sp>
      </p:grpSp>
    </p:spTree>
    <p:extLst>
      <p:ext uri="{BB962C8B-B14F-4D97-AF65-F5344CB8AC3E}">
        <p14:creationId xmlns:p14="http://schemas.microsoft.com/office/powerpoint/2010/main" val="2723952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EBB84B-C6EB-754D-9387-C009330D42E1}"/>
              </a:ext>
            </a:extLst>
          </p:cNvPr>
          <p:cNvSpPr>
            <a:spLocks noGrp="1"/>
          </p:cNvSpPr>
          <p:nvPr>
            <p:ph type="title"/>
          </p:nvPr>
        </p:nvSpPr>
        <p:spPr>
          <a:xfrm>
            <a:off x="468313" y="188913"/>
            <a:ext cx="7252321" cy="1143000"/>
          </a:xfrm>
        </p:spPr>
        <p:txBody>
          <a:bodyPr/>
          <a:lstStyle/>
          <a:p>
            <a:r>
              <a:rPr kumimoji="1" lang="ja-JP" altLang="en-US"/>
              <a:t>事例</a:t>
            </a:r>
            <a:r>
              <a:rPr lang="ja-JP" altLang="en-US"/>
              <a:t>：埼玉県　商社　Ｉ社長</a:t>
            </a:r>
            <a:endParaRPr kumimoji="1" lang="ja-JP" altLang="en-US"/>
          </a:p>
        </p:txBody>
      </p:sp>
      <p:sp>
        <p:nvSpPr>
          <p:cNvPr id="3" name="コンテンツ プレースホルダー 2">
            <a:extLst>
              <a:ext uri="{FF2B5EF4-FFF2-40B4-BE49-F238E27FC236}">
                <a16:creationId xmlns:a16="http://schemas.microsoft.com/office/drawing/2014/main" id="{6327022C-E51D-DE4E-8828-DA6B2BEF178A}"/>
              </a:ext>
            </a:extLst>
          </p:cNvPr>
          <p:cNvSpPr>
            <a:spLocks noGrp="1"/>
          </p:cNvSpPr>
          <p:nvPr>
            <p:ph idx="1"/>
          </p:nvPr>
        </p:nvSpPr>
        <p:spPr>
          <a:xfrm>
            <a:off x="457200" y="1484313"/>
            <a:ext cx="8686800" cy="4525962"/>
          </a:xfrm>
        </p:spPr>
        <p:txBody>
          <a:bodyPr/>
          <a:lstStyle/>
          <a:p>
            <a:pPr marL="0" indent="0">
              <a:buNone/>
            </a:pPr>
            <a:r>
              <a:rPr lang="ja-JP" altLang="en-US"/>
              <a:t>導入背景：納税額の多さに課題認識が強い</a:t>
            </a:r>
            <a:endParaRPr kumimoji="1" lang="en-US" altLang="ja-JP" b="1" u="sng" dirty="0"/>
          </a:p>
          <a:p>
            <a:pPr marL="0" indent="0">
              <a:buNone/>
            </a:pPr>
            <a:endParaRPr lang="en-US" altLang="ja-JP" dirty="0"/>
          </a:p>
          <a:p>
            <a:pPr marL="0" indent="0">
              <a:buNone/>
            </a:pPr>
            <a:r>
              <a:rPr lang="ja-JP" altLang="en-US"/>
              <a:t>導入前： </a:t>
            </a:r>
            <a:r>
              <a:rPr lang="ja-JP" altLang="en-US" b="1" u="sng"/>
              <a:t>銀行借入残高がかなりあるため、利益を出して納税するのは仕方がない</a:t>
            </a:r>
            <a:r>
              <a:rPr lang="ja-JP" altLang="en-US"/>
              <a:t>と思い込んでいた</a:t>
            </a:r>
            <a:endParaRPr lang="en-US" altLang="ja-JP" dirty="0"/>
          </a:p>
          <a:p>
            <a:pPr marL="0" indent="0">
              <a:buNone/>
            </a:pPr>
            <a:endParaRPr lang="en-US" altLang="ja-JP" dirty="0"/>
          </a:p>
          <a:p>
            <a:pPr marL="0" indent="0">
              <a:buNone/>
            </a:pPr>
            <a:r>
              <a:rPr kumimoji="1" lang="ja-JP" altLang="en-US"/>
              <a:t>結果：</a:t>
            </a:r>
            <a:r>
              <a:rPr lang="ja-JP" altLang="en-US"/>
              <a:t>サポートを受けて月次銀行報告を実行。</a:t>
            </a:r>
            <a:r>
              <a:rPr lang="ja-JP" altLang="en-US" b="1" u="sng"/>
              <a:t>節税で利益を減らしているのに</a:t>
            </a:r>
            <a:r>
              <a:rPr lang="ja-JP" altLang="en-US"/>
              <a:t>、融資の提案が止まりません。</a:t>
            </a:r>
            <a:r>
              <a:rPr lang="ja-JP" altLang="en-US" b="1" u="sng">
                <a:solidFill>
                  <a:schemeClr val="bg2"/>
                </a:solidFill>
              </a:rPr>
              <a:t>預金残高が増えて</a:t>
            </a:r>
            <a:r>
              <a:rPr lang="ja-JP" altLang="en-US"/>
              <a:t>、安心して寝られるように</a:t>
            </a:r>
            <a:endParaRPr kumimoji="1" lang="ja-JP" altLang="en-US"/>
          </a:p>
        </p:txBody>
      </p:sp>
      <p:sp>
        <p:nvSpPr>
          <p:cNvPr id="4" name="スライド番号プレースホルダー 3">
            <a:extLst>
              <a:ext uri="{FF2B5EF4-FFF2-40B4-BE49-F238E27FC236}">
                <a16:creationId xmlns:a16="http://schemas.microsoft.com/office/drawing/2014/main" id="{48219CBD-6F0D-5E49-9729-69D77A188F6B}"/>
              </a:ext>
            </a:extLst>
          </p:cNvPr>
          <p:cNvSpPr>
            <a:spLocks noGrp="1"/>
          </p:cNvSpPr>
          <p:nvPr>
            <p:ph type="sldNum" sz="quarter" idx="4"/>
          </p:nvPr>
        </p:nvSpPr>
        <p:spPr>
          <a:xfrm>
            <a:off x="7720634" y="6491979"/>
            <a:ext cx="946112" cy="321397"/>
          </a:xfrm>
        </p:spPr>
        <p:txBody>
          <a:bodyPr/>
          <a:lstStyle/>
          <a:p>
            <a:pPr>
              <a:defRPr/>
            </a:pPr>
            <a:fld id="{85191FB8-4F62-47EF-9F3F-3C0A94BC7DC8}" type="slidenum">
              <a:rPr lang="en-US" altLang="ja-JP" smtClean="0"/>
              <a:pPr>
                <a:defRPr/>
              </a:pPr>
              <a:t>8</a:t>
            </a:fld>
            <a:endParaRPr lang="en-US" altLang="ja-JP"/>
          </a:p>
        </p:txBody>
      </p:sp>
    </p:spTree>
    <p:extLst>
      <p:ext uri="{BB962C8B-B14F-4D97-AF65-F5344CB8AC3E}">
        <p14:creationId xmlns:p14="http://schemas.microsoft.com/office/powerpoint/2010/main" val="332446682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C70D18-BD4D-47B4-A339-C44CAEA3B6E2}"/>
              </a:ext>
            </a:extLst>
          </p:cNvPr>
          <p:cNvSpPr>
            <a:spLocks noGrp="1"/>
          </p:cNvSpPr>
          <p:nvPr>
            <p:ph type="title"/>
          </p:nvPr>
        </p:nvSpPr>
        <p:spPr/>
        <p:txBody>
          <a:bodyPr/>
          <a:lstStyle/>
          <a:p>
            <a:r>
              <a:rPr kumimoji="1" lang="ja-JP" altLang="en-US" dirty="0"/>
              <a:t>所得税の繰延になる新規事業</a:t>
            </a:r>
          </a:p>
        </p:txBody>
      </p:sp>
      <p:sp>
        <p:nvSpPr>
          <p:cNvPr id="3" name="コンテンツ プレースホルダー 2">
            <a:extLst>
              <a:ext uri="{FF2B5EF4-FFF2-40B4-BE49-F238E27FC236}">
                <a16:creationId xmlns:a16="http://schemas.microsoft.com/office/drawing/2014/main" id="{DABBBE3B-7685-41AE-BF91-C337B116C542}"/>
              </a:ext>
            </a:extLst>
          </p:cNvPr>
          <p:cNvSpPr>
            <a:spLocks noGrp="1"/>
          </p:cNvSpPr>
          <p:nvPr>
            <p:ph idx="1"/>
          </p:nvPr>
        </p:nvSpPr>
        <p:spPr/>
        <p:txBody>
          <a:bodyPr/>
          <a:lstStyle/>
          <a:p>
            <a:r>
              <a:rPr lang="ja-JP" altLang="en-US" dirty="0"/>
              <a:t>確定給付型年金　</a:t>
            </a:r>
            <a:endParaRPr lang="en-US" altLang="ja-JP" dirty="0"/>
          </a:p>
          <a:p>
            <a:r>
              <a:rPr kumimoji="1" lang="ja-JP" altLang="en-US" dirty="0"/>
              <a:t>コインランドリー事業</a:t>
            </a:r>
            <a:endParaRPr kumimoji="1" lang="en-US" altLang="ja-JP" dirty="0"/>
          </a:p>
          <a:p>
            <a:r>
              <a:rPr kumimoji="1" lang="ja-JP" altLang="en-US" dirty="0"/>
              <a:t>トランクルーム事業</a:t>
            </a:r>
            <a:endParaRPr kumimoji="1" lang="en-US" altLang="ja-JP" dirty="0"/>
          </a:p>
          <a:p>
            <a:r>
              <a:rPr kumimoji="1" lang="ja-JP" altLang="en-US" dirty="0"/>
              <a:t>グランピング事業</a:t>
            </a:r>
            <a:endParaRPr kumimoji="1" lang="en-US" altLang="ja-JP" dirty="0"/>
          </a:p>
          <a:p>
            <a:r>
              <a:rPr kumimoji="1" lang="en-US" altLang="ja-JP" dirty="0"/>
              <a:t>Web3</a:t>
            </a:r>
            <a:r>
              <a:rPr kumimoji="1" lang="ja-JP" altLang="en-US" dirty="0"/>
              <a:t>ストレージサーバー事業</a:t>
            </a:r>
            <a:r>
              <a:rPr kumimoji="1" lang="ja-JP" altLang="en-US" sz="1600" dirty="0"/>
              <a:t>（</a:t>
            </a:r>
            <a:r>
              <a:rPr kumimoji="1" lang="en-US" altLang="ja-JP" sz="1600" dirty="0"/>
              <a:t>※</a:t>
            </a:r>
            <a:r>
              <a:rPr kumimoji="1" lang="ja-JP" altLang="en-US" sz="1600" dirty="0"/>
              <a:t>）</a:t>
            </a:r>
            <a:endParaRPr kumimoji="1" lang="en-US" altLang="ja-JP" sz="1600" dirty="0"/>
          </a:p>
          <a:p>
            <a:r>
              <a:rPr kumimoji="1" lang="ja-JP" altLang="en-US" dirty="0"/>
              <a:t>中古バス</a:t>
            </a:r>
            <a:r>
              <a:rPr kumimoji="1" lang="en-US" altLang="ja-JP" dirty="0"/>
              <a:t>or</a:t>
            </a:r>
            <a:r>
              <a:rPr kumimoji="1" lang="ja-JP" altLang="en-US" dirty="0"/>
              <a:t>タクシーレンタル</a:t>
            </a:r>
            <a:r>
              <a:rPr kumimoji="1" lang="ja-JP" altLang="en-US" sz="1600" dirty="0"/>
              <a:t>（</a:t>
            </a:r>
            <a:r>
              <a:rPr kumimoji="1" lang="en-US" altLang="ja-JP" sz="1600" dirty="0"/>
              <a:t>※</a:t>
            </a:r>
            <a:r>
              <a:rPr kumimoji="1" lang="ja-JP" altLang="en-US" sz="1600" dirty="0"/>
              <a:t>）</a:t>
            </a:r>
            <a:endParaRPr kumimoji="1" lang="en-US" altLang="ja-JP" dirty="0"/>
          </a:p>
          <a:p>
            <a:r>
              <a:rPr kumimoji="1" lang="ja-JP" altLang="en-US" dirty="0"/>
              <a:t>トラックファンド</a:t>
            </a:r>
            <a:r>
              <a:rPr kumimoji="1" lang="ja-JP" altLang="en-US" sz="1600" dirty="0"/>
              <a:t>（</a:t>
            </a:r>
            <a:r>
              <a:rPr kumimoji="1" lang="en-US" altLang="ja-JP" sz="1600" dirty="0"/>
              <a:t>※</a:t>
            </a:r>
            <a:r>
              <a:rPr kumimoji="1" lang="ja-JP" altLang="en-US" sz="1600" dirty="0"/>
              <a:t>）</a:t>
            </a:r>
            <a:endParaRPr kumimoji="1" lang="en-US" altLang="ja-JP" sz="1600" dirty="0"/>
          </a:p>
          <a:p>
            <a:r>
              <a:rPr kumimoji="1" lang="ja-JP" altLang="en-US" dirty="0"/>
              <a:t>米国不動産</a:t>
            </a:r>
            <a:endParaRPr kumimoji="1" lang="en-US" altLang="ja-JP" dirty="0"/>
          </a:p>
          <a:p>
            <a:pPr marL="0" indent="0">
              <a:buNone/>
            </a:pPr>
            <a:endParaRPr kumimoji="1" lang="en-US" altLang="ja-JP" sz="1600" dirty="0"/>
          </a:p>
          <a:p>
            <a:pPr marL="0" indent="0">
              <a:buNone/>
            </a:pPr>
            <a:endParaRPr kumimoji="1" lang="en-US" altLang="ja-JP" sz="1600" dirty="0"/>
          </a:p>
          <a:p>
            <a:endParaRPr kumimoji="1" lang="ja-JP" altLang="en-US" dirty="0"/>
          </a:p>
        </p:txBody>
      </p:sp>
      <p:sp>
        <p:nvSpPr>
          <p:cNvPr id="4" name="スライド番号プレースホルダー 3">
            <a:extLst>
              <a:ext uri="{FF2B5EF4-FFF2-40B4-BE49-F238E27FC236}">
                <a16:creationId xmlns:a16="http://schemas.microsoft.com/office/drawing/2014/main" id="{AF14173A-AC25-4C4D-B478-752414FF3934}"/>
              </a:ext>
            </a:extLst>
          </p:cNvPr>
          <p:cNvSpPr>
            <a:spLocks noGrp="1"/>
          </p:cNvSpPr>
          <p:nvPr>
            <p:ph type="sldNum" sz="quarter" idx="4"/>
          </p:nvPr>
        </p:nvSpPr>
        <p:spPr/>
        <p:txBody>
          <a:bodyPr/>
          <a:lstStyle/>
          <a:p>
            <a:pPr>
              <a:defRPr/>
            </a:pPr>
            <a:fld id="{85191FB8-4F62-47EF-9F3F-3C0A94BC7DC8}" type="slidenum">
              <a:rPr lang="en-US" altLang="ja-JP" smtClean="0"/>
              <a:pPr>
                <a:defRPr/>
              </a:pPr>
              <a:t>80</a:t>
            </a:fld>
            <a:endParaRPr lang="en-US" altLang="ja-JP" sz="1200" dirty="0"/>
          </a:p>
        </p:txBody>
      </p:sp>
      <p:sp>
        <p:nvSpPr>
          <p:cNvPr id="5" name="テキスト ボックス 4">
            <a:extLst>
              <a:ext uri="{FF2B5EF4-FFF2-40B4-BE49-F238E27FC236}">
                <a16:creationId xmlns:a16="http://schemas.microsoft.com/office/drawing/2014/main" id="{474C84DB-EFE4-45CB-AD8E-08C042EC8AA6}"/>
              </a:ext>
            </a:extLst>
          </p:cNvPr>
          <p:cNvSpPr txBox="1"/>
          <p:nvPr/>
        </p:nvSpPr>
        <p:spPr>
          <a:xfrm>
            <a:off x="436829" y="873517"/>
            <a:ext cx="3733714" cy="369332"/>
          </a:xfrm>
          <a:prstGeom prst="rect">
            <a:avLst/>
          </a:prstGeom>
          <a:noFill/>
        </p:spPr>
        <p:txBody>
          <a:bodyPr wrap="none" rtlCol="0">
            <a:spAutoFit/>
          </a:bodyPr>
          <a:lstStyle/>
          <a:p>
            <a:pPr algn="ctr"/>
            <a:r>
              <a:rPr kumimoji="1" lang="ja-JP" altLang="en-US" dirty="0">
                <a:latin typeface="Meiryo UI" panose="020B0604030504040204" pitchFamily="50" charset="-128"/>
                <a:ea typeface="Meiryo UI" panose="020B0604030504040204" pitchFamily="50" charset="-128"/>
              </a:rPr>
              <a:t>資産防衛モデルの②に当てはめるもの</a:t>
            </a:r>
            <a:endParaRPr kumimoji="1" lang="en-US" altLang="ja-JP"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328A8D2A-309A-4647-AF95-6D2E5C2E0F8D}"/>
              </a:ext>
            </a:extLst>
          </p:cNvPr>
          <p:cNvSpPr txBox="1"/>
          <p:nvPr/>
        </p:nvSpPr>
        <p:spPr>
          <a:xfrm>
            <a:off x="1274811" y="6133895"/>
            <a:ext cx="7282348" cy="369332"/>
          </a:xfrm>
          <a:prstGeom prst="rect">
            <a:avLst/>
          </a:prstGeom>
          <a:noFill/>
        </p:spPr>
        <p:txBody>
          <a:bodyPr wrap="square" rtlCol="0">
            <a:spAutoFit/>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1" lang="ja-JP" altLang="en-US" b="0" i="0" u="none" strike="noStrike" kern="1200" cap="none" spc="0" normalizeH="0" baseline="0" noProof="0" dirty="0">
                <a:ln>
                  <a:noFill/>
                </a:ln>
                <a:solidFill>
                  <a:schemeClr val="bg2"/>
                </a:solidFill>
                <a:effectLst/>
                <a:uLnTx/>
                <a:uFillTx/>
                <a:latin typeface="Meiryo UI" panose="020B0604030504040204" pitchFamily="50" charset="-128"/>
                <a:ea typeface="Meiryo UI" panose="020B0604030504040204" pitchFamily="50" charset="-128"/>
              </a:rPr>
              <a:t>（</a:t>
            </a:r>
            <a:r>
              <a:rPr kumimoji="1" lang="en-US" altLang="ja-JP" b="0" i="0" u="none" strike="noStrike" kern="1200" cap="none" spc="0" normalizeH="0" baseline="0" noProof="0" dirty="0">
                <a:ln>
                  <a:noFill/>
                </a:ln>
                <a:solidFill>
                  <a:schemeClr val="bg2"/>
                </a:solidFill>
                <a:effectLst/>
                <a:uLnTx/>
                <a:uFillTx/>
                <a:latin typeface="Meiryo UI" panose="020B0604030504040204" pitchFamily="50" charset="-128"/>
                <a:ea typeface="Meiryo UI" panose="020B0604030504040204" pitchFamily="50" charset="-128"/>
              </a:rPr>
              <a:t>※</a:t>
            </a:r>
            <a:r>
              <a:rPr kumimoji="1" lang="ja-JP" altLang="en-US" b="0" i="0" u="none" strike="noStrike" kern="1200" cap="none" spc="0" normalizeH="0" baseline="0" noProof="0" dirty="0">
                <a:ln>
                  <a:noFill/>
                </a:ln>
                <a:solidFill>
                  <a:schemeClr val="bg2"/>
                </a:solidFill>
                <a:effectLst/>
                <a:uLnTx/>
                <a:uFillTx/>
                <a:latin typeface="Meiryo UI" panose="020B0604030504040204" pitchFamily="50" charset="-128"/>
                <a:ea typeface="Meiryo UI" panose="020B0604030504040204" pitchFamily="50" charset="-128"/>
              </a:rPr>
              <a:t>）雑所得であり損益通算出来ないという指摘もある</a:t>
            </a:r>
          </a:p>
        </p:txBody>
      </p:sp>
      <p:sp>
        <p:nvSpPr>
          <p:cNvPr id="7" name="テキスト ボックス 6">
            <a:extLst>
              <a:ext uri="{FF2B5EF4-FFF2-40B4-BE49-F238E27FC236}">
                <a16:creationId xmlns:a16="http://schemas.microsoft.com/office/drawing/2014/main" id="{3F2000B4-EC76-47FB-9E6E-94C89FC17A28}"/>
              </a:ext>
            </a:extLst>
          </p:cNvPr>
          <p:cNvSpPr txBox="1"/>
          <p:nvPr/>
        </p:nvSpPr>
        <p:spPr>
          <a:xfrm>
            <a:off x="6516216" y="1484313"/>
            <a:ext cx="1885453" cy="369332"/>
          </a:xfrm>
          <a:prstGeom prst="rect">
            <a:avLst/>
          </a:prstGeom>
          <a:noFill/>
        </p:spPr>
        <p:txBody>
          <a:bodyPr wrap="none" rtlCol="0">
            <a:spAutoFit/>
          </a:bodyPr>
          <a:lstStyle/>
          <a:p>
            <a:pPr algn="ctr"/>
            <a:r>
              <a:rPr kumimoji="1" lang="en-US" altLang="ja-JP" b="1" dirty="0">
                <a:latin typeface="Meiryo UI" panose="020B0604030504040204" pitchFamily="50" charset="-128"/>
                <a:ea typeface="Meiryo UI" panose="020B0604030504040204" pitchFamily="50" charset="-128"/>
              </a:rPr>
              <a:t>2024</a:t>
            </a:r>
            <a:r>
              <a:rPr kumimoji="1" lang="ja-JP" altLang="en-US" b="1" dirty="0">
                <a:latin typeface="Meiryo UI" panose="020B0604030504040204" pitchFamily="50" charset="-128"/>
                <a:ea typeface="Meiryo UI" panose="020B0604030504040204" pitchFamily="50" charset="-128"/>
              </a:rPr>
              <a:t>年</a:t>
            </a:r>
            <a:r>
              <a:rPr kumimoji="1" lang="en-US" altLang="ja-JP" b="1" dirty="0">
                <a:latin typeface="Meiryo UI" panose="020B0604030504040204" pitchFamily="50" charset="-128"/>
                <a:ea typeface="Meiryo UI" panose="020B0604030504040204" pitchFamily="50" charset="-128"/>
              </a:rPr>
              <a:t>2</a:t>
            </a:r>
            <a:r>
              <a:rPr kumimoji="1" lang="ja-JP" altLang="en-US" b="1" dirty="0">
                <a:latin typeface="Meiryo UI" panose="020B0604030504040204" pitchFamily="50" charset="-128"/>
                <a:ea typeface="Meiryo UI" panose="020B0604030504040204" pitchFamily="50" charset="-128"/>
              </a:rPr>
              <a:t>月時点</a:t>
            </a:r>
            <a:endParaRPr kumimoji="1" lang="en-US" altLang="ja-JP"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4444673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8613A9-98FC-A15B-BFC1-4D18B4571661}"/>
              </a:ext>
            </a:extLst>
          </p:cNvPr>
          <p:cNvSpPr>
            <a:spLocks noGrp="1"/>
          </p:cNvSpPr>
          <p:nvPr>
            <p:ph type="title"/>
          </p:nvPr>
        </p:nvSpPr>
        <p:spPr/>
        <p:txBody>
          <a:bodyPr/>
          <a:lstStyle/>
          <a:p>
            <a:r>
              <a:rPr kumimoji="1" lang="ja-JP" altLang="en-US" dirty="0"/>
              <a:t>よくある質問：退職金で良くないですか？</a:t>
            </a:r>
          </a:p>
        </p:txBody>
      </p:sp>
      <p:sp>
        <p:nvSpPr>
          <p:cNvPr id="3" name="コンテンツ プレースホルダー 2">
            <a:extLst>
              <a:ext uri="{FF2B5EF4-FFF2-40B4-BE49-F238E27FC236}">
                <a16:creationId xmlns:a16="http://schemas.microsoft.com/office/drawing/2014/main" id="{921DAB15-7937-7EF3-A83E-C173A2ACA676}"/>
              </a:ext>
            </a:extLst>
          </p:cNvPr>
          <p:cNvSpPr>
            <a:spLocks noGrp="1"/>
          </p:cNvSpPr>
          <p:nvPr>
            <p:ph idx="1"/>
          </p:nvPr>
        </p:nvSpPr>
        <p:spPr/>
        <p:txBody>
          <a:bodyPr/>
          <a:lstStyle/>
          <a:p>
            <a:r>
              <a:rPr kumimoji="1" lang="ja-JP" altLang="en-US" dirty="0"/>
              <a:t>法人で利益を繰り延べて</a:t>
            </a:r>
            <a:endParaRPr kumimoji="1" lang="en-US" altLang="ja-JP" dirty="0"/>
          </a:p>
          <a:p>
            <a:r>
              <a:rPr kumimoji="1" lang="ja-JP" altLang="en-US" dirty="0"/>
              <a:t>貯まったお金を退職金で受け取っても</a:t>
            </a:r>
            <a:endParaRPr kumimoji="1" lang="en-US" altLang="ja-JP" dirty="0"/>
          </a:p>
          <a:p>
            <a:r>
              <a:rPr kumimoji="1" lang="ja-JP" altLang="en-US" dirty="0"/>
              <a:t>勿論</a:t>
            </a:r>
            <a:r>
              <a:rPr kumimoji="1" lang="en-US" altLang="ja-JP" dirty="0"/>
              <a:t>OK</a:t>
            </a:r>
            <a:r>
              <a:rPr kumimoji="1" lang="ja-JP" altLang="en-US" dirty="0"/>
              <a:t>です。</a:t>
            </a:r>
            <a:endParaRPr lang="en-US" altLang="ja-JP" dirty="0"/>
          </a:p>
          <a:p>
            <a:r>
              <a:rPr kumimoji="1" lang="ja-JP" altLang="en-US" dirty="0"/>
              <a:t>ですが、</a:t>
            </a:r>
            <a:endParaRPr kumimoji="1" lang="en-US" altLang="ja-JP" dirty="0"/>
          </a:p>
          <a:p>
            <a:r>
              <a:rPr kumimoji="1" lang="ja-JP" altLang="en-US" dirty="0"/>
              <a:t>いますぐ受け取る１００万円と</a:t>
            </a:r>
            <a:endParaRPr kumimoji="1" lang="en-US" altLang="ja-JP" dirty="0"/>
          </a:p>
          <a:p>
            <a:r>
              <a:rPr kumimoji="1" lang="ja-JP" altLang="en-US" dirty="0"/>
              <a:t>歳を取ってから受け取る１００万円の価値が</a:t>
            </a:r>
            <a:endParaRPr kumimoji="1" lang="en-US" altLang="ja-JP" dirty="0"/>
          </a:p>
          <a:p>
            <a:r>
              <a:rPr kumimoji="1" lang="ja-JP" altLang="en-US" dirty="0"/>
              <a:t>違うこともありますので、</a:t>
            </a:r>
            <a:endParaRPr kumimoji="1" lang="en-US" altLang="ja-JP" dirty="0"/>
          </a:p>
          <a:p>
            <a:r>
              <a:rPr kumimoji="1" lang="ja-JP" altLang="en-US" dirty="0"/>
              <a:t>ご自身の価値観で判断して下さい。</a:t>
            </a:r>
          </a:p>
        </p:txBody>
      </p:sp>
      <p:sp>
        <p:nvSpPr>
          <p:cNvPr id="4" name="スライド番号プレースホルダー 3">
            <a:extLst>
              <a:ext uri="{FF2B5EF4-FFF2-40B4-BE49-F238E27FC236}">
                <a16:creationId xmlns:a16="http://schemas.microsoft.com/office/drawing/2014/main" id="{E150C9E9-AD6C-E432-E1B4-C7B8A6F2F588}"/>
              </a:ext>
            </a:extLst>
          </p:cNvPr>
          <p:cNvSpPr>
            <a:spLocks noGrp="1"/>
          </p:cNvSpPr>
          <p:nvPr>
            <p:ph type="sldNum" sz="quarter" idx="4"/>
          </p:nvPr>
        </p:nvSpPr>
        <p:spPr/>
        <p:txBody>
          <a:bodyPr/>
          <a:lstStyle/>
          <a:p>
            <a:pPr>
              <a:defRPr/>
            </a:pPr>
            <a:fld id="{85191FB8-4F62-47EF-9F3F-3C0A94BC7DC8}" type="slidenum">
              <a:rPr lang="en-US" altLang="ja-JP" smtClean="0"/>
              <a:pPr>
                <a:defRPr/>
              </a:pPr>
              <a:t>81</a:t>
            </a:fld>
            <a:endParaRPr lang="en-US" altLang="ja-JP" sz="1200" dirty="0"/>
          </a:p>
        </p:txBody>
      </p:sp>
    </p:spTree>
    <p:extLst>
      <p:ext uri="{BB962C8B-B14F-4D97-AF65-F5344CB8AC3E}">
        <p14:creationId xmlns:p14="http://schemas.microsoft.com/office/powerpoint/2010/main" val="128204728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55AA58F-18CC-4BCF-9A47-6F702CC2E3ED}"/>
              </a:ext>
            </a:extLst>
          </p:cNvPr>
          <p:cNvSpPr/>
          <p:nvPr/>
        </p:nvSpPr>
        <p:spPr bwMode="auto">
          <a:xfrm>
            <a:off x="0" y="0"/>
            <a:ext cx="9144000" cy="6489700"/>
          </a:xfrm>
          <a:prstGeom prst="rect">
            <a:avLst/>
          </a:prstGeom>
          <a:gradFill flip="none" rotWithShape="1">
            <a:gsLst>
              <a:gs pos="100000">
                <a:schemeClr val="tx1">
                  <a:lumMod val="75000"/>
                </a:schemeClr>
              </a:gs>
              <a:gs pos="41000">
                <a:schemeClr val="tx1"/>
              </a:gs>
            </a:gsLst>
            <a:path path="circle">
              <a:fillToRect r="100000" b="100000"/>
            </a:path>
            <a:tileRect l="-100000" t="-100000"/>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5" name="タイトル 4">
            <a:extLst>
              <a:ext uri="{FF2B5EF4-FFF2-40B4-BE49-F238E27FC236}">
                <a16:creationId xmlns:a16="http://schemas.microsoft.com/office/drawing/2014/main" id="{B344A6F2-FFCE-42D7-B3F0-67374427BD4D}"/>
              </a:ext>
            </a:extLst>
          </p:cNvPr>
          <p:cNvSpPr>
            <a:spLocks noGrp="1"/>
          </p:cNvSpPr>
          <p:nvPr>
            <p:ph type="ctrTitle"/>
          </p:nvPr>
        </p:nvSpPr>
        <p:spPr>
          <a:xfrm>
            <a:off x="685800" y="2463031"/>
            <a:ext cx="7772400" cy="1470025"/>
          </a:xfrm>
        </p:spPr>
        <p:txBody>
          <a:bodyPr/>
          <a:lstStyle/>
          <a:p>
            <a:r>
              <a:rPr kumimoji="1" lang="ja-JP" altLang="en-US" sz="1600" dirty="0">
                <a:solidFill>
                  <a:schemeClr val="bg2"/>
                </a:solidFill>
              </a:rPr>
              <a:t>ステップ</a:t>
            </a:r>
            <a:r>
              <a:rPr kumimoji="1" lang="en-US" altLang="ja-JP" sz="1600" dirty="0">
                <a:solidFill>
                  <a:schemeClr val="bg2"/>
                </a:solidFill>
              </a:rPr>
              <a:t>3</a:t>
            </a:r>
            <a:br>
              <a:rPr kumimoji="1" lang="en-US" altLang="ja-JP" dirty="0">
                <a:solidFill>
                  <a:schemeClr val="bg2"/>
                </a:solidFill>
              </a:rPr>
            </a:br>
            <a:r>
              <a:rPr lang="ja-JP" altLang="en-US" dirty="0"/>
              <a:t>法人税の節税対策を検討する</a:t>
            </a:r>
            <a:endParaRPr kumimoji="1" lang="ja-JP" altLang="en-US" dirty="0">
              <a:solidFill>
                <a:schemeClr val="bg2"/>
              </a:solidFill>
            </a:endParaRPr>
          </a:p>
        </p:txBody>
      </p:sp>
      <p:sp>
        <p:nvSpPr>
          <p:cNvPr id="6" name="Rectangle 6">
            <a:extLst>
              <a:ext uri="{FF2B5EF4-FFF2-40B4-BE49-F238E27FC236}">
                <a16:creationId xmlns:a16="http://schemas.microsoft.com/office/drawing/2014/main" id="{C7EB2BC4-B2AC-4E2F-BEFA-413355777517}"/>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82</a:t>
            </a:fld>
            <a:endParaRPr lang="en-US" altLang="ja-JP" sz="1200" dirty="0"/>
          </a:p>
        </p:txBody>
      </p:sp>
      <p:pic>
        <p:nvPicPr>
          <p:cNvPr id="8" name="図 7">
            <a:extLst>
              <a:ext uri="{FF2B5EF4-FFF2-40B4-BE49-F238E27FC236}">
                <a16:creationId xmlns:a16="http://schemas.microsoft.com/office/drawing/2014/main" id="{6A8FABB5-5DE5-4D80-BF82-C03C1D00FB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8212" y="404813"/>
            <a:ext cx="1067475" cy="425507"/>
          </a:xfrm>
          <a:prstGeom prst="rect">
            <a:avLst/>
          </a:prstGeom>
        </p:spPr>
      </p:pic>
    </p:spTree>
    <p:extLst>
      <p:ext uri="{BB962C8B-B14F-4D97-AF65-F5344CB8AC3E}">
        <p14:creationId xmlns:p14="http://schemas.microsoft.com/office/powerpoint/2010/main" val="33844920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35563FC-DAA2-4E6A-AB0E-5D2B1DB14F04}"/>
              </a:ext>
            </a:extLst>
          </p:cNvPr>
          <p:cNvSpPr>
            <a:spLocks noGrp="1"/>
          </p:cNvSpPr>
          <p:nvPr>
            <p:ph type="title"/>
          </p:nvPr>
        </p:nvSpPr>
        <p:spPr>
          <a:xfrm>
            <a:off x="468313" y="188913"/>
            <a:ext cx="7776095" cy="820737"/>
          </a:xfrm>
        </p:spPr>
        <p:txBody>
          <a:bodyPr/>
          <a:lstStyle/>
          <a:p>
            <a:r>
              <a:rPr kumimoji="1" lang="ja-JP" altLang="en-US" dirty="0"/>
              <a:t>法人税も所得税も同時に節税出来る</a:t>
            </a:r>
          </a:p>
        </p:txBody>
      </p:sp>
      <p:sp>
        <p:nvSpPr>
          <p:cNvPr id="33" name="Rectangle 6">
            <a:extLst>
              <a:ext uri="{FF2B5EF4-FFF2-40B4-BE49-F238E27FC236}">
                <a16:creationId xmlns:a16="http://schemas.microsoft.com/office/drawing/2014/main" id="{003FCFDF-D0E1-42EA-AFD6-6A42ACE4D928}"/>
              </a:ext>
            </a:extLst>
          </p:cNvPr>
          <p:cNvSpPr>
            <a:spLocks noGrp="1" noChangeArrowheads="1"/>
          </p:cNvSpPr>
          <p:nvPr>
            <p:ph type="sldNum" sz="quarter" idx="4"/>
          </p:nvPr>
        </p:nvSpPr>
        <p:spPr>
          <a:xfrm>
            <a:off x="7739884" y="6522997"/>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83</a:t>
            </a:fld>
            <a:endParaRPr lang="en-US" altLang="ja-JP" sz="1200" dirty="0"/>
          </a:p>
        </p:txBody>
      </p:sp>
      <p:sp>
        <p:nvSpPr>
          <p:cNvPr id="26" name="正方形/長方形 25">
            <a:extLst>
              <a:ext uri="{FF2B5EF4-FFF2-40B4-BE49-F238E27FC236}">
                <a16:creationId xmlns:a16="http://schemas.microsoft.com/office/drawing/2014/main" id="{1ECB3F2C-E206-604D-B111-7D1FF1571348}"/>
              </a:ext>
            </a:extLst>
          </p:cNvPr>
          <p:cNvSpPr/>
          <p:nvPr/>
        </p:nvSpPr>
        <p:spPr bwMode="auto">
          <a:xfrm>
            <a:off x="7203293" y="3601076"/>
            <a:ext cx="1515569" cy="2346968"/>
          </a:xfrm>
          <a:prstGeom prst="rect">
            <a:avLst/>
          </a:prstGeom>
          <a:solidFill>
            <a:srgbClr val="00B0F0">
              <a:alpha val="20000"/>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3600" i="0" u="none" strike="noStrike" cap="none" normalizeH="0" baseline="0" dirty="0">
              <a:ln>
                <a:solidFill>
                  <a:srgbClr val="7030A0"/>
                </a:solidFill>
              </a:ln>
              <a:solidFill>
                <a:srgbClr val="0070C0"/>
              </a:solidFill>
              <a:effectLst/>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B4E9568F-DDC6-0242-8C9F-8C4C5D5C6C79}"/>
              </a:ext>
            </a:extLst>
          </p:cNvPr>
          <p:cNvSpPr/>
          <p:nvPr/>
        </p:nvSpPr>
        <p:spPr bwMode="auto">
          <a:xfrm>
            <a:off x="832160" y="5164043"/>
            <a:ext cx="6275061" cy="783999"/>
          </a:xfrm>
          <a:prstGeom prst="rect">
            <a:avLst/>
          </a:prstGeom>
          <a:solidFill>
            <a:srgbClr val="92D050">
              <a:alpha val="19000"/>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4400" i="0" u="none" strike="noStrike" cap="none" normalizeH="0" baseline="0" dirty="0">
              <a:ln>
                <a:solidFill>
                  <a:srgbClr val="0070C0"/>
                </a:solidFill>
              </a:ln>
              <a:solidFill>
                <a:srgbClr val="00B050"/>
              </a:solidFill>
              <a:effectLst/>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C3046338-5D0C-FF4E-97BC-1F90EBA706C8}"/>
              </a:ext>
            </a:extLst>
          </p:cNvPr>
          <p:cNvSpPr/>
          <p:nvPr/>
        </p:nvSpPr>
        <p:spPr bwMode="auto">
          <a:xfrm>
            <a:off x="830019" y="3601076"/>
            <a:ext cx="6283601" cy="1562968"/>
          </a:xfrm>
          <a:prstGeom prst="rect">
            <a:avLst/>
          </a:prstGeom>
          <a:solidFill>
            <a:srgbClr val="FFFF00">
              <a:alpha val="20000"/>
            </a:srgb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4800" b="0" i="0" u="none" strike="noStrike" cap="none" normalizeH="0" baseline="0" dirty="0">
              <a:ln>
                <a:solidFill>
                  <a:srgbClr val="FF0000"/>
                </a:solidFill>
              </a:ln>
              <a:solidFill>
                <a:srgbClr val="FFC000"/>
              </a:solidFill>
              <a:effectLst/>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F7EDD56D-191C-D144-B6C5-D860F6332AAF}"/>
              </a:ext>
            </a:extLst>
          </p:cNvPr>
          <p:cNvSpPr/>
          <p:nvPr/>
        </p:nvSpPr>
        <p:spPr bwMode="auto">
          <a:xfrm>
            <a:off x="880756" y="1947306"/>
            <a:ext cx="7840680" cy="1566705"/>
          </a:xfrm>
          <a:prstGeom prst="rect">
            <a:avLst/>
          </a:prstGeom>
          <a:solidFill>
            <a:srgbClr val="33CCCC">
              <a:alpha val="33000"/>
            </a:srgbClr>
          </a:solidFill>
          <a:ln w="9525" cap="flat" cmpd="sng" algn="ctr">
            <a:noFill/>
            <a:prstDash val="solid"/>
            <a:round/>
            <a:headEnd type="none" w="med" len="med"/>
            <a:tailEnd type="none" w="med" len="med"/>
          </a:ln>
          <a:effectLst/>
        </p:spPr>
        <p:txBody>
          <a:bodyPr vert="vert" wrap="none" lIns="91440" tIns="45720" rIns="91440" bIns="45720" numCol="1" rtlCol="0" anchor="ctr" anchorCtr="0" compatLnSpc="1">
            <a:prstTxWarp prst="textNoShape">
              <a:avLst/>
            </a:prstTxWarp>
          </a:bodyPr>
          <a:lstStyle/>
          <a:p>
            <a:endParaRPr lang="ja-JP" altLang="en-US" dirty="0"/>
          </a:p>
        </p:txBody>
      </p:sp>
      <p:cxnSp>
        <p:nvCxnSpPr>
          <p:cNvPr id="37" name="直線矢印コネクタ 36">
            <a:extLst>
              <a:ext uri="{FF2B5EF4-FFF2-40B4-BE49-F238E27FC236}">
                <a16:creationId xmlns:a16="http://schemas.microsoft.com/office/drawing/2014/main" id="{DC6ADD95-EFBA-4945-96E6-5ABC519ADF1C}"/>
              </a:ext>
            </a:extLst>
          </p:cNvPr>
          <p:cNvCxnSpPr>
            <a:cxnSpLocks/>
          </p:cNvCxnSpPr>
          <p:nvPr/>
        </p:nvCxnSpPr>
        <p:spPr bwMode="auto">
          <a:xfrm>
            <a:off x="880756" y="1727649"/>
            <a:ext cx="7805240" cy="0"/>
          </a:xfrm>
          <a:prstGeom prst="straightConnector1">
            <a:avLst/>
          </a:prstGeom>
          <a:ln w="31750">
            <a:solidFill>
              <a:schemeClr val="bg2">
                <a:lumMod val="50000"/>
                <a:lumOff val="50000"/>
              </a:schemeClr>
            </a:solidFill>
            <a:headEnd type="none" w="med" len="med"/>
            <a:tailEnd type="triangle" w="lg" len="lg"/>
          </a:ln>
        </p:spPr>
        <p:style>
          <a:lnRef idx="1">
            <a:schemeClr val="dk1"/>
          </a:lnRef>
          <a:fillRef idx="0">
            <a:schemeClr val="dk1"/>
          </a:fillRef>
          <a:effectRef idx="0">
            <a:schemeClr val="dk1"/>
          </a:effectRef>
          <a:fontRef idx="minor">
            <a:schemeClr val="tx1"/>
          </a:fontRef>
        </p:style>
      </p:cxnSp>
      <p:sp>
        <p:nvSpPr>
          <p:cNvPr id="44" name="テキスト ボックス 43">
            <a:extLst>
              <a:ext uri="{FF2B5EF4-FFF2-40B4-BE49-F238E27FC236}">
                <a16:creationId xmlns:a16="http://schemas.microsoft.com/office/drawing/2014/main" id="{CF510A3A-7E98-4960-8E81-626A77B3B397}"/>
              </a:ext>
            </a:extLst>
          </p:cNvPr>
          <p:cNvSpPr txBox="1"/>
          <p:nvPr/>
        </p:nvSpPr>
        <p:spPr>
          <a:xfrm>
            <a:off x="4475671" y="1500916"/>
            <a:ext cx="646331" cy="406329"/>
          </a:xfrm>
          <a:prstGeom prst="rect">
            <a:avLst/>
          </a:prstGeom>
          <a:solidFill>
            <a:srgbClr val="FFFFFF"/>
          </a:solidFill>
        </p:spPr>
        <p:txBody>
          <a:bodyPr wrap="none" rtlCol="0">
            <a:spAutoFit/>
          </a:bodyPr>
          <a:lstStyle/>
          <a:p>
            <a:r>
              <a:rPr kumimoji="1" lang="ja-JP" altLang="en-US" dirty="0">
                <a:solidFill>
                  <a:schemeClr val="bg2"/>
                </a:solidFill>
                <a:latin typeface="Meiryo UI" panose="020B0604030504040204" pitchFamily="50" charset="-128"/>
                <a:ea typeface="Meiryo UI" panose="020B0604030504040204" pitchFamily="50" charset="-128"/>
              </a:rPr>
              <a:t>時間</a:t>
            </a:r>
          </a:p>
        </p:txBody>
      </p:sp>
      <p:grpSp>
        <p:nvGrpSpPr>
          <p:cNvPr id="38" name="グループ化 37">
            <a:extLst>
              <a:ext uri="{FF2B5EF4-FFF2-40B4-BE49-F238E27FC236}">
                <a16:creationId xmlns:a16="http://schemas.microsoft.com/office/drawing/2014/main" id="{2248F328-F4BF-49DC-8F84-AB27418EC6A7}"/>
              </a:ext>
            </a:extLst>
          </p:cNvPr>
          <p:cNvGrpSpPr/>
          <p:nvPr/>
        </p:nvGrpSpPr>
        <p:grpSpPr>
          <a:xfrm>
            <a:off x="420354" y="3537745"/>
            <a:ext cx="463966" cy="2410297"/>
            <a:chOff x="-1034679" y="1304925"/>
            <a:chExt cx="463966" cy="1975366"/>
          </a:xfrm>
        </p:grpSpPr>
        <p:sp>
          <p:nvSpPr>
            <p:cNvPr id="39" name="矢印: 五方向 38">
              <a:extLst>
                <a:ext uri="{FF2B5EF4-FFF2-40B4-BE49-F238E27FC236}">
                  <a16:creationId xmlns:a16="http://schemas.microsoft.com/office/drawing/2014/main" id="{5F6791F1-593E-4403-8CEB-A42FFF66EE70}"/>
                </a:ext>
              </a:extLst>
            </p:cNvPr>
            <p:cNvSpPr/>
            <p:nvPr/>
          </p:nvSpPr>
          <p:spPr bwMode="auto">
            <a:xfrm rot="16200000">
              <a:off x="-1790379" y="2060625"/>
              <a:ext cx="1975366" cy="463966"/>
            </a:xfrm>
            <a:prstGeom prst="homePlate">
              <a:avLst/>
            </a:prstGeom>
            <a:solidFill>
              <a:srgbClr val="FFC000"/>
            </a:solidFill>
            <a:ln w="9525" cap="flat" cmpd="sng" algn="ctr">
              <a:noFill/>
              <a:prstDash val="solid"/>
              <a:round/>
              <a:headEnd type="none" w="med" len="med"/>
              <a:tailEnd type="none" w="med" len="med"/>
            </a:ln>
            <a:effectLst/>
          </p:spPr>
          <p:txBody>
            <a:bodyPr vert="vert"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40" name="テキスト ボックス 39">
              <a:extLst>
                <a:ext uri="{FF2B5EF4-FFF2-40B4-BE49-F238E27FC236}">
                  <a16:creationId xmlns:a16="http://schemas.microsoft.com/office/drawing/2014/main" id="{B90B9C94-728C-4F21-B1F9-EC3DA78647C6}"/>
                </a:ext>
              </a:extLst>
            </p:cNvPr>
            <p:cNvSpPr txBox="1"/>
            <p:nvPr/>
          </p:nvSpPr>
          <p:spPr>
            <a:xfrm>
              <a:off x="-1034679" y="1688844"/>
              <a:ext cx="430887" cy="1323439"/>
            </a:xfrm>
            <a:prstGeom prst="rect">
              <a:avLst/>
            </a:prstGeom>
            <a:noFill/>
          </p:spPr>
          <p:txBody>
            <a:bodyPr vert="eaVert" wrap="none" rtlCol="0">
              <a:spAutoFit/>
            </a:bodyPr>
            <a:lstStyle/>
            <a:p>
              <a:pPr algn="ctr"/>
              <a:r>
                <a:rPr lang="ja-JP" altLang="en-US" sz="1600" b="1" dirty="0">
                  <a:solidFill>
                    <a:schemeClr val="tx1"/>
                  </a:solidFill>
                  <a:latin typeface="Meiryo UI" panose="020B0604030504040204" pitchFamily="50" charset="-128"/>
                  <a:ea typeface="Meiryo UI" panose="020B0604030504040204" pitchFamily="50" charset="-128"/>
                </a:rPr>
                <a:t>個人の財産額</a:t>
              </a:r>
            </a:p>
          </p:txBody>
        </p:sp>
      </p:grpSp>
      <p:grpSp>
        <p:nvGrpSpPr>
          <p:cNvPr id="5" name="グループ化 4">
            <a:extLst>
              <a:ext uri="{FF2B5EF4-FFF2-40B4-BE49-F238E27FC236}">
                <a16:creationId xmlns:a16="http://schemas.microsoft.com/office/drawing/2014/main" id="{620D0EF7-6F32-47C7-8CC1-BABA516AA147}"/>
              </a:ext>
            </a:extLst>
          </p:cNvPr>
          <p:cNvGrpSpPr/>
          <p:nvPr/>
        </p:nvGrpSpPr>
        <p:grpSpPr>
          <a:xfrm>
            <a:off x="440667" y="1340768"/>
            <a:ext cx="463966" cy="2173243"/>
            <a:chOff x="-1034679" y="1304925"/>
            <a:chExt cx="463966" cy="1975366"/>
          </a:xfrm>
        </p:grpSpPr>
        <p:sp>
          <p:nvSpPr>
            <p:cNvPr id="3" name="矢印: 五方向 2">
              <a:extLst>
                <a:ext uri="{FF2B5EF4-FFF2-40B4-BE49-F238E27FC236}">
                  <a16:creationId xmlns:a16="http://schemas.microsoft.com/office/drawing/2014/main" id="{7C799450-08E5-4575-B2EE-7678159B9CCE}"/>
                </a:ext>
              </a:extLst>
            </p:cNvPr>
            <p:cNvSpPr/>
            <p:nvPr/>
          </p:nvSpPr>
          <p:spPr bwMode="auto">
            <a:xfrm rot="16200000">
              <a:off x="-1790379" y="2060625"/>
              <a:ext cx="1975366" cy="463966"/>
            </a:xfrm>
            <a:prstGeom prst="homePlate">
              <a:avLst/>
            </a:prstGeom>
            <a:solidFill>
              <a:srgbClr val="33CCCC"/>
            </a:solidFill>
            <a:ln w="9525" cap="flat" cmpd="sng" algn="ctr">
              <a:noFill/>
              <a:prstDash val="solid"/>
              <a:round/>
              <a:headEnd type="none" w="med" len="med"/>
              <a:tailEnd type="none" w="med" len="med"/>
            </a:ln>
            <a:effectLst/>
          </p:spPr>
          <p:txBody>
            <a:bodyPr vert="vert"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dirty="0">
                <a:ln>
                  <a:noFill/>
                </a:ln>
                <a:solidFill>
                  <a:srgbClr val="000000"/>
                </a:solidFill>
                <a:effectLst/>
                <a:latin typeface="Arial" charset="0"/>
                <a:ea typeface="HG創英角ｺﾞｼｯｸUB" pitchFamily="49" charset="-128"/>
              </a:endParaRPr>
            </a:p>
          </p:txBody>
        </p:sp>
        <p:sp>
          <p:nvSpPr>
            <p:cNvPr id="4" name="テキスト ボックス 3">
              <a:extLst>
                <a:ext uri="{FF2B5EF4-FFF2-40B4-BE49-F238E27FC236}">
                  <a16:creationId xmlns:a16="http://schemas.microsoft.com/office/drawing/2014/main" id="{2A439C7F-AEBF-4F8E-9ADF-7D4174CD98D4}"/>
                </a:ext>
              </a:extLst>
            </p:cNvPr>
            <p:cNvSpPr txBox="1"/>
            <p:nvPr/>
          </p:nvSpPr>
          <p:spPr>
            <a:xfrm>
              <a:off x="-1034679" y="1564793"/>
              <a:ext cx="430887" cy="1620932"/>
            </a:xfrm>
            <a:prstGeom prst="rect">
              <a:avLst/>
            </a:prstGeom>
            <a:noFill/>
          </p:spPr>
          <p:txBody>
            <a:bodyPr vert="eaVert" wrap="square" rtlCol="0">
              <a:spAutoFit/>
            </a:bodyPr>
            <a:lstStyle/>
            <a:p>
              <a:r>
                <a:rPr lang="ja-JP" altLang="en-US" sz="1600" b="1" dirty="0">
                  <a:solidFill>
                    <a:schemeClr val="tx1"/>
                  </a:solidFill>
                  <a:latin typeface="Meiryo UI" panose="020B0604030504040204" pitchFamily="50" charset="-128"/>
                  <a:ea typeface="Meiryo UI" panose="020B0604030504040204" pitchFamily="50" charset="-128"/>
                </a:rPr>
                <a:t>会社の毎年の業績</a:t>
              </a:r>
            </a:p>
          </p:txBody>
        </p:sp>
      </p:grpSp>
      <p:sp>
        <p:nvSpPr>
          <p:cNvPr id="6" name="矢印: 下 5">
            <a:extLst>
              <a:ext uri="{FF2B5EF4-FFF2-40B4-BE49-F238E27FC236}">
                <a16:creationId xmlns:a16="http://schemas.microsoft.com/office/drawing/2014/main" id="{2B31CEDB-B080-4BBC-8632-D8045541BDBF}"/>
              </a:ext>
            </a:extLst>
          </p:cNvPr>
          <p:cNvSpPr/>
          <p:nvPr/>
        </p:nvSpPr>
        <p:spPr bwMode="auto">
          <a:xfrm>
            <a:off x="2510072" y="2759062"/>
            <a:ext cx="1345036" cy="1606042"/>
          </a:xfrm>
          <a:prstGeom prst="downArrow">
            <a:avLst/>
          </a:prstGeom>
          <a:solidFill>
            <a:schemeClr val="tx1">
              <a:lumMod val="65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81" name="テキスト ボックス 80">
            <a:extLst>
              <a:ext uri="{FF2B5EF4-FFF2-40B4-BE49-F238E27FC236}">
                <a16:creationId xmlns:a16="http://schemas.microsoft.com/office/drawing/2014/main" id="{2B457172-4006-4E37-A77C-27582BDE41E0}"/>
              </a:ext>
            </a:extLst>
          </p:cNvPr>
          <p:cNvSpPr txBox="1"/>
          <p:nvPr/>
        </p:nvSpPr>
        <p:spPr>
          <a:xfrm>
            <a:off x="942415" y="2833772"/>
            <a:ext cx="1345036" cy="523220"/>
          </a:xfrm>
          <a:prstGeom prst="rect">
            <a:avLst/>
          </a:prstGeom>
          <a:solidFill>
            <a:srgbClr val="FFFFFF"/>
          </a:solidFill>
        </p:spPr>
        <p:txBody>
          <a:bodyPr wrap="square" rtlCol="0">
            <a:spAutoFit/>
          </a:bodyPr>
          <a:lstStyle/>
          <a:p>
            <a:pPr algn="ctr"/>
            <a:r>
              <a:rPr kumimoji="1" lang="ja-JP" altLang="en-US" sz="2800" b="1" dirty="0">
                <a:solidFill>
                  <a:srgbClr val="33CCCC"/>
                </a:solidFill>
                <a:latin typeface="Meiryo UI" panose="020B0604030504040204" pitchFamily="50" charset="-128"/>
                <a:ea typeface="Meiryo UI" panose="020B0604030504040204" pitchFamily="50" charset="-128"/>
              </a:rPr>
              <a:t>法人税</a:t>
            </a:r>
          </a:p>
        </p:txBody>
      </p:sp>
      <p:sp>
        <p:nvSpPr>
          <p:cNvPr id="86" name="テキスト ボックス 85">
            <a:extLst>
              <a:ext uri="{FF2B5EF4-FFF2-40B4-BE49-F238E27FC236}">
                <a16:creationId xmlns:a16="http://schemas.microsoft.com/office/drawing/2014/main" id="{22B65DC7-B329-4086-A3C8-F15B30F2915D}"/>
              </a:ext>
            </a:extLst>
          </p:cNvPr>
          <p:cNvSpPr txBox="1"/>
          <p:nvPr/>
        </p:nvSpPr>
        <p:spPr>
          <a:xfrm>
            <a:off x="955712" y="3662251"/>
            <a:ext cx="1345036" cy="523220"/>
          </a:xfrm>
          <a:prstGeom prst="rect">
            <a:avLst/>
          </a:prstGeom>
          <a:solidFill>
            <a:srgbClr val="FFFFFF"/>
          </a:solidFill>
        </p:spPr>
        <p:txBody>
          <a:bodyPr wrap="square" rtlCol="0">
            <a:spAutoFit/>
          </a:bodyPr>
          <a:lstStyle/>
          <a:p>
            <a:pPr algn="ctr"/>
            <a:r>
              <a:rPr kumimoji="1" lang="ja-JP" altLang="en-US" sz="2800" b="1" dirty="0">
                <a:solidFill>
                  <a:srgbClr val="FFC000"/>
                </a:solidFill>
                <a:latin typeface="Meiryo UI" panose="020B0604030504040204" pitchFamily="50" charset="-128"/>
                <a:ea typeface="Meiryo UI" panose="020B0604030504040204" pitchFamily="50" charset="-128"/>
              </a:rPr>
              <a:t>所得税</a:t>
            </a:r>
          </a:p>
        </p:txBody>
      </p:sp>
      <p:sp>
        <p:nvSpPr>
          <p:cNvPr id="87" name="テキスト ボックス 86">
            <a:extLst>
              <a:ext uri="{FF2B5EF4-FFF2-40B4-BE49-F238E27FC236}">
                <a16:creationId xmlns:a16="http://schemas.microsoft.com/office/drawing/2014/main" id="{AE706910-738E-4E57-89B4-7590A0A988A7}"/>
              </a:ext>
            </a:extLst>
          </p:cNvPr>
          <p:cNvSpPr txBox="1"/>
          <p:nvPr/>
        </p:nvSpPr>
        <p:spPr>
          <a:xfrm>
            <a:off x="955712" y="5313819"/>
            <a:ext cx="1345036" cy="523220"/>
          </a:xfrm>
          <a:prstGeom prst="rect">
            <a:avLst/>
          </a:prstGeom>
          <a:solidFill>
            <a:srgbClr val="FFFFFF"/>
          </a:solidFill>
        </p:spPr>
        <p:txBody>
          <a:bodyPr wrap="square" rtlCol="0">
            <a:spAutoFit/>
          </a:bodyPr>
          <a:lstStyle/>
          <a:p>
            <a:pPr algn="ctr"/>
            <a:r>
              <a:rPr kumimoji="1" lang="ja-JP" altLang="en-US" sz="2800" b="1" dirty="0">
                <a:solidFill>
                  <a:srgbClr val="92D050"/>
                </a:solidFill>
                <a:latin typeface="Meiryo UI" panose="020B0604030504040204" pitchFamily="50" charset="-128"/>
                <a:ea typeface="Meiryo UI" panose="020B0604030504040204" pitchFamily="50" charset="-128"/>
              </a:rPr>
              <a:t>贈与税</a:t>
            </a:r>
          </a:p>
        </p:txBody>
      </p:sp>
      <p:sp>
        <p:nvSpPr>
          <p:cNvPr id="88" name="テキスト ボックス 87">
            <a:extLst>
              <a:ext uri="{FF2B5EF4-FFF2-40B4-BE49-F238E27FC236}">
                <a16:creationId xmlns:a16="http://schemas.microsoft.com/office/drawing/2014/main" id="{E0684383-0FB4-40CD-BB95-7B8C2C07B862}"/>
              </a:ext>
            </a:extLst>
          </p:cNvPr>
          <p:cNvSpPr txBox="1"/>
          <p:nvPr/>
        </p:nvSpPr>
        <p:spPr>
          <a:xfrm>
            <a:off x="7297518" y="3662251"/>
            <a:ext cx="1345036" cy="523220"/>
          </a:xfrm>
          <a:prstGeom prst="rect">
            <a:avLst/>
          </a:prstGeom>
          <a:solidFill>
            <a:srgbClr val="FFFFFF"/>
          </a:solidFill>
        </p:spPr>
        <p:txBody>
          <a:bodyPr wrap="square" rtlCol="0">
            <a:spAutoFit/>
          </a:bodyPr>
          <a:lstStyle/>
          <a:p>
            <a:pPr algn="ctr"/>
            <a:r>
              <a:rPr kumimoji="1" lang="ja-JP" altLang="en-US" sz="2800" b="1" dirty="0">
                <a:solidFill>
                  <a:srgbClr val="00B0F0"/>
                </a:solidFill>
                <a:latin typeface="Meiryo UI" panose="020B0604030504040204" pitchFamily="50" charset="-128"/>
                <a:ea typeface="Meiryo UI" panose="020B0604030504040204" pitchFamily="50" charset="-128"/>
              </a:rPr>
              <a:t>相続税</a:t>
            </a:r>
          </a:p>
        </p:txBody>
      </p:sp>
      <p:grpSp>
        <p:nvGrpSpPr>
          <p:cNvPr id="8" name="グループ化 7">
            <a:extLst>
              <a:ext uri="{FF2B5EF4-FFF2-40B4-BE49-F238E27FC236}">
                <a16:creationId xmlns:a16="http://schemas.microsoft.com/office/drawing/2014/main" id="{56D4F554-6ED6-4C6D-9299-7FF22A768212}"/>
              </a:ext>
            </a:extLst>
          </p:cNvPr>
          <p:cNvGrpSpPr/>
          <p:nvPr/>
        </p:nvGrpSpPr>
        <p:grpSpPr>
          <a:xfrm>
            <a:off x="1475656" y="1860241"/>
            <a:ext cx="3448981" cy="832143"/>
            <a:chOff x="2771477" y="1897814"/>
            <a:chExt cx="3448981" cy="832143"/>
          </a:xfrm>
        </p:grpSpPr>
        <p:sp>
          <p:nvSpPr>
            <p:cNvPr id="16" name="四角形: 角を丸くする 15">
              <a:extLst>
                <a:ext uri="{FF2B5EF4-FFF2-40B4-BE49-F238E27FC236}">
                  <a16:creationId xmlns:a16="http://schemas.microsoft.com/office/drawing/2014/main" id="{A105BBE8-0C69-4097-8FB5-82E28A8676F7}"/>
                </a:ext>
              </a:extLst>
            </p:cNvPr>
            <p:cNvSpPr/>
            <p:nvPr/>
          </p:nvSpPr>
          <p:spPr bwMode="auto">
            <a:xfrm>
              <a:off x="2923542" y="2102595"/>
              <a:ext cx="3296916" cy="627362"/>
            </a:xfrm>
            <a:prstGeom prst="roundRect">
              <a:avLst/>
            </a:prstGeom>
            <a:solidFill>
              <a:schemeClr val="tx1">
                <a:lumMod val="85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ja-JP" altLang="en-US"/>
            </a:p>
          </p:txBody>
        </p:sp>
        <p:sp>
          <p:nvSpPr>
            <p:cNvPr id="45" name="テキスト ボックス 44">
              <a:extLst>
                <a:ext uri="{FF2B5EF4-FFF2-40B4-BE49-F238E27FC236}">
                  <a16:creationId xmlns:a16="http://schemas.microsoft.com/office/drawing/2014/main" id="{EC4FE776-ED6D-4721-A38F-DE39C9AE4E82}"/>
                </a:ext>
              </a:extLst>
            </p:cNvPr>
            <p:cNvSpPr txBox="1"/>
            <p:nvPr/>
          </p:nvSpPr>
          <p:spPr>
            <a:xfrm>
              <a:off x="3034545" y="2216562"/>
              <a:ext cx="3079689" cy="400110"/>
            </a:xfrm>
            <a:prstGeom prst="rect">
              <a:avLst/>
            </a:prstGeom>
            <a:noFill/>
          </p:spPr>
          <p:txBody>
            <a:bodyPr wrap="none" rtlCol="0">
              <a:spAutoFit/>
            </a:bodyPr>
            <a:lstStyle/>
            <a:p>
              <a:r>
                <a:rPr kumimoji="1" lang="ja-JP" altLang="en-US" sz="2000" dirty="0">
                  <a:solidFill>
                    <a:schemeClr val="bg2"/>
                  </a:solidFill>
                  <a:latin typeface="Meiryo UI" panose="020B0604030504040204" pitchFamily="50" charset="-128"/>
                  <a:ea typeface="Meiryo UI" panose="020B0604030504040204" pitchFamily="50" charset="-128"/>
                </a:rPr>
                <a:t>会社の利益は極力圧縮する</a:t>
              </a:r>
              <a:endParaRPr kumimoji="1" lang="en-US" altLang="ja-JP" sz="2000" dirty="0">
                <a:solidFill>
                  <a:schemeClr val="bg2"/>
                </a:solidFill>
                <a:latin typeface="Meiryo UI" panose="020B0604030504040204" pitchFamily="50" charset="-128"/>
                <a:ea typeface="Meiryo UI" panose="020B0604030504040204" pitchFamily="50" charset="-128"/>
              </a:endParaRPr>
            </a:p>
          </p:txBody>
        </p:sp>
        <p:sp>
          <p:nvSpPr>
            <p:cNvPr id="69" name="楕円 68">
              <a:extLst>
                <a:ext uri="{FF2B5EF4-FFF2-40B4-BE49-F238E27FC236}">
                  <a16:creationId xmlns:a16="http://schemas.microsoft.com/office/drawing/2014/main" id="{386B3F9F-533F-4278-878D-AAB452BE607C}"/>
                </a:ext>
              </a:extLst>
            </p:cNvPr>
            <p:cNvSpPr/>
            <p:nvPr/>
          </p:nvSpPr>
          <p:spPr bwMode="auto">
            <a:xfrm>
              <a:off x="2771477" y="1897814"/>
              <a:ext cx="434045" cy="434113"/>
            </a:xfrm>
            <a:prstGeom prst="ellipse">
              <a:avLst/>
            </a:prstGeom>
            <a:solidFill>
              <a:schemeClr val="bg2">
                <a:lumMod val="50000"/>
                <a:lumOff val="5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dirty="0">
                  <a:ln>
                    <a:noFill/>
                  </a:ln>
                  <a:solidFill>
                    <a:schemeClr val="tx1"/>
                  </a:solidFill>
                  <a:effectLst/>
                  <a:latin typeface="Arial" charset="0"/>
                  <a:ea typeface="HG創英角ｺﾞｼｯｸUB" pitchFamily="49" charset="-128"/>
                </a:rPr>
                <a:t>１</a:t>
              </a:r>
            </a:p>
          </p:txBody>
        </p:sp>
      </p:grpSp>
      <p:grpSp>
        <p:nvGrpSpPr>
          <p:cNvPr id="11" name="グループ化 10">
            <a:extLst>
              <a:ext uri="{FF2B5EF4-FFF2-40B4-BE49-F238E27FC236}">
                <a16:creationId xmlns:a16="http://schemas.microsoft.com/office/drawing/2014/main" id="{6BC51139-B8AC-48D3-BB42-4265525588CF}"/>
              </a:ext>
            </a:extLst>
          </p:cNvPr>
          <p:cNvGrpSpPr/>
          <p:nvPr/>
        </p:nvGrpSpPr>
        <p:grpSpPr>
          <a:xfrm>
            <a:off x="1475656" y="4272535"/>
            <a:ext cx="3258512" cy="764529"/>
            <a:chOff x="4100018" y="3870378"/>
            <a:chExt cx="3258512" cy="764529"/>
          </a:xfrm>
        </p:grpSpPr>
        <p:sp>
          <p:nvSpPr>
            <p:cNvPr id="73" name="四角形: 角を丸くする 72">
              <a:extLst>
                <a:ext uri="{FF2B5EF4-FFF2-40B4-BE49-F238E27FC236}">
                  <a16:creationId xmlns:a16="http://schemas.microsoft.com/office/drawing/2014/main" id="{AC1D9D68-8745-4202-9A5B-B6FA89955A56}"/>
                </a:ext>
              </a:extLst>
            </p:cNvPr>
            <p:cNvSpPr/>
            <p:nvPr/>
          </p:nvSpPr>
          <p:spPr bwMode="auto">
            <a:xfrm>
              <a:off x="4325462" y="4007545"/>
              <a:ext cx="3033068" cy="627362"/>
            </a:xfrm>
            <a:prstGeom prst="roundRect">
              <a:avLst/>
            </a:prstGeom>
            <a:solidFill>
              <a:schemeClr val="tx1">
                <a:lumMod val="85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ja-JP" altLang="en-US"/>
            </a:p>
          </p:txBody>
        </p:sp>
        <p:sp>
          <p:nvSpPr>
            <p:cNvPr id="62" name="テキスト ボックス 61">
              <a:extLst>
                <a:ext uri="{FF2B5EF4-FFF2-40B4-BE49-F238E27FC236}">
                  <a16:creationId xmlns:a16="http://schemas.microsoft.com/office/drawing/2014/main" id="{50A6ABF1-3ECA-4FBD-B070-DFEE6912D969}"/>
                </a:ext>
              </a:extLst>
            </p:cNvPr>
            <p:cNvSpPr txBox="1"/>
            <p:nvPr/>
          </p:nvSpPr>
          <p:spPr>
            <a:xfrm>
              <a:off x="4426397" y="4109630"/>
              <a:ext cx="2888932" cy="400110"/>
            </a:xfrm>
            <a:prstGeom prst="rect">
              <a:avLst/>
            </a:prstGeom>
            <a:noFill/>
          </p:spPr>
          <p:txBody>
            <a:bodyPr wrap="none" rtlCol="0">
              <a:spAutoFit/>
            </a:bodyPr>
            <a:lstStyle/>
            <a:p>
              <a:r>
                <a:rPr kumimoji="1" lang="ja-JP" altLang="en-US" sz="2000" dirty="0">
                  <a:solidFill>
                    <a:schemeClr val="bg2"/>
                  </a:solidFill>
                  <a:latin typeface="Meiryo UI" panose="020B0604030504040204" pitchFamily="50" charset="-128"/>
                  <a:ea typeface="Meiryo UI" panose="020B0604030504040204" pitchFamily="50" charset="-128"/>
                </a:rPr>
                <a:t>増えた所得税を繰り延べる</a:t>
              </a:r>
            </a:p>
          </p:txBody>
        </p:sp>
        <p:sp>
          <p:nvSpPr>
            <p:cNvPr id="74" name="楕円 73">
              <a:extLst>
                <a:ext uri="{FF2B5EF4-FFF2-40B4-BE49-F238E27FC236}">
                  <a16:creationId xmlns:a16="http://schemas.microsoft.com/office/drawing/2014/main" id="{2A644F76-F58D-45C6-8549-4E82C1A7BE10}"/>
                </a:ext>
              </a:extLst>
            </p:cNvPr>
            <p:cNvSpPr/>
            <p:nvPr/>
          </p:nvSpPr>
          <p:spPr bwMode="auto">
            <a:xfrm>
              <a:off x="4100018" y="3870378"/>
              <a:ext cx="434045" cy="434113"/>
            </a:xfrm>
            <a:prstGeom prst="ellipse">
              <a:avLst/>
            </a:prstGeom>
            <a:solidFill>
              <a:schemeClr val="tx1">
                <a:lumMod val="5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dirty="0">
                  <a:ln>
                    <a:noFill/>
                  </a:ln>
                  <a:solidFill>
                    <a:schemeClr val="tx1"/>
                  </a:solidFill>
                  <a:effectLst/>
                  <a:latin typeface="Arial" charset="0"/>
                  <a:ea typeface="HG創英角ｺﾞｼｯｸUB" pitchFamily="49" charset="-128"/>
                </a:rPr>
                <a:t>２</a:t>
              </a:r>
            </a:p>
          </p:txBody>
        </p:sp>
      </p:grpSp>
      <p:grpSp>
        <p:nvGrpSpPr>
          <p:cNvPr id="13" name="グループ化 12">
            <a:extLst>
              <a:ext uri="{FF2B5EF4-FFF2-40B4-BE49-F238E27FC236}">
                <a16:creationId xmlns:a16="http://schemas.microsoft.com/office/drawing/2014/main" id="{0743A278-82BC-4DE9-A48E-BF27EDE69A2F}"/>
              </a:ext>
            </a:extLst>
          </p:cNvPr>
          <p:cNvGrpSpPr/>
          <p:nvPr/>
        </p:nvGrpSpPr>
        <p:grpSpPr>
          <a:xfrm>
            <a:off x="5058423" y="2029813"/>
            <a:ext cx="3490993" cy="1439419"/>
            <a:chOff x="5058423" y="2029813"/>
            <a:chExt cx="3490993" cy="1439419"/>
          </a:xfrm>
        </p:grpSpPr>
        <p:grpSp>
          <p:nvGrpSpPr>
            <p:cNvPr id="59" name="グループ化 58">
              <a:extLst>
                <a:ext uri="{FF2B5EF4-FFF2-40B4-BE49-F238E27FC236}">
                  <a16:creationId xmlns:a16="http://schemas.microsoft.com/office/drawing/2014/main" id="{9A98F748-2A4B-4A70-83A1-A651CD1EDBA7}"/>
                </a:ext>
              </a:extLst>
            </p:cNvPr>
            <p:cNvGrpSpPr/>
            <p:nvPr/>
          </p:nvGrpSpPr>
          <p:grpSpPr>
            <a:xfrm>
              <a:off x="5058423" y="2209172"/>
              <a:ext cx="3490993" cy="852030"/>
              <a:chOff x="2771477" y="1897814"/>
              <a:chExt cx="3490993" cy="852030"/>
            </a:xfrm>
          </p:grpSpPr>
          <p:sp>
            <p:nvSpPr>
              <p:cNvPr id="64" name="四角形: 角を丸くする 63">
                <a:extLst>
                  <a:ext uri="{FF2B5EF4-FFF2-40B4-BE49-F238E27FC236}">
                    <a16:creationId xmlns:a16="http://schemas.microsoft.com/office/drawing/2014/main" id="{01E9B2F8-0E24-4CA5-AADC-901595D48E80}"/>
                  </a:ext>
                </a:extLst>
              </p:cNvPr>
              <p:cNvSpPr/>
              <p:nvPr/>
            </p:nvSpPr>
            <p:spPr bwMode="auto">
              <a:xfrm>
                <a:off x="2923542" y="2102595"/>
                <a:ext cx="3296916" cy="627362"/>
              </a:xfrm>
              <a:prstGeom prst="roundRect">
                <a:avLst/>
              </a:prstGeom>
              <a:solidFill>
                <a:schemeClr val="tx1">
                  <a:lumMod val="85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ja-JP" altLang="en-US"/>
              </a:p>
            </p:txBody>
          </p:sp>
          <p:sp>
            <p:nvSpPr>
              <p:cNvPr id="65" name="テキスト ボックス 64">
                <a:extLst>
                  <a:ext uri="{FF2B5EF4-FFF2-40B4-BE49-F238E27FC236}">
                    <a16:creationId xmlns:a16="http://schemas.microsoft.com/office/drawing/2014/main" id="{024BEC3C-376B-4DF6-8DDB-FBBAE86352C1}"/>
                  </a:ext>
                </a:extLst>
              </p:cNvPr>
              <p:cNvSpPr txBox="1"/>
              <p:nvPr/>
            </p:nvSpPr>
            <p:spPr>
              <a:xfrm>
                <a:off x="3068967" y="2134291"/>
                <a:ext cx="3193503" cy="615553"/>
              </a:xfrm>
              <a:prstGeom prst="rect">
                <a:avLst/>
              </a:prstGeom>
              <a:noFill/>
            </p:spPr>
            <p:txBody>
              <a:bodyPr wrap="none" rtlCol="0">
                <a:spAutoFit/>
              </a:bodyPr>
              <a:lstStyle/>
              <a:p>
                <a:r>
                  <a:rPr kumimoji="1" lang="ja-JP" altLang="en-US" sz="2000" b="1" dirty="0">
                    <a:solidFill>
                      <a:srgbClr val="FF0000"/>
                    </a:solidFill>
                    <a:latin typeface="Meiryo UI" panose="020B0604030504040204" pitchFamily="50" charset="-128"/>
                    <a:ea typeface="Meiryo UI" panose="020B0604030504040204" pitchFamily="50" charset="-128"/>
                  </a:rPr>
                  <a:t>余った法人利益は繰り延べる</a:t>
                </a:r>
                <a:endParaRPr kumimoji="1" lang="en-US" altLang="ja-JP" sz="2000" b="1" dirty="0">
                  <a:solidFill>
                    <a:srgbClr val="FF0000"/>
                  </a:solidFill>
                  <a:latin typeface="Meiryo UI" panose="020B0604030504040204" pitchFamily="50" charset="-128"/>
                  <a:ea typeface="Meiryo UI" panose="020B0604030504040204" pitchFamily="50" charset="-128"/>
                </a:endParaRPr>
              </a:p>
              <a:p>
                <a:pPr algn="ctr"/>
                <a:r>
                  <a:rPr kumimoji="1" lang="ja-JP" altLang="en-US" sz="1400" dirty="0">
                    <a:solidFill>
                      <a:srgbClr val="FF0000"/>
                    </a:solidFill>
                    <a:latin typeface="Meiryo UI" panose="020B0604030504040204" pitchFamily="50" charset="-128"/>
                    <a:ea typeface="Meiryo UI" panose="020B0604030504040204" pitchFamily="50" charset="-128"/>
                  </a:rPr>
                  <a:t>（タイミングをみて個人へ移す）</a:t>
                </a:r>
                <a:endParaRPr kumimoji="1" lang="en-US" altLang="ja-JP" sz="1400" dirty="0">
                  <a:solidFill>
                    <a:srgbClr val="FF0000"/>
                  </a:solidFill>
                  <a:latin typeface="Meiryo UI" panose="020B0604030504040204" pitchFamily="50" charset="-128"/>
                  <a:ea typeface="Meiryo UI" panose="020B0604030504040204" pitchFamily="50" charset="-128"/>
                </a:endParaRPr>
              </a:p>
            </p:txBody>
          </p:sp>
          <p:sp>
            <p:nvSpPr>
              <p:cNvPr id="70" name="楕円 69">
                <a:extLst>
                  <a:ext uri="{FF2B5EF4-FFF2-40B4-BE49-F238E27FC236}">
                    <a16:creationId xmlns:a16="http://schemas.microsoft.com/office/drawing/2014/main" id="{11103274-D806-4190-ADEB-1D2AF410EA50}"/>
                  </a:ext>
                </a:extLst>
              </p:cNvPr>
              <p:cNvSpPr/>
              <p:nvPr/>
            </p:nvSpPr>
            <p:spPr bwMode="auto">
              <a:xfrm>
                <a:off x="2771477" y="1897814"/>
                <a:ext cx="434045" cy="434113"/>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600" b="1" i="0" u="none" strike="noStrike" cap="none" normalizeH="0" baseline="0" dirty="0">
                    <a:ln>
                      <a:noFill/>
                    </a:ln>
                    <a:solidFill>
                      <a:schemeClr val="tx1"/>
                    </a:solidFill>
                    <a:effectLst/>
                    <a:latin typeface="Arial" charset="0"/>
                    <a:ea typeface="HG創英角ｺﾞｼｯｸUB" pitchFamily="49" charset="-128"/>
                  </a:rPr>
                  <a:t>3</a:t>
                </a:r>
                <a:endParaRPr kumimoji="1" lang="ja-JP" altLang="en-US" sz="1600" b="1" i="0" u="none" strike="noStrike" cap="none" normalizeH="0" baseline="0" dirty="0">
                  <a:ln>
                    <a:noFill/>
                  </a:ln>
                  <a:solidFill>
                    <a:schemeClr val="tx1"/>
                  </a:solidFill>
                  <a:effectLst/>
                  <a:latin typeface="Arial" charset="0"/>
                  <a:ea typeface="HG創英角ｺﾞｼｯｸUB" pitchFamily="49" charset="-128"/>
                </a:endParaRPr>
              </a:p>
            </p:txBody>
          </p:sp>
        </p:grpSp>
        <p:sp>
          <p:nvSpPr>
            <p:cNvPr id="12" name="矢印: 上カーブ 11">
              <a:extLst>
                <a:ext uri="{FF2B5EF4-FFF2-40B4-BE49-F238E27FC236}">
                  <a16:creationId xmlns:a16="http://schemas.microsoft.com/office/drawing/2014/main" id="{318DCD60-A5F8-42C4-B9B4-6427166D1480}"/>
                </a:ext>
              </a:extLst>
            </p:cNvPr>
            <p:cNvSpPr/>
            <p:nvPr/>
          </p:nvSpPr>
          <p:spPr bwMode="auto">
            <a:xfrm>
              <a:off x="6248887" y="3119194"/>
              <a:ext cx="1345036" cy="350038"/>
            </a:xfrm>
            <a:prstGeom prst="curvedUpArrow">
              <a:avLst>
                <a:gd name="adj1" fmla="val 25000"/>
                <a:gd name="adj2" fmla="val 94321"/>
                <a:gd name="adj3" fmla="val 25000"/>
              </a:avLst>
            </a:prstGeom>
            <a:solidFill>
              <a:schemeClr val="tx1">
                <a:lumMod val="8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71" name="矢印: 上カーブ 70">
              <a:extLst>
                <a:ext uri="{FF2B5EF4-FFF2-40B4-BE49-F238E27FC236}">
                  <a16:creationId xmlns:a16="http://schemas.microsoft.com/office/drawing/2014/main" id="{BA0B498E-4CAE-4359-81CB-809817CB23A4}"/>
                </a:ext>
              </a:extLst>
            </p:cNvPr>
            <p:cNvSpPr/>
            <p:nvPr/>
          </p:nvSpPr>
          <p:spPr bwMode="auto">
            <a:xfrm rot="10800000">
              <a:off x="6098835" y="2029813"/>
              <a:ext cx="1345036" cy="350038"/>
            </a:xfrm>
            <a:prstGeom prst="curvedUpArrow">
              <a:avLst>
                <a:gd name="adj1" fmla="val 25000"/>
                <a:gd name="adj2" fmla="val 122999"/>
                <a:gd name="adj3" fmla="val 25000"/>
              </a:avLst>
            </a:prstGeom>
            <a:solidFill>
              <a:schemeClr val="tx1">
                <a:lumMod val="8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grpSp>
      <p:grpSp>
        <p:nvGrpSpPr>
          <p:cNvPr id="19" name="グループ化 18">
            <a:extLst>
              <a:ext uri="{FF2B5EF4-FFF2-40B4-BE49-F238E27FC236}">
                <a16:creationId xmlns:a16="http://schemas.microsoft.com/office/drawing/2014/main" id="{891C77A4-36BD-4862-AEC6-7935979F67A2}"/>
              </a:ext>
            </a:extLst>
          </p:cNvPr>
          <p:cNvGrpSpPr/>
          <p:nvPr/>
        </p:nvGrpSpPr>
        <p:grpSpPr>
          <a:xfrm>
            <a:off x="5724128" y="1298619"/>
            <a:ext cx="2152191" cy="679821"/>
            <a:chOff x="5808886" y="1143322"/>
            <a:chExt cx="2152191" cy="679821"/>
          </a:xfrm>
        </p:grpSpPr>
        <p:sp>
          <p:nvSpPr>
            <p:cNvPr id="90" name="フリーフォーム: 図形 89">
              <a:extLst>
                <a:ext uri="{FF2B5EF4-FFF2-40B4-BE49-F238E27FC236}">
                  <a16:creationId xmlns:a16="http://schemas.microsoft.com/office/drawing/2014/main" id="{94865F0E-E57D-4F53-A85D-A7FD9D999FB7}"/>
                </a:ext>
              </a:extLst>
            </p:cNvPr>
            <p:cNvSpPr/>
            <p:nvPr/>
          </p:nvSpPr>
          <p:spPr bwMode="auto">
            <a:xfrm>
              <a:off x="5808886" y="1143322"/>
              <a:ext cx="2152191" cy="679821"/>
            </a:xfrm>
            <a:custGeom>
              <a:avLst/>
              <a:gdLst>
                <a:gd name="connsiteX0" fmla="*/ 80723 w 2152191"/>
                <a:gd name="connsiteY0" fmla="*/ 0 h 679821"/>
                <a:gd name="connsiteX1" fmla="*/ 2071468 w 2152191"/>
                <a:gd name="connsiteY1" fmla="*/ 0 h 679821"/>
                <a:gd name="connsiteX2" fmla="*/ 2152191 w 2152191"/>
                <a:gd name="connsiteY2" fmla="*/ 80723 h 679821"/>
                <a:gd name="connsiteX3" fmla="*/ 2152191 w 2152191"/>
                <a:gd name="connsiteY3" fmla="*/ 403605 h 679821"/>
                <a:gd name="connsiteX4" fmla="*/ 2071468 w 2152191"/>
                <a:gd name="connsiteY4" fmla="*/ 484328 h 679821"/>
                <a:gd name="connsiteX5" fmla="*/ 1166542 w 2152191"/>
                <a:gd name="connsiteY5" fmla="*/ 484328 h 679821"/>
                <a:gd name="connsiteX6" fmla="*/ 1076094 w 2152191"/>
                <a:gd name="connsiteY6" fmla="*/ 679821 h 679821"/>
                <a:gd name="connsiteX7" fmla="*/ 985647 w 2152191"/>
                <a:gd name="connsiteY7" fmla="*/ 484328 h 679821"/>
                <a:gd name="connsiteX8" fmla="*/ 80723 w 2152191"/>
                <a:gd name="connsiteY8" fmla="*/ 484328 h 679821"/>
                <a:gd name="connsiteX9" fmla="*/ 0 w 2152191"/>
                <a:gd name="connsiteY9" fmla="*/ 403605 h 679821"/>
                <a:gd name="connsiteX10" fmla="*/ 0 w 2152191"/>
                <a:gd name="connsiteY10" fmla="*/ 80723 h 679821"/>
                <a:gd name="connsiteX11" fmla="*/ 80723 w 2152191"/>
                <a:gd name="connsiteY11" fmla="*/ 0 h 67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52191" h="679821">
                  <a:moveTo>
                    <a:pt x="80723" y="0"/>
                  </a:moveTo>
                  <a:lnTo>
                    <a:pt x="2071468" y="0"/>
                  </a:lnTo>
                  <a:cubicBezTo>
                    <a:pt x="2116050" y="0"/>
                    <a:pt x="2152191" y="36141"/>
                    <a:pt x="2152191" y="80723"/>
                  </a:cubicBezTo>
                  <a:lnTo>
                    <a:pt x="2152191" y="403605"/>
                  </a:lnTo>
                  <a:cubicBezTo>
                    <a:pt x="2152191" y="448187"/>
                    <a:pt x="2116050" y="484328"/>
                    <a:pt x="2071468" y="484328"/>
                  </a:cubicBezTo>
                  <a:lnTo>
                    <a:pt x="1166542" y="484328"/>
                  </a:lnTo>
                  <a:lnTo>
                    <a:pt x="1076094" y="679821"/>
                  </a:lnTo>
                  <a:lnTo>
                    <a:pt x="985647" y="484328"/>
                  </a:lnTo>
                  <a:lnTo>
                    <a:pt x="80723" y="484328"/>
                  </a:lnTo>
                  <a:cubicBezTo>
                    <a:pt x="36141" y="484328"/>
                    <a:pt x="0" y="448187"/>
                    <a:pt x="0" y="403605"/>
                  </a:cubicBezTo>
                  <a:lnTo>
                    <a:pt x="0" y="80723"/>
                  </a:lnTo>
                  <a:cubicBezTo>
                    <a:pt x="0" y="36141"/>
                    <a:pt x="36141" y="0"/>
                    <a:pt x="80723" y="0"/>
                  </a:cubicBezTo>
                  <a:close/>
                </a:path>
              </a:pathLst>
            </a:custGeom>
            <a:solidFill>
              <a:schemeClr val="tx1">
                <a:lumMod val="95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ja-JP" altLang="en-US"/>
            </a:p>
          </p:txBody>
        </p:sp>
        <p:sp>
          <p:nvSpPr>
            <p:cNvPr id="85" name="テキスト ボックス 84">
              <a:extLst>
                <a:ext uri="{FF2B5EF4-FFF2-40B4-BE49-F238E27FC236}">
                  <a16:creationId xmlns:a16="http://schemas.microsoft.com/office/drawing/2014/main" id="{C15C01DA-D3A7-4457-8BA3-56767D03FCBB}"/>
                </a:ext>
              </a:extLst>
            </p:cNvPr>
            <p:cNvSpPr txBox="1"/>
            <p:nvPr/>
          </p:nvSpPr>
          <p:spPr>
            <a:xfrm>
              <a:off x="6136431" y="1185471"/>
              <a:ext cx="1553630" cy="369332"/>
            </a:xfrm>
            <a:prstGeom prst="rect">
              <a:avLst/>
            </a:prstGeom>
            <a:noFill/>
          </p:spPr>
          <p:txBody>
            <a:bodyPr wrap="none" rtlCol="0">
              <a:spAutoFit/>
            </a:bodyPr>
            <a:lstStyle/>
            <a:p>
              <a:r>
                <a:rPr kumimoji="1" lang="ja-JP" altLang="en-US" b="1" dirty="0">
                  <a:solidFill>
                    <a:srgbClr val="33CCCC"/>
                  </a:solidFill>
                  <a:latin typeface="Meiryo UI" panose="020B0604030504040204" pitchFamily="50" charset="-128"/>
                  <a:ea typeface="Meiryo UI" panose="020B0604030504040204" pitchFamily="50" charset="-128"/>
                </a:rPr>
                <a:t>トラックファンド</a:t>
              </a:r>
              <a:endParaRPr kumimoji="1" lang="en-US" altLang="ja-JP" b="1" dirty="0">
                <a:solidFill>
                  <a:srgbClr val="33CCCC"/>
                </a:solidFill>
                <a:latin typeface="Meiryo UI" panose="020B0604030504040204" pitchFamily="50" charset="-128"/>
                <a:ea typeface="Meiryo UI" panose="020B0604030504040204" pitchFamily="50" charset="-128"/>
              </a:endParaRPr>
            </a:p>
          </p:txBody>
        </p:sp>
      </p:grpSp>
      <p:grpSp>
        <p:nvGrpSpPr>
          <p:cNvPr id="91" name="グループ化 90">
            <a:extLst>
              <a:ext uri="{FF2B5EF4-FFF2-40B4-BE49-F238E27FC236}">
                <a16:creationId xmlns:a16="http://schemas.microsoft.com/office/drawing/2014/main" id="{91C06A20-37A8-445E-8C09-38E0C9AD278F}"/>
              </a:ext>
            </a:extLst>
          </p:cNvPr>
          <p:cNvGrpSpPr/>
          <p:nvPr/>
        </p:nvGrpSpPr>
        <p:grpSpPr>
          <a:xfrm>
            <a:off x="2087282" y="1334158"/>
            <a:ext cx="2152191" cy="679821"/>
            <a:chOff x="5808886" y="1143322"/>
            <a:chExt cx="2152191" cy="679821"/>
          </a:xfrm>
        </p:grpSpPr>
        <p:sp>
          <p:nvSpPr>
            <p:cNvPr id="92" name="フリーフォーム: 図形 91">
              <a:extLst>
                <a:ext uri="{FF2B5EF4-FFF2-40B4-BE49-F238E27FC236}">
                  <a16:creationId xmlns:a16="http://schemas.microsoft.com/office/drawing/2014/main" id="{0F86AE6D-54E4-49DC-AA25-ED15003C900D}"/>
                </a:ext>
              </a:extLst>
            </p:cNvPr>
            <p:cNvSpPr/>
            <p:nvPr/>
          </p:nvSpPr>
          <p:spPr bwMode="auto">
            <a:xfrm>
              <a:off x="5808886" y="1143322"/>
              <a:ext cx="2152191" cy="679821"/>
            </a:xfrm>
            <a:custGeom>
              <a:avLst/>
              <a:gdLst>
                <a:gd name="connsiteX0" fmla="*/ 80723 w 2152191"/>
                <a:gd name="connsiteY0" fmla="*/ 0 h 679821"/>
                <a:gd name="connsiteX1" fmla="*/ 2071468 w 2152191"/>
                <a:gd name="connsiteY1" fmla="*/ 0 h 679821"/>
                <a:gd name="connsiteX2" fmla="*/ 2152191 w 2152191"/>
                <a:gd name="connsiteY2" fmla="*/ 80723 h 679821"/>
                <a:gd name="connsiteX3" fmla="*/ 2152191 w 2152191"/>
                <a:gd name="connsiteY3" fmla="*/ 403605 h 679821"/>
                <a:gd name="connsiteX4" fmla="*/ 2071468 w 2152191"/>
                <a:gd name="connsiteY4" fmla="*/ 484328 h 679821"/>
                <a:gd name="connsiteX5" fmla="*/ 1166542 w 2152191"/>
                <a:gd name="connsiteY5" fmla="*/ 484328 h 679821"/>
                <a:gd name="connsiteX6" fmla="*/ 1076094 w 2152191"/>
                <a:gd name="connsiteY6" fmla="*/ 679821 h 679821"/>
                <a:gd name="connsiteX7" fmla="*/ 985647 w 2152191"/>
                <a:gd name="connsiteY7" fmla="*/ 484328 h 679821"/>
                <a:gd name="connsiteX8" fmla="*/ 80723 w 2152191"/>
                <a:gd name="connsiteY8" fmla="*/ 484328 h 679821"/>
                <a:gd name="connsiteX9" fmla="*/ 0 w 2152191"/>
                <a:gd name="connsiteY9" fmla="*/ 403605 h 679821"/>
                <a:gd name="connsiteX10" fmla="*/ 0 w 2152191"/>
                <a:gd name="connsiteY10" fmla="*/ 80723 h 679821"/>
                <a:gd name="connsiteX11" fmla="*/ 80723 w 2152191"/>
                <a:gd name="connsiteY11" fmla="*/ 0 h 67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52191" h="679821">
                  <a:moveTo>
                    <a:pt x="80723" y="0"/>
                  </a:moveTo>
                  <a:lnTo>
                    <a:pt x="2071468" y="0"/>
                  </a:lnTo>
                  <a:cubicBezTo>
                    <a:pt x="2116050" y="0"/>
                    <a:pt x="2152191" y="36141"/>
                    <a:pt x="2152191" y="80723"/>
                  </a:cubicBezTo>
                  <a:lnTo>
                    <a:pt x="2152191" y="403605"/>
                  </a:lnTo>
                  <a:cubicBezTo>
                    <a:pt x="2152191" y="448187"/>
                    <a:pt x="2116050" y="484328"/>
                    <a:pt x="2071468" y="484328"/>
                  </a:cubicBezTo>
                  <a:lnTo>
                    <a:pt x="1166542" y="484328"/>
                  </a:lnTo>
                  <a:lnTo>
                    <a:pt x="1076094" y="679821"/>
                  </a:lnTo>
                  <a:lnTo>
                    <a:pt x="985647" y="484328"/>
                  </a:lnTo>
                  <a:lnTo>
                    <a:pt x="80723" y="484328"/>
                  </a:lnTo>
                  <a:cubicBezTo>
                    <a:pt x="36141" y="484328"/>
                    <a:pt x="0" y="448187"/>
                    <a:pt x="0" y="403605"/>
                  </a:cubicBezTo>
                  <a:lnTo>
                    <a:pt x="0" y="80723"/>
                  </a:lnTo>
                  <a:cubicBezTo>
                    <a:pt x="0" y="36141"/>
                    <a:pt x="36141" y="0"/>
                    <a:pt x="80723" y="0"/>
                  </a:cubicBezTo>
                  <a:close/>
                </a:path>
              </a:pathLst>
            </a:custGeom>
            <a:solidFill>
              <a:schemeClr val="tx1">
                <a:lumMod val="95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ja-JP" altLang="en-US"/>
            </a:p>
          </p:txBody>
        </p:sp>
        <p:sp>
          <p:nvSpPr>
            <p:cNvPr id="93" name="テキスト ボックス 92">
              <a:extLst>
                <a:ext uri="{FF2B5EF4-FFF2-40B4-BE49-F238E27FC236}">
                  <a16:creationId xmlns:a16="http://schemas.microsoft.com/office/drawing/2014/main" id="{47430617-5827-4CD1-A339-FE877221D77C}"/>
                </a:ext>
              </a:extLst>
            </p:cNvPr>
            <p:cNvSpPr txBox="1"/>
            <p:nvPr/>
          </p:nvSpPr>
          <p:spPr>
            <a:xfrm>
              <a:off x="5994352" y="1204155"/>
              <a:ext cx="1781257" cy="369332"/>
            </a:xfrm>
            <a:prstGeom prst="rect">
              <a:avLst/>
            </a:prstGeom>
            <a:noFill/>
          </p:spPr>
          <p:txBody>
            <a:bodyPr wrap="none" rtlCol="0">
              <a:spAutoFit/>
            </a:bodyPr>
            <a:lstStyle/>
            <a:p>
              <a:r>
                <a:rPr kumimoji="1" lang="ja-JP" altLang="en-US" b="1" dirty="0">
                  <a:solidFill>
                    <a:srgbClr val="33CCCC"/>
                  </a:solidFill>
                  <a:latin typeface="Meiryo UI" panose="020B0604030504040204" pitchFamily="50" charset="-128"/>
                  <a:ea typeface="Meiryo UI" panose="020B0604030504040204" pitchFamily="50" charset="-128"/>
                </a:rPr>
                <a:t>役員報酬の増額</a:t>
              </a:r>
              <a:endParaRPr kumimoji="1" lang="en-US" altLang="ja-JP" b="1" dirty="0">
                <a:solidFill>
                  <a:srgbClr val="33CCCC"/>
                </a:solidFill>
                <a:latin typeface="Meiryo UI" panose="020B0604030504040204" pitchFamily="50" charset="-128"/>
                <a:ea typeface="Meiryo UI" panose="020B0604030504040204" pitchFamily="50" charset="-128"/>
              </a:endParaRPr>
            </a:p>
          </p:txBody>
        </p:sp>
      </p:grpSp>
      <p:grpSp>
        <p:nvGrpSpPr>
          <p:cNvPr id="20" name="グループ化 19">
            <a:extLst>
              <a:ext uri="{FF2B5EF4-FFF2-40B4-BE49-F238E27FC236}">
                <a16:creationId xmlns:a16="http://schemas.microsoft.com/office/drawing/2014/main" id="{F8EC0C82-77E7-44BD-8915-A12E807257EB}"/>
              </a:ext>
            </a:extLst>
          </p:cNvPr>
          <p:cNvGrpSpPr/>
          <p:nvPr/>
        </p:nvGrpSpPr>
        <p:grpSpPr>
          <a:xfrm>
            <a:off x="2494373" y="4966210"/>
            <a:ext cx="2152191" cy="679821"/>
            <a:chOff x="2494373" y="4966210"/>
            <a:chExt cx="2152191" cy="679821"/>
          </a:xfrm>
        </p:grpSpPr>
        <p:sp>
          <p:nvSpPr>
            <p:cNvPr id="94" name="フリーフォーム: 図形 93">
              <a:extLst>
                <a:ext uri="{FF2B5EF4-FFF2-40B4-BE49-F238E27FC236}">
                  <a16:creationId xmlns:a16="http://schemas.microsoft.com/office/drawing/2014/main" id="{2EBCB4B1-D28D-45D4-BCC3-01D95E0F8D8A}"/>
                </a:ext>
              </a:extLst>
            </p:cNvPr>
            <p:cNvSpPr/>
            <p:nvPr/>
          </p:nvSpPr>
          <p:spPr bwMode="auto">
            <a:xfrm rot="10800000">
              <a:off x="2494373" y="4966210"/>
              <a:ext cx="2152191" cy="679821"/>
            </a:xfrm>
            <a:custGeom>
              <a:avLst/>
              <a:gdLst>
                <a:gd name="connsiteX0" fmla="*/ 80723 w 2152191"/>
                <a:gd name="connsiteY0" fmla="*/ 0 h 679821"/>
                <a:gd name="connsiteX1" fmla="*/ 2071468 w 2152191"/>
                <a:gd name="connsiteY1" fmla="*/ 0 h 679821"/>
                <a:gd name="connsiteX2" fmla="*/ 2152191 w 2152191"/>
                <a:gd name="connsiteY2" fmla="*/ 80723 h 679821"/>
                <a:gd name="connsiteX3" fmla="*/ 2152191 w 2152191"/>
                <a:gd name="connsiteY3" fmla="*/ 403605 h 679821"/>
                <a:gd name="connsiteX4" fmla="*/ 2071468 w 2152191"/>
                <a:gd name="connsiteY4" fmla="*/ 484328 h 679821"/>
                <a:gd name="connsiteX5" fmla="*/ 1166542 w 2152191"/>
                <a:gd name="connsiteY5" fmla="*/ 484328 h 679821"/>
                <a:gd name="connsiteX6" fmla="*/ 1076094 w 2152191"/>
                <a:gd name="connsiteY6" fmla="*/ 679821 h 679821"/>
                <a:gd name="connsiteX7" fmla="*/ 985647 w 2152191"/>
                <a:gd name="connsiteY7" fmla="*/ 484328 h 679821"/>
                <a:gd name="connsiteX8" fmla="*/ 80723 w 2152191"/>
                <a:gd name="connsiteY8" fmla="*/ 484328 h 679821"/>
                <a:gd name="connsiteX9" fmla="*/ 0 w 2152191"/>
                <a:gd name="connsiteY9" fmla="*/ 403605 h 679821"/>
                <a:gd name="connsiteX10" fmla="*/ 0 w 2152191"/>
                <a:gd name="connsiteY10" fmla="*/ 80723 h 679821"/>
                <a:gd name="connsiteX11" fmla="*/ 80723 w 2152191"/>
                <a:gd name="connsiteY11" fmla="*/ 0 h 67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52191" h="679821">
                  <a:moveTo>
                    <a:pt x="80723" y="0"/>
                  </a:moveTo>
                  <a:lnTo>
                    <a:pt x="2071468" y="0"/>
                  </a:lnTo>
                  <a:cubicBezTo>
                    <a:pt x="2116050" y="0"/>
                    <a:pt x="2152191" y="36141"/>
                    <a:pt x="2152191" y="80723"/>
                  </a:cubicBezTo>
                  <a:lnTo>
                    <a:pt x="2152191" y="403605"/>
                  </a:lnTo>
                  <a:cubicBezTo>
                    <a:pt x="2152191" y="448187"/>
                    <a:pt x="2116050" y="484328"/>
                    <a:pt x="2071468" y="484328"/>
                  </a:cubicBezTo>
                  <a:lnTo>
                    <a:pt x="1166542" y="484328"/>
                  </a:lnTo>
                  <a:lnTo>
                    <a:pt x="1076094" y="679821"/>
                  </a:lnTo>
                  <a:lnTo>
                    <a:pt x="985647" y="484328"/>
                  </a:lnTo>
                  <a:lnTo>
                    <a:pt x="80723" y="484328"/>
                  </a:lnTo>
                  <a:cubicBezTo>
                    <a:pt x="36141" y="484328"/>
                    <a:pt x="0" y="448187"/>
                    <a:pt x="0" y="403605"/>
                  </a:cubicBezTo>
                  <a:lnTo>
                    <a:pt x="0" y="80723"/>
                  </a:lnTo>
                  <a:cubicBezTo>
                    <a:pt x="0" y="36141"/>
                    <a:pt x="36141" y="0"/>
                    <a:pt x="80723" y="0"/>
                  </a:cubicBezTo>
                  <a:close/>
                </a:path>
              </a:pathLst>
            </a:custGeom>
            <a:solidFill>
              <a:schemeClr val="tx1">
                <a:lumMod val="95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ja-JP" altLang="en-US"/>
            </a:p>
          </p:txBody>
        </p:sp>
        <p:sp>
          <p:nvSpPr>
            <p:cNvPr id="95" name="テキスト ボックス 94">
              <a:extLst>
                <a:ext uri="{FF2B5EF4-FFF2-40B4-BE49-F238E27FC236}">
                  <a16:creationId xmlns:a16="http://schemas.microsoft.com/office/drawing/2014/main" id="{D96B1CE3-F505-4D3E-AC37-7CD555BFA049}"/>
                </a:ext>
              </a:extLst>
            </p:cNvPr>
            <p:cNvSpPr txBox="1"/>
            <p:nvPr/>
          </p:nvSpPr>
          <p:spPr>
            <a:xfrm>
              <a:off x="2642711" y="5215678"/>
              <a:ext cx="1526380" cy="369332"/>
            </a:xfrm>
            <a:prstGeom prst="rect">
              <a:avLst/>
            </a:prstGeom>
            <a:noFill/>
          </p:spPr>
          <p:txBody>
            <a:bodyPr wrap="none" rtlCol="0">
              <a:spAutoFit/>
            </a:bodyPr>
            <a:lstStyle/>
            <a:p>
              <a:r>
                <a:rPr kumimoji="1" lang="ja-JP" altLang="en-US" b="1" dirty="0">
                  <a:solidFill>
                    <a:srgbClr val="FFC000"/>
                  </a:solidFill>
                  <a:latin typeface="Meiryo UI" panose="020B0604030504040204" pitchFamily="50" charset="-128"/>
                  <a:ea typeface="Meiryo UI" panose="020B0604030504040204" pitchFamily="50" charset="-128"/>
                </a:rPr>
                <a:t>トランクルーム</a:t>
              </a:r>
              <a:endParaRPr kumimoji="1" lang="en-US" altLang="ja-JP" b="1" dirty="0">
                <a:solidFill>
                  <a:srgbClr val="FFC000"/>
                </a:solidFill>
                <a:latin typeface="Meiryo UI" panose="020B0604030504040204" pitchFamily="50" charset="-128"/>
                <a:ea typeface="Meiryo UI" panose="020B0604030504040204" pitchFamily="50" charset="-128"/>
              </a:endParaRPr>
            </a:p>
          </p:txBody>
        </p:sp>
      </p:grpSp>
      <p:grpSp>
        <p:nvGrpSpPr>
          <p:cNvPr id="23" name="グループ化 22">
            <a:extLst>
              <a:ext uri="{FF2B5EF4-FFF2-40B4-BE49-F238E27FC236}">
                <a16:creationId xmlns:a16="http://schemas.microsoft.com/office/drawing/2014/main" id="{C4B81CBB-EB08-4820-8278-86A037EF9965}"/>
              </a:ext>
            </a:extLst>
          </p:cNvPr>
          <p:cNvGrpSpPr/>
          <p:nvPr/>
        </p:nvGrpSpPr>
        <p:grpSpPr>
          <a:xfrm>
            <a:off x="3995853" y="2979817"/>
            <a:ext cx="1485007" cy="738737"/>
            <a:chOff x="4344856" y="3013838"/>
            <a:chExt cx="1485007" cy="738737"/>
          </a:xfrm>
        </p:grpSpPr>
        <p:sp>
          <p:nvSpPr>
            <p:cNvPr id="103" name="フリーフォーム: 図形 102">
              <a:extLst>
                <a:ext uri="{FF2B5EF4-FFF2-40B4-BE49-F238E27FC236}">
                  <a16:creationId xmlns:a16="http://schemas.microsoft.com/office/drawing/2014/main" id="{123E30C1-0363-41BF-837F-49A70DEFF09C}"/>
                </a:ext>
              </a:extLst>
            </p:cNvPr>
            <p:cNvSpPr/>
            <p:nvPr/>
          </p:nvSpPr>
          <p:spPr bwMode="auto">
            <a:xfrm>
              <a:off x="4344856" y="3013838"/>
              <a:ext cx="1485007" cy="738737"/>
            </a:xfrm>
            <a:custGeom>
              <a:avLst/>
              <a:gdLst>
                <a:gd name="connsiteX0" fmla="*/ 1443782 w 1485007"/>
                <a:gd name="connsiteY0" fmla="*/ 0 h 738737"/>
                <a:gd name="connsiteX1" fmla="*/ 1419911 w 1485007"/>
                <a:gd name="connsiteY1" fmla="*/ 190037 h 738737"/>
                <a:gd name="connsiteX2" fmla="*/ 1428592 w 1485007"/>
                <a:gd name="connsiteY2" fmla="*/ 191790 h 738737"/>
                <a:gd name="connsiteX3" fmla="*/ 1485007 w 1485007"/>
                <a:gd name="connsiteY3" fmla="*/ 276901 h 738737"/>
                <a:gd name="connsiteX4" fmla="*/ 1485007 w 1485007"/>
                <a:gd name="connsiteY4" fmla="*/ 646367 h 738737"/>
                <a:gd name="connsiteX5" fmla="*/ 1392637 w 1485007"/>
                <a:gd name="connsiteY5" fmla="*/ 738737 h 738737"/>
                <a:gd name="connsiteX6" fmla="*/ 92370 w 1485007"/>
                <a:gd name="connsiteY6" fmla="*/ 738737 h 738737"/>
                <a:gd name="connsiteX7" fmla="*/ 0 w 1485007"/>
                <a:gd name="connsiteY7" fmla="*/ 646367 h 738737"/>
                <a:gd name="connsiteX8" fmla="*/ 0 w 1485007"/>
                <a:gd name="connsiteY8" fmla="*/ 276901 h 738737"/>
                <a:gd name="connsiteX9" fmla="*/ 92370 w 1485007"/>
                <a:gd name="connsiteY9" fmla="*/ 184531 h 738737"/>
                <a:gd name="connsiteX10" fmla="*/ 1124549 w 1485007"/>
                <a:gd name="connsiteY10" fmla="*/ 184531 h 738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85007" h="738737">
                  <a:moveTo>
                    <a:pt x="1443782" y="0"/>
                  </a:moveTo>
                  <a:lnTo>
                    <a:pt x="1419911" y="190037"/>
                  </a:lnTo>
                  <a:lnTo>
                    <a:pt x="1428592" y="191790"/>
                  </a:lnTo>
                  <a:cubicBezTo>
                    <a:pt x="1461745" y="205812"/>
                    <a:pt x="1485007" y="238640"/>
                    <a:pt x="1485007" y="276901"/>
                  </a:cubicBezTo>
                  <a:lnTo>
                    <a:pt x="1485007" y="646367"/>
                  </a:lnTo>
                  <a:cubicBezTo>
                    <a:pt x="1485007" y="697382"/>
                    <a:pt x="1443652" y="738737"/>
                    <a:pt x="1392637" y="738737"/>
                  </a:cubicBezTo>
                  <a:lnTo>
                    <a:pt x="92370" y="738737"/>
                  </a:lnTo>
                  <a:cubicBezTo>
                    <a:pt x="41355" y="738737"/>
                    <a:pt x="0" y="697382"/>
                    <a:pt x="0" y="646367"/>
                  </a:cubicBezTo>
                  <a:lnTo>
                    <a:pt x="0" y="276901"/>
                  </a:lnTo>
                  <a:cubicBezTo>
                    <a:pt x="0" y="225886"/>
                    <a:pt x="41355" y="184531"/>
                    <a:pt x="92370" y="184531"/>
                  </a:cubicBezTo>
                  <a:lnTo>
                    <a:pt x="1124549" y="184531"/>
                  </a:lnTo>
                  <a:close/>
                </a:path>
              </a:pathLst>
            </a:custGeom>
            <a:solidFill>
              <a:srgbClr val="F2F2F2"/>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ja-JP" altLang="en-US"/>
            </a:p>
          </p:txBody>
        </p:sp>
        <p:sp>
          <p:nvSpPr>
            <p:cNvPr id="98" name="テキスト ボックス 97">
              <a:extLst>
                <a:ext uri="{FF2B5EF4-FFF2-40B4-BE49-F238E27FC236}">
                  <a16:creationId xmlns:a16="http://schemas.microsoft.com/office/drawing/2014/main" id="{B41403F9-6C96-46C0-AEC0-A1F5741EEF73}"/>
                </a:ext>
              </a:extLst>
            </p:cNvPr>
            <p:cNvSpPr txBox="1"/>
            <p:nvPr/>
          </p:nvSpPr>
          <p:spPr>
            <a:xfrm>
              <a:off x="4533361" y="3237622"/>
              <a:ext cx="1107996" cy="461665"/>
            </a:xfrm>
            <a:prstGeom prst="rect">
              <a:avLst/>
            </a:prstGeom>
            <a:noFill/>
          </p:spPr>
          <p:txBody>
            <a:bodyPr wrap="none" rtlCol="0">
              <a:spAutoFit/>
            </a:bodyPr>
            <a:lstStyle/>
            <a:p>
              <a:r>
                <a:rPr kumimoji="1" lang="ja-JP" altLang="en-US" sz="2400" dirty="0">
                  <a:solidFill>
                    <a:srgbClr val="FF0000"/>
                  </a:solidFill>
                  <a:latin typeface="Meiryo UI" panose="020B0604030504040204" pitchFamily="50" charset="-128"/>
                  <a:ea typeface="Meiryo UI" panose="020B0604030504040204" pitchFamily="50" charset="-128"/>
                </a:rPr>
                <a:t>退職金</a:t>
              </a:r>
              <a:endParaRPr kumimoji="1" lang="en-US" altLang="ja-JP" sz="2400" dirty="0">
                <a:solidFill>
                  <a:srgbClr val="FF0000"/>
                </a:solidFill>
                <a:latin typeface="Meiryo UI" panose="020B0604030504040204" pitchFamily="50" charset="-128"/>
                <a:ea typeface="Meiryo UI" panose="020B0604030504040204" pitchFamily="50" charset="-128"/>
              </a:endParaRPr>
            </a:p>
          </p:txBody>
        </p:sp>
      </p:grpSp>
      <p:sp>
        <p:nvSpPr>
          <p:cNvPr id="7" name="十字形 6">
            <a:extLst>
              <a:ext uri="{FF2B5EF4-FFF2-40B4-BE49-F238E27FC236}">
                <a16:creationId xmlns:a16="http://schemas.microsoft.com/office/drawing/2014/main" id="{E48DE91D-AAD2-470C-A001-6BA81EF5DF74}"/>
              </a:ext>
            </a:extLst>
          </p:cNvPr>
          <p:cNvSpPr/>
          <p:nvPr/>
        </p:nvSpPr>
        <p:spPr bwMode="auto">
          <a:xfrm rot="18939451">
            <a:off x="2164919" y="2445465"/>
            <a:ext cx="2032927" cy="2009390"/>
          </a:xfrm>
          <a:prstGeom prst="plus">
            <a:avLst>
              <a:gd name="adj" fmla="val 44873"/>
            </a:avLst>
          </a:prstGeom>
          <a:solidFill>
            <a:srgbClr val="FF0000"/>
          </a:solidFill>
          <a:ln w="9525"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Tree>
    <p:extLst>
      <p:ext uri="{BB962C8B-B14F-4D97-AF65-F5344CB8AC3E}">
        <p14:creationId xmlns:p14="http://schemas.microsoft.com/office/powerpoint/2010/main" val="770161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C70D18-BD4D-47B4-A339-C44CAEA3B6E2}"/>
              </a:ext>
            </a:extLst>
          </p:cNvPr>
          <p:cNvSpPr>
            <a:spLocks noGrp="1"/>
          </p:cNvSpPr>
          <p:nvPr>
            <p:ph type="title"/>
          </p:nvPr>
        </p:nvSpPr>
        <p:spPr/>
        <p:txBody>
          <a:bodyPr/>
          <a:lstStyle/>
          <a:p>
            <a:r>
              <a:rPr kumimoji="1" lang="ja-JP" altLang="en-US" dirty="0"/>
              <a:t>法人税の繰延になる新規事業</a:t>
            </a:r>
          </a:p>
        </p:txBody>
      </p:sp>
      <p:sp>
        <p:nvSpPr>
          <p:cNvPr id="3" name="コンテンツ プレースホルダー 2">
            <a:extLst>
              <a:ext uri="{FF2B5EF4-FFF2-40B4-BE49-F238E27FC236}">
                <a16:creationId xmlns:a16="http://schemas.microsoft.com/office/drawing/2014/main" id="{DABBBE3B-7685-41AE-BF91-C337B116C542}"/>
              </a:ext>
            </a:extLst>
          </p:cNvPr>
          <p:cNvSpPr>
            <a:spLocks noGrp="1"/>
          </p:cNvSpPr>
          <p:nvPr>
            <p:ph idx="1"/>
          </p:nvPr>
        </p:nvSpPr>
        <p:spPr>
          <a:xfrm>
            <a:off x="468313" y="1405330"/>
            <a:ext cx="8229600" cy="4525962"/>
          </a:xfrm>
        </p:spPr>
        <p:txBody>
          <a:bodyPr/>
          <a:lstStyle/>
          <a:p>
            <a:r>
              <a:rPr lang="ja-JP" altLang="en-US" dirty="0"/>
              <a:t>経営セーフティ共済</a:t>
            </a:r>
            <a:endParaRPr lang="en-US" altLang="ja-JP" dirty="0"/>
          </a:p>
          <a:p>
            <a:r>
              <a:rPr lang="ja-JP" altLang="en-US" dirty="0"/>
              <a:t>生命保険</a:t>
            </a:r>
            <a:endParaRPr lang="en-US" altLang="ja-JP" dirty="0"/>
          </a:p>
          <a:p>
            <a:r>
              <a:rPr lang="ja-JP" altLang="en-US" dirty="0"/>
              <a:t>トランクルーム事業</a:t>
            </a:r>
            <a:endParaRPr lang="en-US" altLang="ja-JP" dirty="0"/>
          </a:p>
          <a:p>
            <a:r>
              <a:rPr kumimoji="1" lang="ja-JP" altLang="en-US" dirty="0"/>
              <a:t>グランピング事業</a:t>
            </a:r>
            <a:endParaRPr kumimoji="1" lang="en-US" altLang="ja-JP" dirty="0"/>
          </a:p>
          <a:p>
            <a:r>
              <a:rPr kumimoji="1" lang="en-US" altLang="ja-JP" dirty="0"/>
              <a:t>Web3</a:t>
            </a:r>
            <a:r>
              <a:rPr kumimoji="1" lang="ja-JP" altLang="en-US" dirty="0"/>
              <a:t>ストレージサーバー事業</a:t>
            </a:r>
            <a:endParaRPr kumimoji="1" lang="en-US" altLang="ja-JP" dirty="0"/>
          </a:p>
          <a:p>
            <a:r>
              <a:rPr kumimoji="1" lang="ja-JP" altLang="en-US" dirty="0"/>
              <a:t>中古バス</a:t>
            </a:r>
            <a:r>
              <a:rPr kumimoji="1" lang="en-US" altLang="ja-JP" dirty="0"/>
              <a:t>or</a:t>
            </a:r>
            <a:r>
              <a:rPr kumimoji="1" lang="ja-JP" altLang="en-US" dirty="0"/>
              <a:t>タクシーレンタル</a:t>
            </a:r>
            <a:endParaRPr kumimoji="1" lang="en-US" altLang="ja-JP" dirty="0"/>
          </a:p>
          <a:p>
            <a:r>
              <a:rPr kumimoji="1" lang="ja-JP" altLang="en-US" dirty="0"/>
              <a:t>トラックファンド</a:t>
            </a:r>
            <a:endParaRPr kumimoji="1" lang="en-US" altLang="ja-JP" dirty="0"/>
          </a:p>
          <a:p>
            <a:r>
              <a:rPr kumimoji="1" lang="ja-JP" altLang="en-US" dirty="0"/>
              <a:t>レバレッジドリース</a:t>
            </a:r>
            <a:endParaRPr kumimoji="1" lang="en-US" altLang="ja-JP" dirty="0"/>
          </a:p>
          <a:p>
            <a:endParaRPr kumimoji="1" lang="ja-JP" altLang="en-US" dirty="0"/>
          </a:p>
        </p:txBody>
      </p:sp>
      <p:sp>
        <p:nvSpPr>
          <p:cNvPr id="4" name="スライド番号プレースホルダー 3">
            <a:extLst>
              <a:ext uri="{FF2B5EF4-FFF2-40B4-BE49-F238E27FC236}">
                <a16:creationId xmlns:a16="http://schemas.microsoft.com/office/drawing/2014/main" id="{AF14173A-AC25-4C4D-B478-752414FF3934}"/>
              </a:ext>
            </a:extLst>
          </p:cNvPr>
          <p:cNvSpPr>
            <a:spLocks noGrp="1"/>
          </p:cNvSpPr>
          <p:nvPr>
            <p:ph type="sldNum" sz="quarter" idx="4"/>
          </p:nvPr>
        </p:nvSpPr>
        <p:spPr/>
        <p:txBody>
          <a:bodyPr/>
          <a:lstStyle/>
          <a:p>
            <a:pPr>
              <a:defRPr/>
            </a:pPr>
            <a:fld id="{85191FB8-4F62-47EF-9F3F-3C0A94BC7DC8}" type="slidenum">
              <a:rPr lang="en-US" altLang="ja-JP" smtClean="0"/>
              <a:pPr>
                <a:defRPr/>
              </a:pPr>
              <a:t>84</a:t>
            </a:fld>
            <a:endParaRPr lang="en-US" altLang="ja-JP" sz="1200" dirty="0"/>
          </a:p>
        </p:txBody>
      </p:sp>
      <p:sp>
        <p:nvSpPr>
          <p:cNvPr id="5" name="テキスト ボックス 4">
            <a:extLst>
              <a:ext uri="{FF2B5EF4-FFF2-40B4-BE49-F238E27FC236}">
                <a16:creationId xmlns:a16="http://schemas.microsoft.com/office/drawing/2014/main" id="{474C84DB-EFE4-45CB-AD8E-08C042EC8AA6}"/>
              </a:ext>
            </a:extLst>
          </p:cNvPr>
          <p:cNvSpPr txBox="1"/>
          <p:nvPr/>
        </p:nvSpPr>
        <p:spPr>
          <a:xfrm>
            <a:off x="502552" y="873517"/>
            <a:ext cx="3602268" cy="369332"/>
          </a:xfrm>
          <a:prstGeom prst="rect">
            <a:avLst/>
          </a:prstGeom>
          <a:noFill/>
        </p:spPr>
        <p:txBody>
          <a:bodyPr wrap="none" rtlCol="0">
            <a:spAutoFit/>
          </a:bodyPr>
          <a:lstStyle/>
          <a:p>
            <a:pPr algn="ctr"/>
            <a:r>
              <a:rPr kumimoji="1" lang="ja-JP" altLang="en-US" dirty="0">
                <a:latin typeface="Meiryo UI" panose="020B0604030504040204" pitchFamily="50" charset="-128"/>
                <a:ea typeface="Meiryo UI" panose="020B0604030504040204" pitchFamily="50" charset="-128"/>
              </a:rPr>
              <a:t>資産防衛モデルの③に当てはめるもの</a:t>
            </a:r>
            <a:endParaRPr kumimoji="1" lang="en-US" altLang="ja-JP"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6B3E2298-C468-4D13-9300-B380404E9C8B}"/>
              </a:ext>
            </a:extLst>
          </p:cNvPr>
          <p:cNvSpPr txBox="1"/>
          <p:nvPr/>
        </p:nvSpPr>
        <p:spPr>
          <a:xfrm>
            <a:off x="6297320" y="1508046"/>
            <a:ext cx="1885453" cy="369332"/>
          </a:xfrm>
          <a:prstGeom prst="rect">
            <a:avLst/>
          </a:prstGeom>
          <a:noFill/>
        </p:spPr>
        <p:txBody>
          <a:bodyPr wrap="none" rtlCol="0">
            <a:spAutoFit/>
          </a:bodyPr>
          <a:lstStyle/>
          <a:p>
            <a:pPr algn="ctr"/>
            <a:r>
              <a:rPr kumimoji="1" lang="en-US" altLang="ja-JP" b="1" dirty="0">
                <a:latin typeface="Meiryo UI" panose="020B0604030504040204" pitchFamily="50" charset="-128"/>
                <a:ea typeface="Meiryo UI" panose="020B0604030504040204" pitchFamily="50" charset="-128"/>
              </a:rPr>
              <a:t>2024</a:t>
            </a:r>
            <a:r>
              <a:rPr kumimoji="1" lang="ja-JP" altLang="en-US" b="1" dirty="0">
                <a:latin typeface="Meiryo UI" panose="020B0604030504040204" pitchFamily="50" charset="-128"/>
                <a:ea typeface="Meiryo UI" panose="020B0604030504040204" pitchFamily="50" charset="-128"/>
              </a:rPr>
              <a:t>年</a:t>
            </a:r>
            <a:r>
              <a:rPr kumimoji="1" lang="en-US" altLang="ja-JP" b="1" dirty="0">
                <a:latin typeface="Meiryo UI" panose="020B0604030504040204" pitchFamily="50" charset="-128"/>
                <a:ea typeface="Meiryo UI" panose="020B0604030504040204" pitchFamily="50" charset="-128"/>
              </a:rPr>
              <a:t>2</a:t>
            </a:r>
            <a:r>
              <a:rPr kumimoji="1" lang="ja-JP" altLang="en-US" b="1" dirty="0">
                <a:latin typeface="Meiryo UI" panose="020B0604030504040204" pitchFamily="50" charset="-128"/>
                <a:ea typeface="Meiryo UI" panose="020B0604030504040204" pitchFamily="50" charset="-128"/>
              </a:rPr>
              <a:t>月時点</a:t>
            </a:r>
            <a:endParaRPr kumimoji="1" lang="en-US" altLang="ja-JP" b="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08123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B75BAA5-38D2-2D59-3C92-EAD0A5226A21}"/>
              </a:ext>
            </a:extLst>
          </p:cNvPr>
          <p:cNvSpPr>
            <a:spLocks noGrp="1"/>
          </p:cNvSpPr>
          <p:nvPr>
            <p:ph type="title"/>
          </p:nvPr>
        </p:nvSpPr>
        <p:spPr/>
        <p:txBody>
          <a:bodyPr/>
          <a:lstStyle/>
          <a:p>
            <a:r>
              <a:rPr kumimoji="1" lang="ja-JP" altLang="en-US" dirty="0"/>
              <a:t>わたし（と創益税理士）の強み</a:t>
            </a:r>
          </a:p>
        </p:txBody>
      </p:sp>
      <p:sp>
        <p:nvSpPr>
          <p:cNvPr id="3" name="コンテンツ プレースホルダー 2">
            <a:extLst>
              <a:ext uri="{FF2B5EF4-FFF2-40B4-BE49-F238E27FC236}">
                <a16:creationId xmlns:a16="http://schemas.microsoft.com/office/drawing/2014/main" id="{7061F6F5-7CF0-E55A-0CDD-B01A4327AD08}"/>
              </a:ext>
            </a:extLst>
          </p:cNvPr>
          <p:cNvSpPr>
            <a:spLocks noGrp="1"/>
          </p:cNvSpPr>
          <p:nvPr>
            <p:ph idx="1"/>
          </p:nvPr>
        </p:nvSpPr>
        <p:spPr/>
        <p:txBody>
          <a:bodyPr/>
          <a:lstStyle/>
          <a:p>
            <a:r>
              <a:rPr kumimoji="1" lang="ja-JP" altLang="en-US" dirty="0"/>
              <a:t>税務リスクを沿えて</a:t>
            </a:r>
            <a:endParaRPr kumimoji="1" lang="en-US" altLang="ja-JP" dirty="0"/>
          </a:p>
          <a:p>
            <a:r>
              <a:rPr kumimoji="1" lang="ja-JP" altLang="en-US" dirty="0"/>
              <a:t>中小企業オーナー社長向けの節税商品を</a:t>
            </a:r>
            <a:endParaRPr kumimoji="1" lang="en-US" altLang="ja-JP" dirty="0"/>
          </a:p>
          <a:p>
            <a:r>
              <a:rPr kumimoji="1" lang="ja-JP" altLang="en-US" dirty="0"/>
              <a:t>ご案内出来る</a:t>
            </a:r>
            <a:endParaRPr kumimoji="1" lang="en-US" altLang="ja-JP" dirty="0"/>
          </a:p>
          <a:p>
            <a:endParaRPr lang="en-US" altLang="ja-JP" dirty="0"/>
          </a:p>
          <a:p>
            <a:r>
              <a:rPr lang="ja-JP" altLang="en-US" dirty="0">
                <a:solidFill>
                  <a:srgbClr val="FF0000"/>
                </a:solidFill>
              </a:rPr>
              <a:t>税理士目線で</a:t>
            </a:r>
            <a:endParaRPr lang="en-US" altLang="ja-JP" dirty="0">
              <a:solidFill>
                <a:srgbClr val="FF0000"/>
              </a:solidFill>
            </a:endParaRPr>
          </a:p>
          <a:p>
            <a:endParaRPr kumimoji="1" lang="ja-JP" altLang="en-US" dirty="0"/>
          </a:p>
        </p:txBody>
      </p:sp>
      <p:sp>
        <p:nvSpPr>
          <p:cNvPr id="4" name="スライド番号プレースホルダー 3">
            <a:extLst>
              <a:ext uri="{FF2B5EF4-FFF2-40B4-BE49-F238E27FC236}">
                <a16:creationId xmlns:a16="http://schemas.microsoft.com/office/drawing/2014/main" id="{06756D5A-5402-F0DA-4B47-8C897097FA42}"/>
              </a:ext>
            </a:extLst>
          </p:cNvPr>
          <p:cNvSpPr>
            <a:spLocks noGrp="1"/>
          </p:cNvSpPr>
          <p:nvPr>
            <p:ph type="sldNum" sz="quarter" idx="4"/>
          </p:nvPr>
        </p:nvSpPr>
        <p:spPr/>
        <p:txBody>
          <a:bodyPr/>
          <a:lstStyle/>
          <a:p>
            <a:pPr>
              <a:defRPr/>
            </a:pPr>
            <a:fld id="{85191FB8-4F62-47EF-9F3F-3C0A94BC7DC8}" type="slidenum">
              <a:rPr lang="en-US" altLang="ja-JP" smtClean="0"/>
              <a:pPr>
                <a:defRPr/>
              </a:pPr>
              <a:t>85</a:t>
            </a:fld>
            <a:endParaRPr lang="en-US" altLang="ja-JP" sz="1200" dirty="0"/>
          </a:p>
        </p:txBody>
      </p:sp>
    </p:spTree>
    <p:extLst>
      <p:ext uri="{BB962C8B-B14F-4D97-AF65-F5344CB8AC3E}">
        <p14:creationId xmlns:p14="http://schemas.microsoft.com/office/powerpoint/2010/main" val="13375656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0FEFEC08-88C1-4C6C-AA0D-050B2A598C94}"/>
              </a:ext>
            </a:extLst>
          </p:cNvPr>
          <p:cNvSpPr>
            <a:spLocks noGrp="1"/>
          </p:cNvSpPr>
          <p:nvPr>
            <p:ph idx="1"/>
          </p:nvPr>
        </p:nvSpPr>
        <p:spPr>
          <a:xfrm>
            <a:off x="457200" y="764704"/>
            <a:ext cx="8229600" cy="5245571"/>
          </a:xfrm>
        </p:spPr>
        <p:txBody>
          <a:bodyPr anchor="ctr"/>
          <a:lstStyle/>
          <a:p>
            <a:pPr marL="0" indent="0" algn="ctr">
              <a:buNone/>
            </a:pPr>
            <a:r>
              <a:rPr kumimoji="1" lang="ja-JP" altLang="en-US" sz="4000" dirty="0">
                <a:solidFill>
                  <a:schemeClr val="tx1"/>
                </a:solidFill>
              </a:rPr>
              <a:t>フレームワークは変わりませんが、</a:t>
            </a:r>
            <a:endParaRPr kumimoji="1" lang="en-US" altLang="ja-JP" sz="4000" dirty="0">
              <a:solidFill>
                <a:schemeClr val="tx1"/>
              </a:solidFill>
            </a:endParaRPr>
          </a:p>
          <a:p>
            <a:pPr marL="0" indent="0" algn="ctr">
              <a:buNone/>
            </a:pPr>
            <a:r>
              <a:rPr kumimoji="1" lang="ja-JP" altLang="en-US" sz="4000" dirty="0">
                <a:solidFill>
                  <a:schemeClr val="tx1"/>
                </a:solidFill>
              </a:rPr>
              <a:t>税制改正によって</a:t>
            </a:r>
            <a:endParaRPr kumimoji="1" lang="en-US" altLang="ja-JP" sz="4000" dirty="0">
              <a:solidFill>
                <a:schemeClr val="tx1"/>
              </a:solidFill>
            </a:endParaRPr>
          </a:p>
          <a:p>
            <a:pPr marL="0" indent="0" algn="ctr">
              <a:buNone/>
            </a:pPr>
            <a:r>
              <a:rPr kumimoji="1" lang="ja-JP" altLang="en-US" sz="4000" dirty="0">
                <a:solidFill>
                  <a:schemeClr val="tx1"/>
                </a:solidFill>
              </a:rPr>
              <a:t>利用する節税商品が変遷します</a:t>
            </a:r>
            <a:endParaRPr kumimoji="1" lang="en-US" altLang="ja-JP" sz="4000" dirty="0">
              <a:solidFill>
                <a:schemeClr val="tx1"/>
              </a:solidFill>
            </a:endParaRPr>
          </a:p>
        </p:txBody>
      </p:sp>
      <p:sp>
        <p:nvSpPr>
          <p:cNvPr id="4" name="スライド番号プレースホルダー 3">
            <a:extLst>
              <a:ext uri="{FF2B5EF4-FFF2-40B4-BE49-F238E27FC236}">
                <a16:creationId xmlns:a16="http://schemas.microsoft.com/office/drawing/2014/main" id="{137950A6-7150-47C1-8788-8FB503CEE260}"/>
              </a:ext>
            </a:extLst>
          </p:cNvPr>
          <p:cNvSpPr>
            <a:spLocks noGrp="1"/>
          </p:cNvSpPr>
          <p:nvPr>
            <p:ph type="sldNum" sz="quarter" idx="4"/>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85191FB8-4F62-47EF-9F3F-3C0A94BC7DC8}" type="slidenum">
              <a:rPr kumimoji="1" lang="en-US" altLang="ja-JP" sz="1200" b="0" i="0" u="none" strike="noStrike" kern="1200" cap="none" spc="0" normalizeH="0" baseline="0" noProof="0" smtClean="0">
                <a:ln>
                  <a:noFill/>
                </a:ln>
                <a:solidFill>
                  <a:srgbClr val="000000"/>
                </a:solidFill>
                <a:effectLst/>
                <a:uLnTx/>
                <a:uFillTx/>
                <a:latin typeface="Meiryo UI" panose="020B0604030504040204" pitchFamily="50" charset="-128"/>
                <a:ea typeface="Meiryo UI" panose="020B0604030504040204" pitchFamily="50" charset="-128"/>
                <a:cs typeface="+mn-cs"/>
              </a:rPr>
              <a:pPr marL="0" marR="0" lvl="0" indent="0" algn="ctr" defTabSz="914400" rtl="0" eaLnBrk="1" fontAlgn="base" latinLnBrk="0" hangingPunct="1">
                <a:lnSpc>
                  <a:spcPct val="100000"/>
                </a:lnSpc>
                <a:spcBef>
                  <a:spcPct val="0"/>
                </a:spcBef>
                <a:spcAft>
                  <a:spcPct val="0"/>
                </a:spcAft>
                <a:buClrTx/>
                <a:buSzTx/>
                <a:buFontTx/>
                <a:buNone/>
                <a:tabLst/>
                <a:defRPr/>
              </a:pPr>
              <a:t>86</a:t>
            </a:fld>
            <a:endParaRPr kumimoji="1" lang="en-US" altLang="ja-JP" sz="12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n-cs"/>
            </a:endParaRPr>
          </a:p>
        </p:txBody>
      </p:sp>
    </p:spTree>
    <p:extLst>
      <p:ext uri="{BB962C8B-B14F-4D97-AF65-F5344CB8AC3E}">
        <p14:creationId xmlns:p14="http://schemas.microsoft.com/office/powerpoint/2010/main" val="79490202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55AA58F-18CC-4BCF-9A47-6F702CC2E3ED}"/>
              </a:ext>
            </a:extLst>
          </p:cNvPr>
          <p:cNvSpPr/>
          <p:nvPr/>
        </p:nvSpPr>
        <p:spPr bwMode="auto">
          <a:xfrm>
            <a:off x="0" y="0"/>
            <a:ext cx="9144000" cy="6489700"/>
          </a:xfrm>
          <a:prstGeom prst="rect">
            <a:avLst/>
          </a:prstGeom>
          <a:gradFill flip="none" rotWithShape="1">
            <a:gsLst>
              <a:gs pos="100000">
                <a:schemeClr val="tx1">
                  <a:lumMod val="75000"/>
                </a:schemeClr>
              </a:gs>
              <a:gs pos="41000">
                <a:schemeClr val="tx1"/>
              </a:gs>
            </a:gsLst>
            <a:path path="circle">
              <a:fillToRect r="100000" b="100000"/>
            </a:path>
            <a:tileRect l="-100000" t="-100000"/>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6" name="Rectangle 6">
            <a:extLst>
              <a:ext uri="{FF2B5EF4-FFF2-40B4-BE49-F238E27FC236}">
                <a16:creationId xmlns:a16="http://schemas.microsoft.com/office/drawing/2014/main" id="{C7EB2BC4-B2AC-4E2F-BEFA-413355777517}"/>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87</a:t>
            </a:fld>
            <a:endParaRPr lang="en-US" altLang="ja-JP" sz="1200" dirty="0"/>
          </a:p>
        </p:txBody>
      </p:sp>
      <p:pic>
        <p:nvPicPr>
          <p:cNvPr id="8" name="図 7">
            <a:extLst>
              <a:ext uri="{FF2B5EF4-FFF2-40B4-BE49-F238E27FC236}">
                <a16:creationId xmlns:a16="http://schemas.microsoft.com/office/drawing/2014/main" id="{6A8FABB5-5DE5-4D80-BF82-C03C1D00FB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8212" y="404813"/>
            <a:ext cx="1067475" cy="425507"/>
          </a:xfrm>
          <a:prstGeom prst="rect">
            <a:avLst/>
          </a:prstGeom>
        </p:spPr>
      </p:pic>
      <p:sp>
        <p:nvSpPr>
          <p:cNvPr id="7" name="タイトル 1">
            <a:extLst>
              <a:ext uri="{FF2B5EF4-FFF2-40B4-BE49-F238E27FC236}">
                <a16:creationId xmlns:a16="http://schemas.microsoft.com/office/drawing/2014/main" id="{9FF9AE13-6C0A-62A1-78C3-D761FCAFFE03}"/>
              </a:ext>
            </a:extLst>
          </p:cNvPr>
          <p:cNvSpPr txBox="1">
            <a:spLocks/>
          </p:cNvSpPr>
          <p:nvPr/>
        </p:nvSpPr>
        <p:spPr bwMode="auto">
          <a:xfrm>
            <a:off x="468313" y="188913"/>
            <a:ext cx="777557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3200" b="1">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2pPr>
            <a:lvl3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3pPr>
            <a:lvl4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4pPr>
            <a:lvl5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5pPr>
            <a:lvl6pPr marL="4572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6pPr>
            <a:lvl7pPr marL="9144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7pPr>
            <a:lvl8pPr marL="13716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8pPr>
            <a:lvl9pPr marL="18288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9pPr>
          </a:lstStyle>
          <a:p>
            <a:r>
              <a:rPr lang="ja-JP" altLang="en-US" kern="0"/>
              <a:t>本日のアジェンダ</a:t>
            </a:r>
            <a:endParaRPr lang="ja-JP" altLang="en-US" kern="0" dirty="0"/>
          </a:p>
        </p:txBody>
      </p:sp>
      <p:sp>
        <p:nvSpPr>
          <p:cNvPr id="3" name="正方形/長方形 2">
            <a:extLst>
              <a:ext uri="{FF2B5EF4-FFF2-40B4-BE49-F238E27FC236}">
                <a16:creationId xmlns:a16="http://schemas.microsoft.com/office/drawing/2014/main" id="{803A0F0C-A082-5874-6561-44BCD4F44F7D}"/>
              </a:ext>
            </a:extLst>
          </p:cNvPr>
          <p:cNvSpPr/>
          <p:nvPr/>
        </p:nvSpPr>
        <p:spPr bwMode="auto">
          <a:xfrm>
            <a:off x="457200" y="3717032"/>
            <a:ext cx="8363272" cy="576064"/>
          </a:xfrm>
          <a:prstGeom prst="rect">
            <a:avLst/>
          </a:prstGeom>
          <a:solidFill>
            <a:schemeClr val="accent6">
              <a:lumMod val="20000"/>
              <a:lumOff val="80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endParaRPr kumimoji="1" lang="ja-JP" altLang="en-US">
              <a:latin typeface="Meiryo UI" panose="020B0604030504040204" pitchFamily="34" charset="-128"/>
              <a:ea typeface="Meiryo UI" panose="020B0604030504040204" pitchFamily="34" charset="-128"/>
            </a:endParaRPr>
          </a:p>
        </p:txBody>
      </p:sp>
      <p:sp>
        <p:nvSpPr>
          <p:cNvPr id="9" name="コンテンツ プレースホルダー 2">
            <a:extLst>
              <a:ext uri="{FF2B5EF4-FFF2-40B4-BE49-F238E27FC236}">
                <a16:creationId xmlns:a16="http://schemas.microsoft.com/office/drawing/2014/main" id="{C2826B51-464F-CF73-2A21-F159202923D1}"/>
              </a:ext>
            </a:extLst>
          </p:cNvPr>
          <p:cNvSpPr txBox="1">
            <a:spLocks/>
          </p:cNvSpPr>
          <p:nvPr/>
        </p:nvSpPr>
        <p:spPr bwMode="auto">
          <a:xfrm>
            <a:off x="457200" y="170080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kumimoji="1" sz="32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marL="457200" indent="0" algn="ctr" rtl="0" eaLnBrk="0" fontAlgn="base" hangingPunct="0">
              <a:spcBef>
                <a:spcPct val="20000"/>
              </a:spcBef>
              <a:spcAft>
                <a:spcPct val="0"/>
              </a:spcAft>
              <a:buNone/>
              <a:defRPr kumimoji="1" sz="28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2pPr>
            <a:lvl3pPr marL="914400" indent="0" algn="ctr" rtl="0" eaLnBrk="0" fontAlgn="base" hangingPunct="0">
              <a:spcBef>
                <a:spcPct val="20000"/>
              </a:spcBef>
              <a:spcAft>
                <a:spcPct val="0"/>
              </a:spcAft>
              <a:buNone/>
              <a:defRPr kumimoji="1" sz="24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3pPr>
            <a:lvl4pPr marL="1371600" indent="0" algn="ctr" rtl="0" eaLnBrk="0" fontAlgn="base" hangingPunct="0">
              <a:spcBef>
                <a:spcPct val="20000"/>
              </a:spcBef>
              <a:spcAft>
                <a:spcPct val="0"/>
              </a:spcAft>
              <a:buNone/>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4pPr>
            <a:lvl5pPr marL="1828800" indent="0" algn="ctr" rtl="0" eaLnBrk="0" fontAlgn="base" hangingPunct="0">
              <a:spcBef>
                <a:spcPct val="20000"/>
              </a:spcBef>
              <a:spcAft>
                <a:spcPct val="0"/>
              </a:spcAft>
              <a:buNone/>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5pPr>
            <a:lvl6pPr marL="22860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6pPr>
            <a:lvl7pPr marL="27432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7pPr>
            <a:lvl8pPr marL="32004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8pPr>
            <a:lvl9pPr marL="36576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9pPr>
          </a:lstStyle>
          <a:p>
            <a:pPr algn="l"/>
            <a:r>
              <a:rPr lang="ja-JP" altLang="en-US" sz="2800" kern="0"/>
              <a:t>１：節税対策</a:t>
            </a:r>
            <a:r>
              <a:rPr lang="en-US" altLang="ja-JP" sz="2800" kern="0" dirty="0"/>
              <a:t>(</a:t>
            </a:r>
            <a:r>
              <a:rPr lang="ja-JP" altLang="en-US" sz="2800" kern="0"/>
              <a:t>社長の手取り</a:t>
            </a:r>
            <a:r>
              <a:rPr lang="en-US" altLang="ja-JP" sz="2800" kern="0" dirty="0"/>
              <a:t>UP)</a:t>
            </a:r>
            <a:r>
              <a:rPr lang="ja-JP" altLang="en-US" sz="2800" kern="0"/>
              <a:t>のメリットとリスクとは？</a:t>
            </a:r>
            <a:endParaRPr lang="en-US" altLang="ja-JP" sz="2800" kern="0" dirty="0"/>
          </a:p>
          <a:p>
            <a:pPr algn="l"/>
            <a:r>
              <a:rPr lang="ja-JP" altLang="en-US" sz="2800" kern="0"/>
              <a:t>２：「社長の手取り</a:t>
            </a:r>
            <a:r>
              <a:rPr lang="en-US" altLang="ja-JP" sz="2800" kern="0" dirty="0"/>
              <a:t>UP</a:t>
            </a:r>
            <a:r>
              <a:rPr lang="ja-JP" altLang="en-US" sz="2800" kern="0"/>
              <a:t>」と「法人税節税」の違いとは？</a:t>
            </a:r>
            <a:endParaRPr lang="en-US" altLang="ja-JP" sz="2800" kern="0" dirty="0"/>
          </a:p>
          <a:p>
            <a:pPr algn="l"/>
            <a:r>
              <a:rPr lang="ja-JP" altLang="en-US" sz="2800" kern="0"/>
              <a:t>３：なぜ、役員報酬</a:t>
            </a:r>
            <a:r>
              <a:rPr lang="en-US" altLang="ja-JP" sz="2800" kern="0" dirty="0"/>
              <a:t>3,900</a:t>
            </a:r>
            <a:r>
              <a:rPr lang="ja-JP" altLang="en-US" sz="2800" kern="0"/>
              <a:t>万円で所得税</a:t>
            </a:r>
            <a:r>
              <a:rPr lang="en-US" altLang="ja-JP" sz="2800" kern="0" dirty="0"/>
              <a:t>9</a:t>
            </a:r>
            <a:r>
              <a:rPr lang="ja-JP" altLang="en-US" sz="2800" kern="0"/>
              <a:t>万円に？</a:t>
            </a:r>
            <a:endParaRPr lang="en-US" altLang="ja-JP" sz="2800" kern="0" dirty="0"/>
          </a:p>
          <a:p>
            <a:pPr algn="l"/>
            <a:r>
              <a:rPr lang="ja-JP" altLang="en-US" sz="2800" kern="0"/>
              <a:t>４：社長の手取りを増やす</a:t>
            </a:r>
            <a:r>
              <a:rPr lang="en-US" altLang="ja-JP" sz="2800" kern="0" dirty="0"/>
              <a:t>3</a:t>
            </a:r>
            <a:r>
              <a:rPr lang="ja-JP" altLang="en-US" sz="2800" kern="0"/>
              <a:t>ステップとは？</a:t>
            </a:r>
            <a:endParaRPr lang="en-US" altLang="ja-JP" sz="2800" kern="0" dirty="0"/>
          </a:p>
          <a:p>
            <a:pPr algn="l"/>
            <a:r>
              <a:rPr lang="ja-JP" altLang="en-US" sz="2800" kern="0"/>
              <a:t>５：社長の手取りを増やす実践の壁とは？</a:t>
            </a:r>
            <a:endParaRPr lang="en-US" altLang="ja-JP" sz="2800" kern="0" dirty="0"/>
          </a:p>
          <a:p>
            <a:pPr algn="l"/>
            <a:r>
              <a:rPr lang="ja-JP" altLang="en-US" sz="2800" kern="0"/>
              <a:t>６：サービス概要・料金・スケジュールなど</a:t>
            </a:r>
            <a:endParaRPr lang="ja-JP" altLang="en-US" sz="2800" kern="0" dirty="0"/>
          </a:p>
        </p:txBody>
      </p:sp>
    </p:spTree>
    <p:extLst>
      <p:ext uri="{BB962C8B-B14F-4D97-AF65-F5344CB8AC3E}">
        <p14:creationId xmlns:p14="http://schemas.microsoft.com/office/powerpoint/2010/main" val="364778040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EBB84B-C6EB-754D-9387-C009330D42E1}"/>
              </a:ext>
            </a:extLst>
          </p:cNvPr>
          <p:cNvSpPr>
            <a:spLocks noGrp="1"/>
          </p:cNvSpPr>
          <p:nvPr>
            <p:ph type="title"/>
          </p:nvPr>
        </p:nvSpPr>
        <p:spPr>
          <a:xfrm>
            <a:off x="468313" y="188913"/>
            <a:ext cx="7252321" cy="1143000"/>
          </a:xfrm>
        </p:spPr>
        <p:txBody>
          <a:bodyPr/>
          <a:lstStyle/>
          <a:p>
            <a:r>
              <a:rPr kumimoji="1" lang="ja-JP" altLang="en-US"/>
              <a:t>セッション</a:t>
            </a:r>
          </a:p>
        </p:txBody>
      </p:sp>
      <p:sp>
        <p:nvSpPr>
          <p:cNvPr id="4" name="スライド番号プレースホルダー 3">
            <a:extLst>
              <a:ext uri="{FF2B5EF4-FFF2-40B4-BE49-F238E27FC236}">
                <a16:creationId xmlns:a16="http://schemas.microsoft.com/office/drawing/2014/main" id="{48219CBD-6F0D-5E49-9729-69D77A188F6B}"/>
              </a:ext>
            </a:extLst>
          </p:cNvPr>
          <p:cNvSpPr>
            <a:spLocks noGrp="1"/>
          </p:cNvSpPr>
          <p:nvPr>
            <p:ph type="sldNum" sz="quarter" idx="4"/>
          </p:nvPr>
        </p:nvSpPr>
        <p:spPr>
          <a:xfrm>
            <a:off x="7720634" y="6491979"/>
            <a:ext cx="946112" cy="321397"/>
          </a:xfrm>
        </p:spPr>
        <p:txBody>
          <a:bodyPr/>
          <a:lstStyle/>
          <a:p>
            <a:pPr>
              <a:defRPr/>
            </a:pPr>
            <a:fld id="{85191FB8-4F62-47EF-9F3F-3C0A94BC7DC8}" type="slidenum">
              <a:rPr lang="en-US" altLang="ja-JP" smtClean="0"/>
              <a:pPr>
                <a:defRPr/>
              </a:pPr>
              <a:t>88</a:t>
            </a:fld>
            <a:endParaRPr lang="en-US" altLang="ja-JP"/>
          </a:p>
        </p:txBody>
      </p:sp>
      <p:sp>
        <p:nvSpPr>
          <p:cNvPr id="6" name="正方形/長方形 1">
            <a:extLst>
              <a:ext uri="{FF2B5EF4-FFF2-40B4-BE49-F238E27FC236}">
                <a16:creationId xmlns:a16="http://schemas.microsoft.com/office/drawing/2014/main" id="{26D72DAE-2530-AF3A-F838-ABC9F4B5B50F}"/>
              </a:ext>
            </a:extLst>
          </p:cNvPr>
          <p:cNvSpPr>
            <a:spLocks noChangeArrowheads="1"/>
          </p:cNvSpPr>
          <p:nvPr/>
        </p:nvSpPr>
        <p:spPr bwMode="auto">
          <a:xfrm>
            <a:off x="611188" y="1121837"/>
            <a:ext cx="7921625" cy="1875116"/>
          </a:xfrm>
          <a:prstGeom prst="rect">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ja-JP" altLang="en-US" sz="2400" kern="0">
                <a:solidFill>
                  <a:srgbClr val="000000"/>
                </a:solidFill>
                <a:latin typeface="Meiryo UI" panose="020B0604030504040204" pitchFamily="34" charset="-128"/>
                <a:ea typeface="Meiryo UI" panose="020B0604030504040204" pitchFamily="34" charset="-128"/>
              </a:rPr>
              <a:t>ここまでの話を踏まえて、</a:t>
            </a:r>
            <a:endParaRPr kumimoji="0" lang="en-US" altLang="ja-JP" sz="2400" kern="0" dirty="0">
              <a:solidFill>
                <a:srgbClr val="000000"/>
              </a:solidFill>
              <a:latin typeface="Meiryo UI" panose="020B0604030504040204" pitchFamily="34" charset="-128"/>
              <a:ea typeface="Meiryo UI" panose="020B0604030504040204" pitchFamily="34" charset="-128"/>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ja-JP" altLang="en-US" sz="2400" kern="0">
                <a:solidFill>
                  <a:srgbClr val="000000"/>
                </a:solidFill>
                <a:latin typeface="Meiryo UI" panose="020B0604030504040204" pitchFamily="34" charset="-128"/>
                <a:ea typeface="Meiryo UI" panose="020B0604030504040204" pitchFamily="34" charset="-128"/>
              </a:rPr>
              <a:t>社長の手取り</a:t>
            </a:r>
            <a:r>
              <a:rPr kumimoji="0" lang="en-US" altLang="ja-JP" sz="2400" kern="0" dirty="0">
                <a:solidFill>
                  <a:srgbClr val="000000"/>
                </a:solidFill>
                <a:latin typeface="Meiryo UI" panose="020B0604030504040204" pitchFamily="34" charset="-128"/>
                <a:ea typeface="Meiryo UI" panose="020B0604030504040204" pitchFamily="34" charset="-128"/>
              </a:rPr>
              <a:t>UP</a:t>
            </a:r>
            <a:r>
              <a:rPr kumimoji="0" lang="ja-JP" altLang="en-US" sz="2400" kern="0">
                <a:solidFill>
                  <a:srgbClr val="000000"/>
                </a:solidFill>
                <a:latin typeface="Meiryo UI" panose="020B0604030504040204" pitchFamily="34" charset="-128"/>
                <a:ea typeface="Meiryo UI" panose="020B0604030504040204" pitchFamily="34" charset="-128"/>
              </a:rPr>
              <a:t>に最適化した節税対策を</a:t>
            </a:r>
            <a:endParaRPr kumimoji="0" lang="en-US" altLang="ja-JP" sz="2400" kern="0" dirty="0">
              <a:solidFill>
                <a:srgbClr val="000000"/>
              </a:solidFill>
              <a:latin typeface="Meiryo UI" panose="020B0604030504040204" pitchFamily="34" charset="-128"/>
              <a:ea typeface="Meiryo UI" panose="020B0604030504040204" pitchFamily="34" charset="-128"/>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ja-JP" altLang="en-US" sz="2400" kern="0">
                <a:solidFill>
                  <a:srgbClr val="000000"/>
                </a:solidFill>
                <a:latin typeface="Meiryo UI" panose="020B0604030504040204" pitchFamily="34" charset="-128"/>
                <a:ea typeface="Meiryo UI" panose="020B0604030504040204" pitchFamily="34" charset="-128"/>
              </a:rPr>
              <a:t>明日から即実行に移せそうでしょうか？</a:t>
            </a:r>
            <a:endParaRPr kumimoji="0" lang="en-US" altLang="ja-JP" sz="2400" kern="0" dirty="0">
              <a:solidFill>
                <a:srgbClr val="000000"/>
              </a:solidFill>
              <a:latin typeface="Meiryo UI" panose="020B0604030504040204" pitchFamily="34" charset="-128"/>
              <a:ea typeface="Meiryo UI" panose="020B0604030504040204" pitchFamily="34" charset="-128"/>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ja-JP" altLang="en-US" sz="2400" u="none" strike="noStrike" kern="0" cap="none" spc="0" normalizeH="0" baseline="0" noProof="0">
                <a:ln>
                  <a:noFill/>
                </a:ln>
                <a:solidFill>
                  <a:srgbClr val="000000"/>
                </a:solidFill>
                <a:effectLst/>
                <a:uLnTx/>
                <a:uFillTx/>
                <a:latin typeface="Meiryo UI" panose="020B0604030504040204" pitchFamily="34" charset="-128"/>
                <a:ea typeface="Meiryo UI" panose="020B0604030504040204" pitchFamily="34" charset="-128"/>
              </a:rPr>
              <a:t>ハードルがあるとするとどんな点ですか？</a:t>
            </a:r>
            <a:endParaRPr kumimoji="0" lang="en-US" altLang="ja-JP" sz="2400" u="none" strike="noStrike" kern="0" cap="none" spc="0" normalizeH="0" baseline="0" noProof="0" dirty="0">
              <a:ln>
                <a:noFill/>
              </a:ln>
              <a:solidFill>
                <a:srgbClr val="000000"/>
              </a:solidFill>
              <a:effectLst/>
              <a:uLnTx/>
              <a:uFillTx/>
              <a:latin typeface="Meiryo UI" panose="020B0604030504040204" pitchFamily="34" charset="-128"/>
              <a:ea typeface="Meiryo UI" panose="020B0604030504040204" pitchFamily="34" charset="-128"/>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ja-JP" altLang="en-US" sz="2400" kern="0">
                <a:solidFill>
                  <a:srgbClr val="000000"/>
                </a:solidFill>
                <a:latin typeface="Meiryo UI" panose="020B0604030504040204" pitchFamily="34" charset="-128"/>
                <a:ea typeface="Meiryo UI" panose="020B0604030504040204" pitchFamily="34" charset="-128"/>
              </a:rPr>
              <a:t>それはどうすれば乗り越えられそうですか？</a:t>
            </a:r>
            <a:endParaRPr kumimoji="0" lang="ja-JP" altLang="en-US" sz="2400" u="none" strike="noStrike" kern="0" cap="none" spc="0" normalizeH="0" baseline="0" noProof="0">
              <a:ln>
                <a:noFill/>
              </a:ln>
              <a:solidFill>
                <a:srgbClr val="000000"/>
              </a:solidFill>
              <a:effectLst/>
              <a:uLnTx/>
              <a:uFillTx/>
              <a:latin typeface="Meiryo UI" panose="020B0604030504040204" pitchFamily="34" charset="-128"/>
              <a:ea typeface="Meiryo UI" panose="020B0604030504040204" pitchFamily="34" charset="-128"/>
            </a:endParaRPr>
          </a:p>
        </p:txBody>
      </p:sp>
      <p:cxnSp>
        <p:nvCxnSpPr>
          <p:cNvPr id="9" name="直線コネクタ 8">
            <a:extLst>
              <a:ext uri="{FF2B5EF4-FFF2-40B4-BE49-F238E27FC236}">
                <a16:creationId xmlns:a16="http://schemas.microsoft.com/office/drawing/2014/main" id="{A7D9724C-0EA4-B6AB-9261-C9BB84444ECE}"/>
              </a:ext>
            </a:extLst>
          </p:cNvPr>
          <p:cNvCxnSpPr>
            <a:cxnSpLocks/>
          </p:cNvCxnSpPr>
          <p:nvPr/>
        </p:nvCxnSpPr>
        <p:spPr bwMode="auto">
          <a:xfrm>
            <a:off x="899592" y="3429000"/>
            <a:ext cx="3528392" cy="0"/>
          </a:xfrm>
          <a:prstGeom prst="line">
            <a:avLst/>
          </a:prstGeom>
          <a:noFill/>
          <a:ln w="9525" cap="flat" cmpd="sng" algn="ctr">
            <a:solidFill>
              <a:schemeClr val="bg2"/>
            </a:solidFill>
            <a:prstDash val="solid"/>
            <a:round/>
            <a:headEnd type="none" w="med" len="med"/>
            <a:tailEnd type="none" w="med" len="med"/>
          </a:ln>
          <a:effectLst/>
        </p:spPr>
      </p:cxnSp>
      <p:cxnSp>
        <p:nvCxnSpPr>
          <p:cNvPr id="11" name="直線コネクタ 10">
            <a:extLst>
              <a:ext uri="{FF2B5EF4-FFF2-40B4-BE49-F238E27FC236}">
                <a16:creationId xmlns:a16="http://schemas.microsoft.com/office/drawing/2014/main" id="{8238CB9F-19D5-E85E-CF60-A9EFA9EF4993}"/>
              </a:ext>
            </a:extLst>
          </p:cNvPr>
          <p:cNvCxnSpPr>
            <a:cxnSpLocks/>
          </p:cNvCxnSpPr>
          <p:nvPr/>
        </p:nvCxnSpPr>
        <p:spPr bwMode="auto">
          <a:xfrm>
            <a:off x="4657553" y="3429000"/>
            <a:ext cx="3528392" cy="0"/>
          </a:xfrm>
          <a:prstGeom prst="line">
            <a:avLst/>
          </a:prstGeom>
          <a:noFill/>
          <a:ln w="9525" cap="flat" cmpd="sng" algn="ctr">
            <a:solidFill>
              <a:schemeClr val="bg2"/>
            </a:solidFill>
            <a:prstDash val="solid"/>
            <a:round/>
            <a:headEnd type="none" w="med" len="med"/>
            <a:tailEnd type="none" w="med" len="med"/>
          </a:ln>
          <a:effectLst/>
        </p:spPr>
      </p:cxnSp>
      <p:sp>
        <p:nvSpPr>
          <p:cNvPr id="12" name="テキスト ボックス 11">
            <a:extLst>
              <a:ext uri="{FF2B5EF4-FFF2-40B4-BE49-F238E27FC236}">
                <a16:creationId xmlns:a16="http://schemas.microsoft.com/office/drawing/2014/main" id="{17A7BD9D-40A6-A2C7-75D6-D7A7E8FB17E5}"/>
              </a:ext>
            </a:extLst>
          </p:cNvPr>
          <p:cNvSpPr txBox="1"/>
          <p:nvPr/>
        </p:nvSpPr>
        <p:spPr>
          <a:xfrm>
            <a:off x="1547664" y="3059668"/>
            <a:ext cx="2441694" cy="369332"/>
          </a:xfrm>
          <a:prstGeom prst="rect">
            <a:avLst/>
          </a:prstGeom>
          <a:noFill/>
        </p:spPr>
        <p:txBody>
          <a:bodyPr wrap="none" rtlCol="0">
            <a:spAutoFit/>
          </a:bodyPr>
          <a:lstStyle/>
          <a:p>
            <a:r>
              <a:rPr kumimoji="1" lang="ja-JP" altLang="en-US">
                <a:latin typeface="Meiryo UI" panose="020B0604030504040204" pitchFamily="34" charset="-128"/>
                <a:ea typeface="Meiryo UI" panose="020B0604030504040204" pitchFamily="34" charset="-128"/>
              </a:rPr>
              <a:t>実践にあたってのハードル</a:t>
            </a:r>
          </a:p>
        </p:txBody>
      </p:sp>
      <p:sp>
        <p:nvSpPr>
          <p:cNvPr id="13" name="テキスト ボックス 12">
            <a:extLst>
              <a:ext uri="{FF2B5EF4-FFF2-40B4-BE49-F238E27FC236}">
                <a16:creationId xmlns:a16="http://schemas.microsoft.com/office/drawing/2014/main" id="{264EA6FE-82D8-E13D-5232-3832D7A8EC2A}"/>
              </a:ext>
            </a:extLst>
          </p:cNvPr>
          <p:cNvSpPr txBox="1"/>
          <p:nvPr/>
        </p:nvSpPr>
        <p:spPr>
          <a:xfrm>
            <a:off x="5087268" y="3059668"/>
            <a:ext cx="2643672" cy="369332"/>
          </a:xfrm>
          <a:prstGeom prst="rect">
            <a:avLst/>
          </a:prstGeom>
          <a:noFill/>
        </p:spPr>
        <p:txBody>
          <a:bodyPr wrap="none" rtlCol="0">
            <a:spAutoFit/>
          </a:bodyPr>
          <a:lstStyle/>
          <a:p>
            <a:r>
              <a:rPr kumimoji="1" lang="ja-JP" altLang="en-US">
                <a:latin typeface="Meiryo UI" panose="020B0604030504040204" pitchFamily="34" charset="-128"/>
                <a:ea typeface="Meiryo UI" panose="020B0604030504040204" pitchFamily="34" charset="-128"/>
              </a:rPr>
              <a:t>乗り越えるための方法仮説</a:t>
            </a:r>
          </a:p>
        </p:txBody>
      </p:sp>
    </p:spTree>
    <p:extLst>
      <p:ext uri="{BB962C8B-B14F-4D97-AF65-F5344CB8AC3E}">
        <p14:creationId xmlns:p14="http://schemas.microsoft.com/office/powerpoint/2010/main" val="324593053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EBB84B-C6EB-754D-9387-C009330D42E1}"/>
              </a:ext>
            </a:extLst>
          </p:cNvPr>
          <p:cNvSpPr>
            <a:spLocks noGrp="1"/>
          </p:cNvSpPr>
          <p:nvPr>
            <p:ph type="title"/>
          </p:nvPr>
        </p:nvSpPr>
        <p:spPr>
          <a:xfrm>
            <a:off x="468313" y="188913"/>
            <a:ext cx="7252321" cy="1143000"/>
          </a:xfrm>
        </p:spPr>
        <p:txBody>
          <a:bodyPr/>
          <a:lstStyle/>
          <a:p>
            <a:r>
              <a:rPr kumimoji="1" lang="ja-JP" altLang="en-US"/>
              <a:t>実践における壁は</a:t>
            </a:r>
            <a:r>
              <a:rPr lang="en-US" altLang="ja-JP" dirty="0"/>
              <a:t>3</a:t>
            </a:r>
            <a:r>
              <a:rPr lang="ja-JP" altLang="en-US"/>
              <a:t>つ</a:t>
            </a:r>
            <a:endParaRPr kumimoji="1" lang="ja-JP" altLang="en-US"/>
          </a:p>
        </p:txBody>
      </p:sp>
      <p:sp>
        <p:nvSpPr>
          <p:cNvPr id="4" name="スライド番号プレースホルダー 3">
            <a:extLst>
              <a:ext uri="{FF2B5EF4-FFF2-40B4-BE49-F238E27FC236}">
                <a16:creationId xmlns:a16="http://schemas.microsoft.com/office/drawing/2014/main" id="{48219CBD-6F0D-5E49-9729-69D77A188F6B}"/>
              </a:ext>
            </a:extLst>
          </p:cNvPr>
          <p:cNvSpPr>
            <a:spLocks noGrp="1"/>
          </p:cNvSpPr>
          <p:nvPr>
            <p:ph type="sldNum" sz="quarter" idx="4"/>
          </p:nvPr>
        </p:nvSpPr>
        <p:spPr>
          <a:xfrm>
            <a:off x="7720634" y="6491979"/>
            <a:ext cx="946112" cy="321397"/>
          </a:xfrm>
        </p:spPr>
        <p:txBody>
          <a:bodyPr/>
          <a:lstStyle/>
          <a:p>
            <a:pPr>
              <a:defRPr/>
            </a:pPr>
            <a:fld id="{85191FB8-4F62-47EF-9F3F-3C0A94BC7DC8}" type="slidenum">
              <a:rPr lang="en-US" altLang="ja-JP" smtClean="0"/>
              <a:pPr>
                <a:defRPr/>
              </a:pPr>
              <a:t>89</a:t>
            </a:fld>
            <a:endParaRPr lang="en-US" altLang="ja-JP" dirty="0"/>
          </a:p>
        </p:txBody>
      </p:sp>
      <p:sp>
        <p:nvSpPr>
          <p:cNvPr id="8" name="正方形/長方形 7">
            <a:extLst>
              <a:ext uri="{FF2B5EF4-FFF2-40B4-BE49-F238E27FC236}">
                <a16:creationId xmlns:a16="http://schemas.microsoft.com/office/drawing/2014/main" id="{56080248-8D7B-C22E-69F3-32010A1220F1}"/>
              </a:ext>
            </a:extLst>
          </p:cNvPr>
          <p:cNvSpPr/>
          <p:nvPr/>
        </p:nvSpPr>
        <p:spPr bwMode="auto">
          <a:xfrm>
            <a:off x="1223862" y="1748814"/>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a:latin typeface="Meiryo UI" panose="020B0604030504040204" pitchFamily="34" charset="-128"/>
                <a:ea typeface="Meiryo UI" panose="020B0604030504040204" pitchFamily="34" charset="-128"/>
              </a:rPr>
              <a:t>毎年、税制改正が行われるため、</a:t>
            </a:r>
            <a:endParaRPr lang="en-US" altLang="ja-JP" dirty="0">
              <a:latin typeface="Meiryo UI" panose="020B0604030504040204" pitchFamily="34" charset="-128"/>
              <a:ea typeface="Meiryo UI" panose="020B0604030504040204" pitchFamily="34" charset="-128"/>
            </a:endParaRPr>
          </a:p>
          <a:p>
            <a:pPr algn="ctr"/>
            <a:r>
              <a:rPr kumimoji="1" lang="en-US" altLang="ja-JP" dirty="0">
                <a:latin typeface="Meiryo UI" panose="020B0604030504040204" pitchFamily="34" charset="-128"/>
                <a:ea typeface="Meiryo UI" panose="020B0604030504040204" pitchFamily="34" charset="-128"/>
              </a:rPr>
              <a:t>1</a:t>
            </a:r>
            <a:r>
              <a:rPr kumimoji="1" lang="ja-JP" altLang="en-US">
                <a:latin typeface="Meiryo UI" panose="020B0604030504040204" pitchFamily="34" charset="-128"/>
                <a:ea typeface="Meiryo UI" panose="020B0604030504040204" pitchFamily="34" charset="-128"/>
              </a:rPr>
              <a:t>年単位で最適な節税</a:t>
            </a:r>
            <a:r>
              <a:rPr lang="ja-JP" altLang="en-US">
                <a:latin typeface="Meiryo UI" panose="020B0604030504040204" pitchFamily="34" charset="-128"/>
                <a:ea typeface="Meiryo UI" panose="020B0604030504040204" pitchFamily="34" charset="-128"/>
              </a:rPr>
              <a:t>施策が</a:t>
            </a:r>
            <a:r>
              <a:rPr kumimoji="1" lang="ja-JP" altLang="en-US">
                <a:latin typeface="Meiryo UI" panose="020B0604030504040204" pitchFamily="34" charset="-128"/>
                <a:ea typeface="Meiryo UI" panose="020B0604030504040204" pitchFamily="34" charset="-128"/>
              </a:rPr>
              <a:t>コロコロ</a:t>
            </a:r>
            <a:r>
              <a:rPr lang="ja-JP" altLang="en-US">
                <a:latin typeface="Meiryo UI" panose="020B0604030504040204" pitchFamily="34" charset="-128"/>
                <a:ea typeface="Meiryo UI" panose="020B0604030504040204" pitchFamily="34" charset="-128"/>
              </a:rPr>
              <a:t>変化し続ける</a:t>
            </a:r>
            <a:endParaRPr kumimoji="1" lang="ja-JP" altLang="en-US">
              <a:latin typeface="Meiryo UI" panose="020B0604030504040204" pitchFamily="34" charset="-128"/>
              <a:ea typeface="Meiryo UI" panose="020B0604030504040204" pitchFamily="34" charset="-128"/>
            </a:endParaRPr>
          </a:p>
        </p:txBody>
      </p:sp>
      <p:sp>
        <p:nvSpPr>
          <p:cNvPr id="13" name="正方形/長方形 12">
            <a:extLst>
              <a:ext uri="{FF2B5EF4-FFF2-40B4-BE49-F238E27FC236}">
                <a16:creationId xmlns:a16="http://schemas.microsoft.com/office/drawing/2014/main" id="{22DB00F7-4394-CB01-E3EB-4AA2B8505935}"/>
              </a:ext>
            </a:extLst>
          </p:cNvPr>
          <p:cNvSpPr/>
          <p:nvPr/>
        </p:nvSpPr>
        <p:spPr bwMode="auto">
          <a:xfrm>
            <a:off x="1223862" y="2912943"/>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dirty="0">
                <a:latin typeface="Meiryo UI" panose="020B0604030504040204" pitchFamily="34" charset="-128"/>
                <a:ea typeface="Meiryo UI" panose="020B0604030504040204" pitchFamily="34" charset="-128"/>
              </a:rPr>
              <a:t>特定の節税施策についても、手間がかかるものからかからないもの</a:t>
            </a:r>
            <a:endParaRPr lang="en-US" altLang="ja-JP" dirty="0">
              <a:latin typeface="Meiryo UI" panose="020B0604030504040204" pitchFamily="34" charset="-128"/>
              <a:ea typeface="Meiryo UI" panose="020B0604030504040204" pitchFamily="34" charset="-128"/>
            </a:endParaRPr>
          </a:p>
          <a:p>
            <a:pPr algn="ctr"/>
            <a:r>
              <a:rPr lang="ja-JP" altLang="en-US" dirty="0">
                <a:latin typeface="Meiryo UI" panose="020B0604030504040204" pitchFamily="34" charset="-128"/>
                <a:ea typeface="Meiryo UI" panose="020B0604030504040204" pitchFamily="34" charset="-128"/>
              </a:rPr>
              <a:t>質がいいものから悪いものまで幅が広い</a:t>
            </a:r>
          </a:p>
        </p:txBody>
      </p:sp>
      <p:sp>
        <p:nvSpPr>
          <p:cNvPr id="18" name="正方形/長方形 17">
            <a:extLst>
              <a:ext uri="{FF2B5EF4-FFF2-40B4-BE49-F238E27FC236}">
                <a16:creationId xmlns:a16="http://schemas.microsoft.com/office/drawing/2014/main" id="{CC6A7244-4C01-639F-85E9-A38477F1159A}"/>
              </a:ext>
            </a:extLst>
          </p:cNvPr>
          <p:cNvSpPr/>
          <p:nvPr/>
        </p:nvSpPr>
        <p:spPr bwMode="auto">
          <a:xfrm>
            <a:off x="1223862" y="4077072"/>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kumimoji="1" lang="ja-JP" altLang="en-US" dirty="0">
                <a:latin typeface="Meiryo UI" panose="020B0604030504040204" pitchFamily="34" charset="-128"/>
                <a:ea typeface="Meiryo UI" panose="020B0604030504040204" pitchFamily="34" charset="-128"/>
              </a:rPr>
              <a:t>経理担当者や顧問税理士が、方針通りに動いてくれない</a:t>
            </a:r>
          </a:p>
        </p:txBody>
      </p:sp>
    </p:spTree>
    <p:extLst>
      <p:ext uri="{BB962C8B-B14F-4D97-AF65-F5344CB8AC3E}">
        <p14:creationId xmlns:p14="http://schemas.microsoft.com/office/powerpoint/2010/main" val="28714959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EBB84B-C6EB-754D-9387-C009330D42E1}"/>
              </a:ext>
            </a:extLst>
          </p:cNvPr>
          <p:cNvSpPr>
            <a:spLocks noGrp="1"/>
          </p:cNvSpPr>
          <p:nvPr>
            <p:ph type="title"/>
          </p:nvPr>
        </p:nvSpPr>
        <p:spPr>
          <a:xfrm>
            <a:off x="468313" y="188913"/>
            <a:ext cx="7252321" cy="1143000"/>
          </a:xfrm>
        </p:spPr>
        <p:txBody>
          <a:bodyPr/>
          <a:lstStyle/>
          <a:p>
            <a:r>
              <a:rPr kumimoji="1" lang="ja-JP" altLang="en-US"/>
              <a:t>事例</a:t>
            </a:r>
            <a:r>
              <a:rPr lang="ja-JP" altLang="en-US"/>
              <a:t>：東京都　コンサル業　Ｋ社長</a:t>
            </a:r>
            <a:endParaRPr kumimoji="1" lang="ja-JP" altLang="en-US"/>
          </a:p>
        </p:txBody>
      </p:sp>
      <p:sp>
        <p:nvSpPr>
          <p:cNvPr id="3" name="コンテンツ プレースホルダー 2">
            <a:extLst>
              <a:ext uri="{FF2B5EF4-FFF2-40B4-BE49-F238E27FC236}">
                <a16:creationId xmlns:a16="http://schemas.microsoft.com/office/drawing/2014/main" id="{6327022C-E51D-DE4E-8828-DA6B2BEF178A}"/>
              </a:ext>
            </a:extLst>
          </p:cNvPr>
          <p:cNvSpPr>
            <a:spLocks noGrp="1"/>
          </p:cNvSpPr>
          <p:nvPr>
            <p:ph idx="1"/>
          </p:nvPr>
        </p:nvSpPr>
        <p:spPr>
          <a:xfrm>
            <a:off x="457200" y="1484313"/>
            <a:ext cx="8435280" cy="4525962"/>
          </a:xfrm>
        </p:spPr>
        <p:txBody>
          <a:bodyPr/>
          <a:lstStyle/>
          <a:p>
            <a:pPr marL="0" indent="0">
              <a:buNone/>
            </a:pPr>
            <a:r>
              <a:rPr lang="ja-JP" altLang="en-US"/>
              <a:t>導入背景：</a:t>
            </a:r>
            <a:r>
              <a:rPr lang="ja-JP" altLang="en-US" b="1" u="sng"/>
              <a:t>顧問税理士が節税に積極的でない</a:t>
            </a:r>
            <a:endParaRPr kumimoji="1" lang="en-US" altLang="ja-JP" b="1" u="sng" dirty="0"/>
          </a:p>
          <a:p>
            <a:pPr marL="0" indent="0">
              <a:buNone/>
            </a:pPr>
            <a:endParaRPr lang="en-US" altLang="ja-JP" dirty="0"/>
          </a:p>
          <a:p>
            <a:pPr marL="0" indent="0">
              <a:buNone/>
            </a:pPr>
            <a:r>
              <a:rPr lang="ja-JP" altLang="en-US"/>
              <a:t>導入前： 税理士から、「節税対策なんてしても会社のお金が減るから無意味」と言われ、実践なし</a:t>
            </a:r>
            <a:endParaRPr lang="en-US" altLang="ja-JP" dirty="0"/>
          </a:p>
          <a:p>
            <a:pPr marL="0" indent="0">
              <a:buNone/>
            </a:pPr>
            <a:endParaRPr lang="en-US" altLang="ja-JP" dirty="0"/>
          </a:p>
          <a:p>
            <a:pPr marL="0" indent="0">
              <a:buNone/>
            </a:pPr>
            <a:r>
              <a:rPr kumimoji="1" lang="ja-JP" altLang="en-US"/>
              <a:t>結果：社長の</a:t>
            </a:r>
            <a:r>
              <a:rPr kumimoji="1" lang="ja-JP" altLang="en-US" b="1" u="sng"/>
              <a:t>手取りを増やす目的の節税対策が設計でき、実践開始</a:t>
            </a:r>
            <a:r>
              <a:rPr kumimoji="1" lang="ja-JP" altLang="en-US"/>
              <a:t>できた。もっと早く実践していればと後悔</a:t>
            </a:r>
          </a:p>
        </p:txBody>
      </p:sp>
      <p:sp>
        <p:nvSpPr>
          <p:cNvPr id="4" name="スライド番号プレースホルダー 3">
            <a:extLst>
              <a:ext uri="{FF2B5EF4-FFF2-40B4-BE49-F238E27FC236}">
                <a16:creationId xmlns:a16="http://schemas.microsoft.com/office/drawing/2014/main" id="{48219CBD-6F0D-5E49-9729-69D77A188F6B}"/>
              </a:ext>
            </a:extLst>
          </p:cNvPr>
          <p:cNvSpPr>
            <a:spLocks noGrp="1"/>
          </p:cNvSpPr>
          <p:nvPr>
            <p:ph type="sldNum" sz="quarter" idx="4"/>
          </p:nvPr>
        </p:nvSpPr>
        <p:spPr>
          <a:xfrm>
            <a:off x="7720634" y="6491979"/>
            <a:ext cx="946112" cy="321397"/>
          </a:xfrm>
        </p:spPr>
        <p:txBody>
          <a:bodyPr/>
          <a:lstStyle/>
          <a:p>
            <a:pPr>
              <a:defRPr/>
            </a:pPr>
            <a:fld id="{85191FB8-4F62-47EF-9F3F-3C0A94BC7DC8}" type="slidenum">
              <a:rPr lang="en-US" altLang="ja-JP" smtClean="0"/>
              <a:pPr>
                <a:defRPr/>
              </a:pPr>
              <a:t>9</a:t>
            </a:fld>
            <a:endParaRPr lang="en-US" altLang="ja-JP"/>
          </a:p>
        </p:txBody>
      </p:sp>
    </p:spTree>
    <p:extLst>
      <p:ext uri="{BB962C8B-B14F-4D97-AF65-F5344CB8AC3E}">
        <p14:creationId xmlns:p14="http://schemas.microsoft.com/office/powerpoint/2010/main" val="123319306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EBB84B-C6EB-754D-9387-C009330D42E1}"/>
              </a:ext>
            </a:extLst>
          </p:cNvPr>
          <p:cNvSpPr>
            <a:spLocks noGrp="1"/>
          </p:cNvSpPr>
          <p:nvPr>
            <p:ph type="title"/>
          </p:nvPr>
        </p:nvSpPr>
        <p:spPr>
          <a:xfrm>
            <a:off x="468313" y="188913"/>
            <a:ext cx="7252321" cy="1143000"/>
          </a:xfrm>
        </p:spPr>
        <p:txBody>
          <a:bodyPr/>
          <a:lstStyle/>
          <a:p>
            <a:r>
              <a:rPr kumimoji="1" lang="ja-JP" altLang="en-US"/>
              <a:t>実践における壁は</a:t>
            </a:r>
            <a:r>
              <a:rPr lang="en-US" altLang="ja-JP" dirty="0"/>
              <a:t>3</a:t>
            </a:r>
            <a:r>
              <a:rPr lang="ja-JP" altLang="en-US"/>
              <a:t>つ</a:t>
            </a:r>
            <a:endParaRPr kumimoji="1" lang="ja-JP" altLang="en-US"/>
          </a:p>
        </p:txBody>
      </p:sp>
      <p:sp>
        <p:nvSpPr>
          <p:cNvPr id="4" name="スライド番号プレースホルダー 3">
            <a:extLst>
              <a:ext uri="{FF2B5EF4-FFF2-40B4-BE49-F238E27FC236}">
                <a16:creationId xmlns:a16="http://schemas.microsoft.com/office/drawing/2014/main" id="{48219CBD-6F0D-5E49-9729-69D77A188F6B}"/>
              </a:ext>
            </a:extLst>
          </p:cNvPr>
          <p:cNvSpPr>
            <a:spLocks noGrp="1"/>
          </p:cNvSpPr>
          <p:nvPr>
            <p:ph type="sldNum" sz="quarter" idx="4"/>
          </p:nvPr>
        </p:nvSpPr>
        <p:spPr>
          <a:xfrm>
            <a:off x="7720634" y="6491979"/>
            <a:ext cx="946112" cy="321397"/>
          </a:xfrm>
        </p:spPr>
        <p:txBody>
          <a:bodyPr/>
          <a:lstStyle/>
          <a:p>
            <a:pPr>
              <a:defRPr/>
            </a:pPr>
            <a:fld id="{85191FB8-4F62-47EF-9F3F-3C0A94BC7DC8}" type="slidenum">
              <a:rPr lang="en-US" altLang="ja-JP" smtClean="0"/>
              <a:pPr>
                <a:defRPr/>
              </a:pPr>
              <a:t>90</a:t>
            </a:fld>
            <a:endParaRPr lang="en-US" altLang="ja-JP" dirty="0"/>
          </a:p>
        </p:txBody>
      </p:sp>
      <p:sp>
        <p:nvSpPr>
          <p:cNvPr id="8" name="正方形/長方形 7">
            <a:extLst>
              <a:ext uri="{FF2B5EF4-FFF2-40B4-BE49-F238E27FC236}">
                <a16:creationId xmlns:a16="http://schemas.microsoft.com/office/drawing/2014/main" id="{56080248-8D7B-C22E-69F3-32010A1220F1}"/>
              </a:ext>
            </a:extLst>
          </p:cNvPr>
          <p:cNvSpPr/>
          <p:nvPr/>
        </p:nvSpPr>
        <p:spPr bwMode="auto">
          <a:xfrm>
            <a:off x="1223862" y="1748814"/>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a:latin typeface="Meiryo UI" panose="020B0604030504040204" pitchFamily="34" charset="-128"/>
                <a:ea typeface="Meiryo UI" panose="020B0604030504040204" pitchFamily="34" charset="-128"/>
              </a:rPr>
              <a:t>毎年、税制改正が行われるため、</a:t>
            </a:r>
            <a:endParaRPr lang="en-US" altLang="ja-JP" dirty="0">
              <a:latin typeface="Meiryo UI" panose="020B0604030504040204" pitchFamily="34" charset="-128"/>
              <a:ea typeface="Meiryo UI" panose="020B0604030504040204" pitchFamily="34" charset="-128"/>
            </a:endParaRPr>
          </a:p>
          <a:p>
            <a:pPr algn="ctr"/>
            <a:r>
              <a:rPr kumimoji="1" lang="en-US" altLang="ja-JP" dirty="0">
                <a:latin typeface="Meiryo UI" panose="020B0604030504040204" pitchFamily="34" charset="-128"/>
                <a:ea typeface="Meiryo UI" panose="020B0604030504040204" pitchFamily="34" charset="-128"/>
              </a:rPr>
              <a:t>1</a:t>
            </a:r>
            <a:r>
              <a:rPr kumimoji="1" lang="ja-JP" altLang="en-US">
                <a:latin typeface="Meiryo UI" panose="020B0604030504040204" pitchFamily="34" charset="-128"/>
                <a:ea typeface="Meiryo UI" panose="020B0604030504040204" pitchFamily="34" charset="-128"/>
              </a:rPr>
              <a:t>年単位で最適な節税</a:t>
            </a:r>
            <a:r>
              <a:rPr lang="ja-JP" altLang="en-US">
                <a:latin typeface="Meiryo UI" panose="020B0604030504040204" pitchFamily="34" charset="-128"/>
                <a:ea typeface="Meiryo UI" panose="020B0604030504040204" pitchFamily="34" charset="-128"/>
              </a:rPr>
              <a:t>施策が</a:t>
            </a:r>
            <a:r>
              <a:rPr kumimoji="1" lang="ja-JP" altLang="en-US">
                <a:latin typeface="Meiryo UI" panose="020B0604030504040204" pitchFamily="34" charset="-128"/>
                <a:ea typeface="Meiryo UI" panose="020B0604030504040204" pitchFamily="34" charset="-128"/>
              </a:rPr>
              <a:t>コロコロ</a:t>
            </a:r>
            <a:r>
              <a:rPr lang="ja-JP" altLang="en-US">
                <a:latin typeface="Meiryo UI" panose="020B0604030504040204" pitchFamily="34" charset="-128"/>
                <a:ea typeface="Meiryo UI" panose="020B0604030504040204" pitchFamily="34" charset="-128"/>
              </a:rPr>
              <a:t>変化し続ける</a:t>
            </a:r>
            <a:endParaRPr kumimoji="1" lang="ja-JP" altLang="en-US">
              <a:latin typeface="Meiryo UI" panose="020B0604030504040204" pitchFamily="34" charset="-128"/>
              <a:ea typeface="Meiryo UI" panose="020B0604030504040204" pitchFamily="34" charset="-128"/>
            </a:endParaRPr>
          </a:p>
        </p:txBody>
      </p:sp>
      <p:sp>
        <p:nvSpPr>
          <p:cNvPr id="13" name="正方形/長方形 12">
            <a:extLst>
              <a:ext uri="{FF2B5EF4-FFF2-40B4-BE49-F238E27FC236}">
                <a16:creationId xmlns:a16="http://schemas.microsoft.com/office/drawing/2014/main" id="{22DB00F7-4394-CB01-E3EB-4AA2B8505935}"/>
              </a:ext>
            </a:extLst>
          </p:cNvPr>
          <p:cNvSpPr/>
          <p:nvPr/>
        </p:nvSpPr>
        <p:spPr bwMode="auto">
          <a:xfrm>
            <a:off x="1223862" y="2912943"/>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a:latin typeface="Meiryo UI" panose="020B0604030504040204" pitchFamily="34" charset="-128"/>
                <a:ea typeface="Meiryo UI" panose="020B0604030504040204" pitchFamily="34" charset="-128"/>
              </a:rPr>
              <a:t>特定の節税施策についても、手間がかかるものからかからないもの</a:t>
            </a:r>
            <a:endParaRPr lang="en-US" altLang="ja-JP" dirty="0">
              <a:latin typeface="Meiryo UI" panose="020B0604030504040204" pitchFamily="34" charset="-128"/>
              <a:ea typeface="Meiryo UI" panose="020B0604030504040204" pitchFamily="34" charset="-128"/>
            </a:endParaRPr>
          </a:p>
          <a:p>
            <a:pPr algn="ctr"/>
            <a:r>
              <a:rPr lang="ja-JP" altLang="en-US">
                <a:latin typeface="Meiryo UI" panose="020B0604030504040204" pitchFamily="34" charset="-128"/>
                <a:ea typeface="Meiryo UI" panose="020B0604030504040204" pitchFamily="34" charset="-128"/>
              </a:rPr>
              <a:t>質がいいものから悪いものまで幅が広い</a:t>
            </a:r>
          </a:p>
        </p:txBody>
      </p:sp>
      <p:sp>
        <p:nvSpPr>
          <p:cNvPr id="18" name="正方形/長方形 17">
            <a:extLst>
              <a:ext uri="{FF2B5EF4-FFF2-40B4-BE49-F238E27FC236}">
                <a16:creationId xmlns:a16="http://schemas.microsoft.com/office/drawing/2014/main" id="{CC6A7244-4C01-639F-85E9-A38477F1159A}"/>
              </a:ext>
            </a:extLst>
          </p:cNvPr>
          <p:cNvSpPr/>
          <p:nvPr/>
        </p:nvSpPr>
        <p:spPr bwMode="auto">
          <a:xfrm>
            <a:off x="1223862" y="4077072"/>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kumimoji="1" lang="ja-JP" altLang="en-US">
                <a:latin typeface="Meiryo UI" panose="020B0604030504040204" pitchFamily="34" charset="-128"/>
                <a:ea typeface="Meiryo UI" panose="020B0604030504040204" pitchFamily="34" charset="-128"/>
              </a:rPr>
              <a:t>経理担当者や顧問税理士が、方針通りに動いてくれない</a:t>
            </a:r>
          </a:p>
        </p:txBody>
      </p:sp>
      <p:sp>
        <p:nvSpPr>
          <p:cNvPr id="3" name="正方形/長方形 2">
            <a:extLst>
              <a:ext uri="{FF2B5EF4-FFF2-40B4-BE49-F238E27FC236}">
                <a16:creationId xmlns:a16="http://schemas.microsoft.com/office/drawing/2014/main" id="{CBF48316-B29E-519E-EBB8-33334FF1FB14}"/>
              </a:ext>
            </a:extLst>
          </p:cNvPr>
          <p:cNvSpPr/>
          <p:nvPr/>
        </p:nvSpPr>
        <p:spPr bwMode="auto">
          <a:xfrm>
            <a:off x="1223862" y="1748814"/>
            <a:ext cx="6696276" cy="989894"/>
          </a:xfrm>
          <a:prstGeom prst="rect">
            <a:avLst/>
          </a:prstGeom>
          <a:noFill/>
          <a:ln w="5715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charset="0"/>
              <a:ea typeface="HG創英角ｺﾞｼｯｸUB" pitchFamily="49" charset="-128"/>
              <a:cs typeface="+mn-cs"/>
            </a:endParaRPr>
          </a:p>
        </p:txBody>
      </p:sp>
    </p:spTree>
    <p:extLst>
      <p:ext uri="{BB962C8B-B14F-4D97-AF65-F5344CB8AC3E}">
        <p14:creationId xmlns:p14="http://schemas.microsoft.com/office/powerpoint/2010/main" val="8502671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255BBB-1378-4DFA-AE50-5F4AD19B33A5}"/>
              </a:ext>
            </a:extLst>
          </p:cNvPr>
          <p:cNvSpPr>
            <a:spLocks noGrp="1"/>
          </p:cNvSpPr>
          <p:nvPr>
            <p:ph type="title"/>
          </p:nvPr>
        </p:nvSpPr>
        <p:spPr/>
        <p:txBody>
          <a:bodyPr/>
          <a:lstStyle/>
          <a:p>
            <a:r>
              <a:rPr kumimoji="1" lang="ja-JP" altLang="en-US"/>
              <a:t>毎年の税制改正</a:t>
            </a:r>
            <a:endParaRPr kumimoji="1" lang="ja-JP" altLang="en-US" dirty="0"/>
          </a:p>
        </p:txBody>
      </p:sp>
      <p:sp>
        <p:nvSpPr>
          <p:cNvPr id="4" name="スライド番号プレースホルダー 3">
            <a:extLst>
              <a:ext uri="{FF2B5EF4-FFF2-40B4-BE49-F238E27FC236}">
                <a16:creationId xmlns:a16="http://schemas.microsoft.com/office/drawing/2014/main" id="{15840808-262F-4B13-8759-43D0CD096FE7}"/>
              </a:ext>
            </a:extLst>
          </p:cNvPr>
          <p:cNvSpPr>
            <a:spLocks noGrp="1"/>
          </p:cNvSpPr>
          <p:nvPr>
            <p:ph type="sldNum" sz="quarter" idx="4"/>
          </p:nvPr>
        </p:nvSpPr>
        <p:spPr/>
        <p:txBody>
          <a:bodyPr/>
          <a:lstStyle/>
          <a:p>
            <a:pPr>
              <a:defRPr/>
            </a:pPr>
            <a:fld id="{85191FB8-4F62-47EF-9F3F-3C0A94BC7DC8}" type="slidenum">
              <a:rPr lang="en-US" altLang="ja-JP" smtClean="0"/>
              <a:pPr>
                <a:defRPr/>
              </a:pPr>
              <a:t>91</a:t>
            </a:fld>
            <a:endParaRPr lang="en-US" altLang="ja-JP" sz="1200" dirty="0"/>
          </a:p>
        </p:txBody>
      </p:sp>
      <p:sp>
        <p:nvSpPr>
          <p:cNvPr id="20" name="正方形/長方形 19">
            <a:extLst>
              <a:ext uri="{FF2B5EF4-FFF2-40B4-BE49-F238E27FC236}">
                <a16:creationId xmlns:a16="http://schemas.microsoft.com/office/drawing/2014/main" id="{00D76E2F-115A-C793-5740-3FF1D60B1D4F}"/>
              </a:ext>
            </a:extLst>
          </p:cNvPr>
          <p:cNvSpPr/>
          <p:nvPr/>
        </p:nvSpPr>
        <p:spPr bwMode="auto">
          <a:xfrm>
            <a:off x="1223862" y="1430681"/>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a:latin typeface="Meiryo UI" panose="020B0604030504040204" pitchFamily="34" charset="-128"/>
                <a:ea typeface="Meiryo UI" panose="020B0604030504040204" pitchFamily="34" charset="-128"/>
              </a:rPr>
              <a:t>ドローン投資、足場リースは、既に廃案に</a:t>
            </a:r>
            <a:endParaRPr kumimoji="1" lang="ja-JP" altLang="en-US">
              <a:latin typeface="Meiryo UI" panose="020B0604030504040204" pitchFamily="34" charset="-128"/>
              <a:ea typeface="Meiryo UI" panose="020B0604030504040204" pitchFamily="34" charset="-128"/>
            </a:endParaRPr>
          </a:p>
        </p:txBody>
      </p:sp>
      <p:sp>
        <p:nvSpPr>
          <p:cNvPr id="21" name="正方形/長方形 20">
            <a:extLst>
              <a:ext uri="{FF2B5EF4-FFF2-40B4-BE49-F238E27FC236}">
                <a16:creationId xmlns:a16="http://schemas.microsoft.com/office/drawing/2014/main" id="{B000D1BB-F7CB-1443-B3AC-B88A378E6B78}"/>
              </a:ext>
            </a:extLst>
          </p:cNvPr>
          <p:cNvSpPr/>
          <p:nvPr/>
        </p:nvSpPr>
        <p:spPr bwMode="auto">
          <a:xfrm>
            <a:off x="1223862" y="2600415"/>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a:latin typeface="Meiryo UI" panose="020B0604030504040204" pitchFamily="34" charset="-128"/>
                <a:ea typeface="Meiryo UI" panose="020B0604030504040204" pitchFamily="34" charset="-128"/>
              </a:rPr>
              <a:t>コインラインドリー投資や米国不動産投資も、</a:t>
            </a:r>
            <a:r>
              <a:rPr lang="en-US" altLang="ja-JP" dirty="0">
                <a:latin typeface="Meiryo UI" panose="020B0604030504040204" pitchFamily="34" charset="-128"/>
                <a:ea typeface="Meiryo UI" panose="020B0604030504040204" pitchFamily="34" charset="-128"/>
              </a:rPr>
              <a:t>NG</a:t>
            </a:r>
            <a:r>
              <a:rPr lang="ja-JP" altLang="en-US">
                <a:latin typeface="Meiryo UI" panose="020B0604030504040204" pitchFamily="34" charset="-128"/>
                <a:ea typeface="Meiryo UI" panose="020B0604030504040204" pitchFamily="34" charset="-128"/>
              </a:rPr>
              <a:t>になると思われたが、</a:t>
            </a:r>
            <a:endParaRPr lang="en-US" altLang="ja-JP" dirty="0">
              <a:latin typeface="Meiryo UI" panose="020B0604030504040204" pitchFamily="34" charset="-128"/>
              <a:ea typeface="Meiryo UI" panose="020B0604030504040204" pitchFamily="34" charset="-128"/>
            </a:endParaRPr>
          </a:p>
          <a:p>
            <a:pPr algn="ctr"/>
            <a:r>
              <a:rPr lang="ja-JP" altLang="en-US">
                <a:latin typeface="Meiryo UI" panose="020B0604030504040204" pitchFamily="34" charset="-128"/>
                <a:ea typeface="Meiryo UI" panose="020B0604030504040204" pitchFamily="34" charset="-128"/>
              </a:rPr>
              <a:t>実は継続・復活しているなど</a:t>
            </a:r>
          </a:p>
        </p:txBody>
      </p:sp>
      <p:sp>
        <p:nvSpPr>
          <p:cNvPr id="22" name="正方形/長方形 21">
            <a:extLst>
              <a:ext uri="{FF2B5EF4-FFF2-40B4-BE49-F238E27FC236}">
                <a16:creationId xmlns:a16="http://schemas.microsoft.com/office/drawing/2014/main" id="{B21AD840-80D5-5338-212B-262C9EAF915D}"/>
              </a:ext>
            </a:extLst>
          </p:cNvPr>
          <p:cNvSpPr/>
          <p:nvPr/>
        </p:nvSpPr>
        <p:spPr bwMode="auto">
          <a:xfrm>
            <a:off x="1223862" y="4363451"/>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kumimoji="1" lang="ja-JP" altLang="en-US">
                <a:latin typeface="Meiryo UI" panose="020B0604030504040204" pitchFamily="34" charset="-128"/>
                <a:ea typeface="Meiryo UI" panose="020B0604030504040204" pitchFamily="34" charset="-128"/>
              </a:rPr>
              <a:t>税務調査で刺されないために、常に、</a:t>
            </a:r>
            <a:r>
              <a:rPr lang="ja-JP" altLang="en-US">
                <a:latin typeface="Meiryo UI" panose="020B0604030504040204" pitchFamily="34" charset="-128"/>
                <a:ea typeface="Meiryo UI" panose="020B0604030504040204" pitchFamily="34" charset="-128"/>
              </a:rPr>
              <a:t>最新情報のアップデートが必要</a:t>
            </a:r>
            <a:endParaRPr lang="en-US" altLang="ja-JP" dirty="0">
              <a:latin typeface="Meiryo UI" panose="020B0604030504040204" pitchFamily="34" charset="-128"/>
              <a:ea typeface="Meiryo UI" panose="020B0604030504040204" pitchFamily="34" charset="-128"/>
            </a:endParaRPr>
          </a:p>
          <a:p>
            <a:pPr algn="ctr"/>
            <a:r>
              <a:rPr lang="ja-JP" altLang="en-US">
                <a:latin typeface="Meiryo UI" panose="020B0604030504040204" pitchFamily="34" charset="-128"/>
                <a:ea typeface="Meiryo UI" panose="020B0604030504040204" pitchFamily="34" charset="-128"/>
              </a:rPr>
              <a:t>節税専門サービスとして、常に最新情報をご提供</a:t>
            </a:r>
            <a:endParaRPr kumimoji="1" lang="ja-JP" altLang="en-US">
              <a:latin typeface="Meiryo UI" panose="020B0604030504040204" pitchFamily="34" charset="-128"/>
              <a:ea typeface="Meiryo UI" panose="020B0604030504040204" pitchFamily="34" charset="-128"/>
            </a:endParaRPr>
          </a:p>
        </p:txBody>
      </p:sp>
      <p:sp>
        <p:nvSpPr>
          <p:cNvPr id="3" name="三角形 2">
            <a:extLst>
              <a:ext uri="{FF2B5EF4-FFF2-40B4-BE49-F238E27FC236}">
                <a16:creationId xmlns:a16="http://schemas.microsoft.com/office/drawing/2014/main" id="{7ADA0EBA-9987-D86A-68A4-91CCDB8E68B5}"/>
              </a:ext>
            </a:extLst>
          </p:cNvPr>
          <p:cNvSpPr/>
          <p:nvPr/>
        </p:nvSpPr>
        <p:spPr bwMode="auto">
          <a:xfrm rot="10800000">
            <a:off x="3563888" y="3881620"/>
            <a:ext cx="2376264" cy="216024"/>
          </a:xfrm>
          <a:prstGeom prst="triangle">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fontScale="25000" lnSpcReduction="20000"/>
          </a:bodyPr>
          <a:lstStyle/>
          <a:p>
            <a:pPr algn="l"/>
            <a:endParaRPr kumimoji="1" lang="ja-JP" altLang="en-US">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335461312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EBB84B-C6EB-754D-9387-C009330D42E1}"/>
              </a:ext>
            </a:extLst>
          </p:cNvPr>
          <p:cNvSpPr>
            <a:spLocks noGrp="1"/>
          </p:cNvSpPr>
          <p:nvPr>
            <p:ph type="title"/>
          </p:nvPr>
        </p:nvSpPr>
        <p:spPr>
          <a:xfrm>
            <a:off x="468313" y="188913"/>
            <a:ext cx="7252321" cy="1143000"/>
          </a:xfrm>
        </p:spPr>
        <p:txBody>
          <a:bodyPr/>
          <a:lstStyle/>
          <a:p>
            <a:r>
              <a:rPr kumimoji="1" lang="ja-JP" altLang="en-US"/>
              <a:t>実践における壁は</a:t>
            </a:r>
            <a:r>
              <a:rPr lang="en-US" altLang="ja-JP" dirty="0"/>
              <a:t>3</a:t>
            </a:r>
            <a:r>
              <a:rPr lang="ja-JP" altLang="en-US"/>
              <a:t>つ</a:t>
            </a:r>
            <a:endParaRPr kumimoji="1" lang="ja-JP" altLang="en-US"/>
          </a:p>
        </p:txBody>
      </p:sp>
      <p:sp>
        <p:nvSpPr>
          <p:cNvPr id="4" name="スライド番号プレースホルダー 3">
            <a:extLst>
              <a:ext uri="{FF2B5EF4-FFF2-40B4-BE49-F238E27FC236}">
                <a16:creationId xmlns:a16="http://schemas.microsoft.com/office/drawing/2014/main" id="{48219CBD-6F0D-5E49-9729-69D77A188F6B}"/>
              </a:ext>
            </a:extLst>
          </p:cNvPr>
          <p:cNvSpPr>
            <a:spLocks noGrp="1"/>
          </p:cNvSpPr>
          <p:nvPr>
            <p:ph type="sldNum" sz="quarter" idx="4"/>
          </p:nvPr>
        </p:nvSpPr>
        <p:spPr>
          <a:xfrm>
            <a:off x="7720634" y="6491979"/>
            <a:ext cx="946112" cy="321397"/>
          </a:xfrm>
        </p:spPr>
        <p:txBody>
          <a:bodyPr/>
          <a:lstStyle/>
          <a:p>
            <a:pPr>
              <a:defRPr/>
            </a:pPr>
            <a:fld id="{85191FB8-4F62-47EF-9F3F-3C0A94BC7DC8}" type="slidenum">
              <a:rPr lang="en-US" altLang="ja-JP" smtClean="0"/>
              <a:pPr>
                <a:defRPr/>
              </a:pPr>
              <a:t>92</a:t>
            </a:fld>
            <a:endParaRPr lang="en-US" altLang="ja-JP" dirty="0"/>
          </a:p>
        </p:txBody>
      </p:sp>
      <p:sp>
        <p:nvSpPr>
          <p:cNvPr id="8" name="正方形/長方形 7">
            <a:extLst>
              <a:ext uri="{FF2B5EF4-FFF2-40B4-BE49-F238E27FC236}">
                <a16:creationId xmlns:a16="http://schemas.microsoft.com/office/drawing/2014/main" id="{56080248-8D7B-C22E-69F3-32010A1220F1}"/>
              </a:ext>
            </a:extLst>
          </p:cNvPr>
          <p:cNvSpPr/>
          <p:nvPr/>
        </p:nvSpPr>
        <p:spPr bwMode="auto">
          <a:xfrm>
            <a:off x="1223862" y="1748814"/>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a:latin typeface="Meiryo UI" panose="020B0604030504040204" pitchFamily="34" charset="-128"/>
                <a:ea typeface="Meiryo UI" panose="020B0604030504040204" pitchFamily="34" charset="-128"/>
              </a:rPr>
              <a:t>毎年、税制改正が行われるため、</a:t>
            </a:r>
            <a:endParaRPr lang="en-US" altLang="ja-JP" dirty="0">
              <a:latin typeface="Meiryo UI" panose="020B0604030504040204" pitchFamily="34" charset="-128"/>
              <a:ea typeface="Meiryo UI" panose="020B0604030504040204" pitchFamily="34" charset="-128"/>
            </a:endParaRPr>
          </a:p>
          <a:p>
            <a:pPr algn="ctr"/>
            <a:r>
              <a:rPr kumimoji="1" lang="en-US" altLang="ja-JP" dirty="0">
                <a:latin typeface="Meiryo UI" panose="020B0604030504040204" pitchFamily="34" charset="-128"/>
                <a:ea typeface="Meiryo UI" panose="020B0604030504040204" pitchFamily="34" charset="-128"/>
              </a:rPr>
              <a:t>1</a:t>
            </a:r>
            <a:r>
              <a:rPr kumimoji="1" lang="ja-JP" altLang="en-US">
                <a:latin typeface="Meiryo UI" panose="020B0604030504040204" pitchFamily="34" charset="-128"/>
                <a:ea typeface="Meiryo UI" panose="020B0604030504040204" pitchFamily="34" charset="-128"/>
              </a:rPr>
              <a:t>年単位で最適な節税</a:t>
            </a:r>
            <a:r>
              <a:rPr lang="ja-JP" altLang="en-US">
                <a:latin typeface="Meiryo UI" panose="020B0604030504040204" pitchFamily="34" charset="-128"/>
                <a:ea typeface="Meiryo UI" panose="020B0604030504040204" pitchFamily="34" charset="-128"/>
              </a:rPr>
              <a:t>施策が</a:t>
            </a:r>
            <a:r>
              <a:rPr kumimoji="1" lang="ja-JP" altLang="en-US">
                <a:latin typeface="Meiryo UI" panose="020B0604030504040204" pitchFamily="34" charset="-128"/>
                <a:ea typeface="Meiryo UI" panose="020B0604030504040204" pitchFamily="34" charset="-128"/>
              </a:rPr>
              <a:t>コロコロ</a:t>
            </a:r>
            <a:r>
              <a:rPr lang="ja-JP" altLang="en-US">
                <a:latin typeface="Meiryo UI" panose="020B0604030504040204" pitchFamily="34" charset="-128"/>
                <a:ea typeface="Meiryo UI" panose="020B0604030504040204" pitchFamily="34" charset="-128"/>
              </a:rPr>
              <a:t>変化し続ける</a:t>
            </a:r>
            <a:endParaRPr kumimoji="1" lang="ja-JP" altLang="en-US">
              <a:latin typeface="Meiryo UI" panose="020B0604030504040204" pitchFamily="34" charset="-128"/>
              <a:ea typeface="Meiryo UI" panose="020B0604030504040204" pitchFamily="34" charset="-128"/>
            </a:endParaRPr>
          </a:p>
        </p:txBody>
      </p:sp>
      <p:sp>
        <p:nvSpPr>
          <p:cNvPr id="13" name="正方形/長方形 12">
            <a:extLst>
              <a:ext uri="{FF2B5EF4-FFF2-40B4-BE49-F238E27FC236}">
                <a16:creationId xmlns:a16="http://schemas.microsoft.com/office/drawing/2014/main" id="{22DB00F7-4394-CB01-E3EB-4AA2B8505935}"/>
              </a:ext>
            </a:extLst>
          </p:cNvPr>
          <p:cNvSpPr/>
          <p:nvPr/>
        </p:nvSpPr>
        <p:spPr bwMode="auto">
          <a:xfrm>
            <a:off x="1223862" y="2912943"/>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a:latin typeface="Meiryo UI" panose="020B0604030504040204" pitchFamily="34" charset="-128"/>
                <a:ea typeface="Meiryo UI" panose="020B0604030504040204" pitchFamily="34" charset="-128"/>
              </a:rPr>
              <a:t>特定の節税施策についても、手間がかかるものからかからないもの</a:t>
            </a:r>
            <a:endParaRPr lang="en-US" altLang="ja-JP" dirty="0">
              <a:latin typeface="Meiryo UI" panose="020B0604030504040204" pitchFamily="34" charset="-128"/>
              <a:ea typeface="Meiryo UI" panose="020B0604030504040204" pitchFamily="34" charset="-128"/>
            </a:endParaRPr>
          </a:p>
          <a:p>
            <a:pPr algn="ctr"/>
            <a:r>
              <a:rPr lang="ja-JP" altLang="en-US">
                <a:latin typeface="Meiryo UI" panose="020B0604030504040204" pitchFamily="34" charset="-128"/>
                <a:ea typeface="Meiryo UI" panose="020B0604030504040204" pitchFamily="34" charset="-128"/>
              </a:rPr>
              <a:t>質がいいものから悪いものまで幅が広い</a:t>
            </a:r>
          </a:p>
        </p:txBody>
      </p:sp>
      <p:sp>
        <p:nvSpPr>
          <p:cNvPr id="18" name="正方形/長方形 17">
            <a:extLst>
              <a:ext uri="{FF2B5EF4-FFF2-40B4-BE49-F238E27FC236}">
                <a16:creationId xmlns:a16="http://schemas.microsoft.com/office/drawing/2014/main" id="{CC6A7244-4C01-639F-85E9-A38477F1159A}"/>
              </a:ext>
            </a:extLst>
          </p:cNvPr>
          <p:cNvSpPr/>
          <p:nvPr/>
        </p:nvSpPr>
        <p:spPr bwMode="auto">
          <a:xfrm>
            <a:off x="1223862" y="4077072"/>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kumimoji="1" lang="ja-JP" altLang="en-US">
                <a:latin typeface="Meiryo UI" panose="020B0604030504040204" pitchFamily="34" charset="-128"/>
                <a:ea typeface="Meiryo UI" panose="020B0604030504040204" pitchFamily="34" charset="-128"/>
              </a:rPr>
              <a:t>経理担当者や顧問税理士が、方針通りに動いてくれない</a:t>
            </a:r>
          </a:p>
        </p:txBody>
      </p:sp>
      <p:sp>
        <p:nvSpPr>
          <p:cNvPr id="3" name="正方形/長方形 2">
            <a:extLst>
              <a:ext uri="{FF2B5EF4-FFF2-40B4-BE49-F238E27FC236}">
                <a16:creationId xmlns:a16="http://schemas.microsoft.com/office/drawing/2014/main" id="{CBF48316-B29E-519E-EBB8-33334FF1FB14}"/>
              </a:ext>
            </a:extLst>
          </p:cNvPr>
          <p:cNvSpPr/>
          <p:nvPr/>
        </p:nvSpPr>
        <p:spPr bwMode="auto">
          <a:xfrm>
            <a:off x="1223862" y="2906439"/>
            <a:ext cx="6696276" cy="989894"/>
          </a:xfrm>
          <a:prstGeom prst="rect">
            <a:avLst/>
          </a:prstGeom>
          <a:noFill/>
          <a:ln w="5715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charset="0"/>
              <a:ea typeface="HG創英角ｺﾞｼｯｸUB" pitchFamily="49" charset="-128"/>
              <a:cs typeface="+mn-cs"/>
            </a:endParaRPr>
          </a:p>
        </p:txBody>
      </p:sp>
    </p:spTree>
    <p:extLst>
      <p:ext uri="{BB962C8B-B14F-4D97-AF65-F5344CB8AC3E}">
        <p14:creationId xmlns:p14="http://schemas.microsoft.com/office/powerpoint/2010/main" val="1790364375"/>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255BBB-1378-4DFA-AE50-5F4AD19B33A5}"/>
              </a:ext>
            </a:extLst>
          </p:cNvPr>
          <p:cNvSpPr>
            <a:spLocks noGrp="1"/>
          </p:cNvSpPr>
          <p:nvPr>
            <p:ph type="title"/>
          </p:nvPr>
        </p:nvSpPr>
        <p:spPr/>
        <p:txBody>
          <a:bodyPr/>
          <a:lstStyle/>
          <a:p>
            <a:r>
              <a:rPr kumimoji="1" lang="ja-JP" altLang="en-US"/>
              <a:t>節税施策の幅の広さ</a:t>
            </a:r>
            <a:endParaRPr kumimoji="1" lang="ja-JP" altLang="en-US" dirty="0"/>
          </a:p>
        </p:txBody>
      </p:sp>
      <p:sp>
        <p:nvSpPr>
          <p:cNvPr id="4" name="スライド番号プレースホルダー 3">
            <a:extLst>
              <a:ext uri="{FF2B5EF4-FFF2-40B4-BE49-F238E27FC236}">
                <a16:creationId xmlns:a16="http://schemas.microsoft.com/office/drawing/2014/main" id="{15840808-262F-4B13-8759-43D0CD096FE7}"/>
              </a:ext>
            </a:extLst>
          </p:cNvPr>
          <p:cNvSpPr>
            <a:spLocks noGrp="1"/>
          </p:cNvSpPr>
          <p:nvPr>
            <p:ph type="sldNum" sz="quarter" idx="4"/>
          </p:nvPr>
        </p:nvSpPr>
        <p:spPr/>
        <p:txBody>
          <a:bodyPr/>
          <a:lstStyle/>
          <a:p>
            <a:pPr>
              <a:defRPr/>
            </a:pPr>
            <a:fld id="{85191FB8-4F62-47EF-9F3F-3C0A94BC7DC8}" type="slidenum">
              <a:rPr lang="en-US" altLang="ja-JP" smtClean="0"/>
              <a:pPr>
                <a:defRPr/>
              </a:pPr>
              <a:t>93</a:t>
            </a:fld>
            <a:endParaRPr lang="en-US" altLang="ja-JP" sz="1200" dirty="0"/>
          </a:p>
        </p:txBody>
      </p:sp>
      <p:sp>
        <p:nvSpPr>
          <p:cNvPr id="20" name="正方形/長方形 19">
            <a:extLst>
              <a:ext uri="{FF2B5EF4-FFF2-40B4-BE49-F238E27FC236}">
                <a16:creationId xmlns:a16="http://schemas.microsoft.com/office/drawing/2014/main" id="{00D76E2F-115A-C793-5740-3FF1D60B1D4F}"/>
              </a:ext>
            </a:extLst>
          </p:cNvPr>
          <p:cNvSpPr/>
          <p:nvPr/>
        </p:nvSpPr>
        <p:spPr bwMode="auto">
          <a:xfrm>
            <a:off x="1223862" y="1430681"/>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a:latin typeface="Meiryo UI" panose="020B0604030504040204" pitchFamily="34" charset="-128"/>
                <a:ea typeface="Meiryo UI" panose="020B0604030504040204" pitchFamily="34" charset="-128"/>
              </a:rPr>
              <a:t>どの節税施策も、自身で運営が必要なものから</a:t>
            </a:r>
            <a:endParaRPr lang="en-US" altLang="ja-JP" dirty="0">
              <a:latin typeface="Meiryo UI" panose="020B0604030504040204" pitchFamily="34" charset="-128"/>
              <a:ea typeface="Meiryo UI" panose="020B0604030504040204" pitchFamily="34" charset="-128"/>
            </a:endParaRPr>
          </a:p>
          <a:p>
            <a:pPr algn="ctr"/>
            <a:r>
              <a:rPr kumimoji="1" lang="ja-JP" altLang="en-US">
                <a:latin typeface="Meiryo UI" panose="020B0604030504040204" pitchFamily="34" charset="-128"/>
                <a:ea typeface="Meiryo UI" panose="020B0604030504040204" pitchFamily="34" charset="-128"/>
              </a:rPr>
              <a:t>完全投資型で手間が一切かからないものまであり</a:t>
            </a:r>
          </a:p>
        </p:txBody>
      </p:sp>
      <p:sp>
        <p:nvSpPr>
          <p:cNvPr id="21" name="正方形/長方形 20">
            <a:extLst>
              <a:ext uri="{FF2B5EF4-FFF2-40B4-BE49-F238E27FC236}">
                <a16:creationId xmlns:a16="http://schemas.microsoft.com/office/drawing/2014/main" id="{B000D1BB-F7CB-1443-B3AC-B88A378E6B78}"/>
              </a:ext>
            </a:extLst>
          </p:cNvPr>
          <p:cNvSpPr/>
          <p:nvPr/>
        </p:nvSpPr>
        <p:spPr bwMode="auto">
          <a:xfrm>
            <a:off x="1223862" y="2600415"/>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a:latin typeface="Meiryo UI" panose="020B0604030504040204" pitchFamily="34" charset="-128"/>
                <a:ea typeface="Meiryo UI" panose="020B0604030504040204" pitchFamily="34" charset="-128"/>
              </a:rPr>
              <a:t>特に完全投資型の案件は、</a:t>
            </a:r>
            <a:endParaRPr lang="en-US" altLang="ja-JP" dirty="0">
              <a:latin typeface="Meiryo UI" panose="020B0604030504040204" pitchFamily="34" charset="-128"/>
              <a:ea typeface="Meiryo UI" panose="020B0604030504040204" pitchFamily="34" charset="-128"/>
            </a:endParaRPr>
          </a:p>
          <a:p>
            <a:pPr algn="ctr"/>
            <a:r>
              <a:rPr lang="ja-JP" altLang="en-US">
                <a:latin typeface="Meiryo UI" panose="020B0604030504040204" pitchFamily="34" charset="-128"/>
                <a:ea typeface="Meiryo UI" panose="020B0604030504040204" pitchFamily="34" charset="-128"/>
              </a:rPr>
              <a:t>立地面などいい案件ほど、市場に出る前に埋まってしまう</a:t>
            </a:r>
          </a:p>
        </p:txBody>
      </p:sp>
      <p:sp>
        <p:nvSpPr>
          <p:cNvPr id="22" name="正方形/長方形 21">
            <a:extLst>
              <a:ext uri="{FF2B5EF4-FFF2-40B4-BE49-F238E27FC236}">
                <a16:creationId xmlns:a16="http://schemas.microsoft.com/office/drawing/2014/main" id="{B21AD840-80D5-5338-212B-262C9EAF915D}"/>
              </a:ext>
            </a:extLst>
          </p:cNvPr>
          <p:cNvSpPr/>
          <p:nvPr/>
        </p:nvSpPr>
        <p:spPr bwMode="auto">
          <a:xfrm>
            <a:off x="1223862" y="4363451"/>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a:latin typeface="Meiryo UI" panose="020B0604030504040204" pitchFamily="34" charset="-128"/>
                <a:ea typeface="Meiryo UI" panose="020B0604030504040204" pitchFamily="34" charset="-128"/>
              </a:rPr>
              <a:t>社長の手間をかけない完全投資型案件のみを選別し、</a:t>
            </a:r>
            <a:endParaRPr lang="en-US" altLang="ja-JP" dirty="0">
              <a:latin typeface="Meiryo UI" panose="020B0604030504040204" pitchFamily="34" charset="-128"/>
              <a:ea typeface="Meiryo UI" panose="020B0604030504040204" pitchFamily="34" charset="-128"/>
            </a:endParaRPr>
          </a:p>
          <a:p>
            <a:pPr algn="ctr"/>
            <a:r>
              <a:rPr kumimoji="1" lang="ja-JP" altLang="en-US">
                <a:latin typeface="Meiryo UI" panose="020B0604030504040204" pitchFamily="34" charset="-128"/>
                <a:ea typeface="Meiryo UI" panose="020B0604030504040204" pitchFamily="34" charset="-128"/>
              </a:rPr>
              <a:t>節税専門サービスだからこそ、市場</a:t>
            </a:r>
            <a:r>
              <a:rPr lang="ja-JP" altLang="en-US">
                <a:latin typeface="Meiryo UI" panose="020B0604030504040204" pitchFamily="34" charset="-128"/>
                <a:ea typeface="Meiryo UI" panose="020B0604030504040204" pitchFamily="34" charset="-128"/>
              </a:rPr>
              <a:t>に出る前の案件をご提案可能に</a:t>
            </a:r>
            <a:endParaRPr kumimoji="1" lang="ja-JP" altLang="en-US">
              <a:latin typeface="Meiryo UI" panose="020B0604030504040204" pitchFamily="34" charset="-128"/>
              <a:ea typeface="Meiryo UI" panose="020B0604030504040204" pitchFamily="34" charset="-128"/>
            </a:endParaRPr>
          </a:p>
        </p:txBody>
      </p:sp>
      <p:sp>
        <p:nvSpPr>
          <p:cNvPr id="3" name="三角形 2">
            <a:extLst>
              <a:ext uri="{FF2B5EF4-FFF2-40B4-BE49-F238E27FC236}">
                <a16:creationId xmlns:a16="http://schemas.microsoft.com/office/drawing/2014/main" id="{7ADA0EBA-9987-D86A-68A4-91CCDB8E68B5}"/>
              </a:ext>
            </a:extLst>
          </p:cNvPr>
          <p:cNvSpPr/>
          <p:nvPr/>
        </p:nvSpPr>
        <p:spPr bwMode="auto">
          <a:xfrm rot="10800000">
            <a:off x="3563888" y="3881620"/>
            <a:ext cx="2376264" cy="216024"/>
          </a:xfrm>
          <a:prstGeom prst="triangle">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fontScale="25000" lnSpcReduction="20000"/>
          </a:bodyPr>
          <a:lstStyle/>
          <a:p>
            <a:pPr algn="l"/>
            <a:endParaRPr kumimoji="1" lang="ja-JP" altLang="en-US">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50712870"/>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EBB84B-C6EB-754D-9387-C009330D42E1}"/>
              </a:ext>
            </a:extLst>
          </p:cNvPr>
          <p:cNvSpPr>
            <a:spLocks noGrp="1"/>
          </p:cNvSpPr>
          <p:nvPr>
            <p:ph type="title"/>
          </p:nvPr>
        </p:nvSpPr>
        <p:spPr>
          <a:xfrm>
            <a:off x="468313" y="188913"/>
            <a:ext cx="7252321" cy="1143000"/>
          </a:xfrm>
        </p:spPr>
        <p:txBody>
          <a:bodyPr/>
          <a:lstStyle/>
          <a:p>
            <a:r>
              <a:rPr kumimoji="1" lang="ja-JP" altLang="en-US"/>
              <a:t>実践における壁は</a:t>
            </a:r>
            <a:r>
              <a:rPr lang="en-US" altLang="ja-JP" dirty="0"/>
              <a:t>3</a:t>
            </a:r>
            <a:r>
              <a:rPr lang="ja-JP" altLang="en-US"/>
              <a:t>つ</a:t>
            </a:r>
            <a:endParaRPr kumimoji="1" lang="ja-JP" altLang="en-US"/>
          </a:p>
        </p:txBody>
      </p:sp>
      <p:sp>
        <p:nvSpPr>
          <p:cNvPr id="4" name="スライド番号プレースホルダー 3">
            <a:extLst>
              <a:ext uri="{FF2B5EF4-FFF2-40B4-BE49-F238E27FC236}">
                <a16:creationId xmlns:a16="http://schemas.microsoft.com/office/drawing/2014/main" id="{48219CBD-6F0D-5E49-9729-69D77A188F6B}"/>
              </a:ext>
            </a:extLst>
          </p:cNvPr>
          <p:cNvSpPr>
            <a:spLocks noGrp="1"/>
          </p:cNvSpPr>
          <p:nvPr>
            <p:ph type="sldNum" sz="quarter" idx="4"/>
          </p:nvPr>
        </p:nvSpPr>
        <p:spPr>
          <a:xfrm>
            <a:off x="7720634" y="6491979"/>
            <a:ext cx="946112" cy="321397"/>
          </a:xfrm>
        </p:spPr>
        <p:txBody>
          <a:bodyPr/>
          <a:lstStyle/>
          <a:p>
            <a:pPr>
              <a:defRPr/>
            </a:pPr>
            <a:fld id="{85191FB8-4F62-47EF-9F3F-3C0A94BC7DC8}" type="slidenum">
              <a:rPr lang="en-US" altLang="ja-JP" smtClean="0"/>
              <a:pPr>
                <a:defRPr/>
              </a:pPr>
              <a:t>94</a:t>
            </a:fld>
            <a:endParaRPr lang="en-US" altLang="ja-JP" dirty="0"/>
          </a:p>
        </p:txBody>
      </p:sp>
      <p:sp>
        <p:nvSpPr>
          <p:cNvPr id="8" name="正方形/長方形 7">
            <a:extLst>
              <a:ext uri="{FF2B5EF4-FFF2-40B4-BE49-F238E27FC236}">
                <a16:creationId xmlns:a16="http://schemas.microsoft.com/office/drawing/2014/main" id="{56080248-8D7B-C22E-69F3-32010A1220F1}"/>
              </a:ext>
            </a:extLst>
          </p:cNvPr>
          <p:cNvSpPr/>
          <p:nvPr/>
        </p:nvSpPr>
        <p:spPr bwMode="auto">
          <a:xfrm>
            <a:off x="1223862" y="1748814"/>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a:latin typeface="Meiryo UI" panose="020B0604030504040204" pitchFamily="34" charset="-128"/>
                <a:ea typeface="Meiryo UI" panose="020B0604030504040204" pitchFamily="34" charset="-128"/>
              </a:rPr>
              <a:t>毎年、税制改正が行われるため、</a:t>
            </a:r>
            <a:endParaRPr lang="en-US" altLang="ja-JP" dirty="0">
              <a:latin typeface="Meiryo UI" panose="020B0604030504040204" pitchFamily="34" charset="-128"/>
              <a:ea typeface="Meiryo UI" panose="020B0604030504040204" pitchFamily="34" charset="-128"/>
            </a:endParaRPr>
          </a:p>
          <a:p>
            <a:pPr algn="ctr"/>
            <a:r>
              <a:rPr kumimoji="1" lang="en-US" altLang="ja-JP" dirty="0">
                <a:latin typeface="Meiryo UI" panose="020B0604030504040204" pitchFamily="34" charset="-128"/>
                <a:ea typeface="Meiryo UI" panose="020B0604030504040204" pitchFamily="34" charset="-128"/>
              </a:rPr>
              <a:t>1</a:t>
            </a:r>
            <a:r>
              <a:rPr kumimoji="1" lang="ja-JP" altLang="en-US">
                <a:latin typeface="Meiryo UI" panose="020B0604030504040204" pitchFamily="34" charset="-128"/>
                <a:ea typeface="Meiryo UI" panose="020B0604030504040204" pitchFamily="34" charset="-128"/>
              </a:rPr>
              <a:t>年単位で最適な節税</a:t>
            </a:r>
            <a:r>
              <a:rPr lang="ja-JP" altLang="en-US">
                <a:latin typeface="Meiryo UI" panose="020B0604030504040204" pitchFamily="34" charset="-128"/>
                <a:ea typeface="Meiryo UI" panose="020B0604030504040204" pitchFamily="34" charset="-128"/>
              </a:rPr>
              <a:t>施策が</a:t>
            </a:r>
            <a:r>
              <a:rPr kumimoji="1" lang="ja-JP" altLang="en-US">
                <a:latin typeface="Meiryo UI" panose="020B0604030504040204" pitchFamily="34" charset="-128"/>
                <a:ea typeface="Meiryo UI" panose="020B0604030504040204" pitchFamily="34" charset="-128"/>
              </a:rPr>
              <a:t>コロコロ</a:t>
            </a:r>
            <a:r>
              <a:rPr lang="ja-JP" altLang="en-US">
                <a:latin typeface="Meiryo UI" panose="020B0604030504040204" pitchFamily="34" charset="-128"/>
                <a:ea typeface="Meiryo UI" panose="020B0604030504040204" pitchFamily="34" charset="-128"/>
              </a:rPr>
              <a:t>変化し続ける</a:t>
            </a:r>
            <a:endParaRPr kumimoji="1" lang="ja-JP" altLang="en-US">
              <a:latin typeface="Meiryo UI" panose="020B0604030504040204" pitchFamily="34" charset="-128"/>
              <a:ea typeface="Meiryo UI" panose="020B0604030504040204" pitchFamily="34" charset="-128"/>
            </a:endParaRPr>
          </a:p>
        </p:txBody>
      </p:sp>
      <p:sp>
        <p:nvSpPr>
          <p:cNvPr id="13" name="正方形/長方形 12">
            <a:extLst>
              <a:ext uri="{FF2B5EF4-FFF2-40B4-BE49-F238E27FC236}">
                <a16:creationId xmlns:a16="http://schemas.microsoft.com/office/drawing/2014/main" id="{22DB00F7-4394-CB01-E3EB-4AA2B8505935}"/>
              </a:ext>
            </a:extLst>
          </p:cNvPr>
          <p:cNvSpPr/>
          <p:nvPr/>
        </p:nvSpPr>
        <p:spPr bwMode="auto">
          <a:xfrm>
            <a:off x="1223862" y="2912943"/>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a:latin typeface="Meiryo UI" panose="020B0604030504040204" pitchFamily="34" charset="-128"/>
                <a:ea typeface="Meiryo UI" panose="020B0604030504040204" pitchFamily="34" charset="-128"/>
              </a:rPr>
              <a:t>特定の節税施策についても、手間がかかるものからかからないもの</a:t>
            </a:r>
            <a:endParaRPr lang="en-US" altLang="ja-JP" dirty="0">
              <a:latin typeface="Meiryo UI" panose="020B0604030504040204" pitchFamily="34" charset="-128"/>
              <a:ea typeface="Meiryo UI" panose="020B0604030504040204" pitchFamily="34" charset="-128"/>
            </a:endParaRPr>
          </a:p>
          <a:p>
            <a:pPr algn="ctr"/>
            <a:r>
              <a:rPr lang="ja-JP" altLang="en-US">
                <a:latin typeface="Meiryo UI" panose="020B0604030504040204" pitchFamily="34" charset="-128"/>
                <a:ea typeface="Meiryo UI" panose="020B0604030504040204" pitchFamily="34" charset="-128"/>
              </a:rPr>
              <a:t>質がいいものから悪いものまで幅が広い</a:t>
            </a:r>
          </a:p>
        </p:txBody>
      </p:sp>
      <p:sp>
        <p:nvSpPr>
          <p:cNvPr id="18" name="正方形/長方形 17">
            <a:extLst>
              <a:ext uri="{FF2B5EF4-FFF2-40B4-BE49-F238E27FC236}">
                <a16:creationId xmlns:a16="http://schemas.microsoft.com/office/drawing/2014/main" id="{CC6A7244-4C01-639F-85E9-A38477F1159A}"/>
              </a:ext>
            </a:extLst>
          </p:cNvPr>
          <p:cNvSpPr/>
          <p:nvPr/>
        </p:nvSpPr>
        <p:spPr bwMode="auto">
          <a:xfrm>
            <a:off x="1223862" y="4077072"/>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kumimoji="1" lang="ja-JP" altLang="en-US">
                <a:latin typeface="Meiryo UI" panose="020B0604030504040204" pitchFamily="34" charset="-128"/>
                <a:ea typeface="Meiryo UI" panose="020B0604030504040204" pitchFamily="34" charset="-128"/>
              </a:rPr>
              <a:t>経理担当者や顧問税理士が、方針通りに動いてくれない</a:t>
            </a:r>
          </a:p>
        </p:txBody>
      </p:sp>
      <p:sp>
        <p:nvSpPr>
          <p:cNvPr id="3" name="正方形/長方形 2">
            <a:extLst>
              <a:ext uri="{FF2B5EF4-FFF2-40B4-BE49-F238E27FC236}">
                <a16:creationId xmlns:a16="http://schemas.microsoft.com/office/drawing/2014/main" id="{CBF48316-B29E-519E-EBB8-33334FF1FB14}"/>
              </a:ext>
            </a:extLst>
          </p:cNvPr>
          <p:cNvSpPr/>
          <p:nvPr/>
        </p:nvSpPr>
        <p:spPr bwMode="auto">
          <a:xfrm>
            <a:off x="1223862" y="4087838"/>
            <a:ext cx="6696276" cy="989894"/>
          </a:xfrm>
          <a:prstGeom prst="rect">
            <a:avLst/>
          </a:prstGeom>
          <a:noFill/>
          <a:ln w="5715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1" lang="ja-JP" altLang="en-US" sz="1800" b="0" i="0" u="none" strike="noStrike" kern="1200" cap="none" spc="0" normalizeH="0" baseline="0" noProof="0">
              <a:ln>
                <a:noFill/>
              </a:ln>
              <a:solidFill>
                <a:srgbClr val="000000"/>
              </a:solidFill>
              <a:effectLst/>
              <a:uLnTx/>
              <a:uFillTx/>
              <a:latin typeface="Arial" charset="0"/>
              <a:ea typeface="HG創英角ｺﾞｼｯｸUB" pitchFamily="49" charset="-128"/>
              <a:cs typeface="+mn-cs"/>
            </a:endParaRPr>
          </a:p>
        </p:txBody>
      </p:sp>
    </p:spTree>
    <p:extLst>
      <p:ext uri="{BB962C8B-B14F-4D97-AF65-F5344CB8AC3E}">
        <p14:creationId xmlns:p14="http://schemas.microsoft.com/office/powerpoint/2010/main" val="3535954287"/>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EBB84B-C6EB-754D-9387-C009330D42E1}"/>
              </a:ext>
            </a:extLst>
          </p:cNvPr>
          <p:cNvSpPr>
            <a:spLocks noGrp="1"/>
          </p:cNvSpPr>
          <p:nvPr>
            <p:ph type="title"/>
          </p:nvPr>
        </p:nvSpPr>
        <p:spPr>
          <a:xfrm>
            <a:off x="468313" y="188913"/>
            <a:ext cx="7252321" cy="1143000"/>
          </a:xfrm>
        </p:spPr>
        <p:txBody>
          <a:bodyPr/>
          <a:lstStyle/>
          <a:p>
            <a:r>
              <a:rPr kumimoji="1" lang="ja-JP" altLang="en-US" dirty="0"/>
              <a:t>実践における最大のハードル</a:t>
            </a:r>
          </a:p>
        </p:txBody>
      </p:sp>
      <p:sp>
        <p:nvSpPr>
          <p:cNvPr id="4" name="スライド番号プレースホルダー 3">
            <a:extLst>
              <a:ext uri="{FF2B5EF4-FFF2-40B4-BE49-F238E27FC236}">
                <a16:creationId xmlns:a16="http://schemas.microsoft.com/office/drawing/2014/main" id="{48219CBD-6F0D-5E49-9729-69D77A188F6B}"/>
              </a:ext>
            </a:extLst>
          </p:cNvPr>
          <p:cNvSpPr>
            <a:spLocks noGrp="1"/>
          </p:cNvSpPr>
          <p:nvPr>
            <p:ph type="sldNum" sz="quarter" idx="4"/>
          </p:nvPr>
        </p:nvSpPr>
        <p:spPr>
          <a:xfrm>
            <a:off x="7720634" y="6491979"/>
            <a:ext cx="946112" cy="321397"/>
          </a:xfrm>
        </p:spPr>
        <p:txBody>
          <a:bodyPr/>
          <a:lstStyle/>
          <a:p>
            <a:pPr>
              <a:defRPr/>
            </a:pPr>
            <a:fld id="{85191FB8-4F62-47EF-9F3F-3C0A94BC7DC8}" type="slidenum">
              <a:rPr lang="en-US" altLang="ja-JP" smtClean="0"/>
              <a:pPr>
                <a:defRPr/>
              </a:pPr>
              <a:t>95</a:t>
            </a:fld>
            <a:endParaRPr lang="en-US" altLang="ja-JP" dirty="0"/>
          </a:p>
        </p:txBody>
      </p:sp>
      <p:sp>
        <p:nvSpPr>
          <p:cNvPr id="5" name="正方形/長方形 4">
            <a:extLst>
              <a:ext uri="{FF2B5EF4-FFF2-40B4-BE49-F238E27FC236}">
                <a16:creationId xmlns:a16="http://schemas.microsoft.com/office/drawing/2014/main" id="{08E1FDC7-6FAC-30E7-5108-50A6974C47A0}"/>
              </a:ext>
            </a:extLst>
          </p:cNvPr>
          <p:cNvSpPr/>
          <p:nvPr/>
        </p:nvSpPr>
        <p:spPr bwMode="auto">
          <a:xfrm>
            <a:off x="890649" y="1772816"/>
            <a:ext cx="3528392" cy="1152128"/>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r>
              <a:rPr kumimoji="1" lang="ja-JP" altLang="en-US">
                <a:latin typeface="Meiryo UI" panose="020B0604030504040204" pitchFamily="34" charset="-128"/>
                <a:ea typeface="Meiryo UI" panose="020B0604030504040204" pitchFamily="34" charset="-128"/>
              </a:rPr>
              <a:t>皆んなで生み出した利益を</a:t>
            </a:r>
            <a:endParaRPr kumimoji="1" lang="en-US" altLang="ja-JP" dirty="0">
              <a:latin typeface="Meiryo UI" panose="020B0604030504040204" pitchFamily="34" charset="-128"/>
              <a:ea typeface="Meiryo UI" panose="020B0604030504040204" pitchFamily="34" charset="-128"/>
            </a:endParaRPr>
          </a:p>
          <a:p>
            <a:pPr algn="l"/>
            <a:r>
              <a:rPr kumimoji="1" lang="ja-JP" altLang="en-US">
                <a:latin typeface="Meiryo UI" panose="020B0604030504040204" pitchFamily="34" charset="-128"/>
                <a:ea typeface="Meiryo UI" panose="020B0604030504040204" pitchFamily="34" charset="-128"/>
              </a:rPr>
              <a:t>社長</a:t>
            </a:r>
            <a:r>
              <a:rPr lang="ja-JP" altLang="en-US">
                <a:latin typeface="Meiryo UI" panose="020B0604030504040204" pitchFamily="34" charset="-128"/>
                <a:ea typeface="Meiryo UI" panose="020B0604030504040204" pitchFamily="34" charset="-128"/>
              </a:rPr>
              <a:t>が</a:t>
            </a:r>
            <a:r>
              <a:rPr kumimoji="1" lang="ja-JP" altLang="en-US">
                <a:latin typeface="Meiryo UI" panose="020B0604030504040204" pitchFamily="34" charset="-128"/>
                <a:ea typeface="Meiryo UI" panose="020B0604030504040204" pitchFamily="34" charset="-128"/>
              </a:rPr>
              <a:t>独占し、格差が広がるのか</a:t>
            </a:r>
            <a:r>
              <a:rPr kumimoji="1" lang="en-US" altLang="ja-JP" dirty="0">
                <a:latin typeface="Meiryo UI" panose="020B0604030504040204" pitchFamily="34" charset="-128"/>
                <a:ea typeface="Meiryo UI" panose="020B0604030504040204" pitchFamily="34" charset="-128"/>
              </a:rPr>
              <a:t>…</a:t>
            </a:r>
            <a:endParaRPr kumimoji="1" lang="ja-JP" altLang="en-US">
              <a:latin typeface="Meiryo UI" panose="020B0604030504040204" pitchFamily="34" charset="-128"/>
              <a:ea typeface="Meiryo UI" panose="020B0604030504040204" pitchFamily="34" charset="-128"/>
            </a:endParaRPr>
          </a:p>
        </p:txBody>
      </p:sp>
      <p:sp>
        <p:nvSpPr>
          <p:cNvPr id="6" name="正方形/長方形 5">
            <a:extLst>
              <a:ext uri="{FF2B5EF4-FFF2-40B4-BE49-F238E27FC236}">
                <a16:creationId xmlns:a16="http://schemas.microsoft.com/office/drawing/2014/main" id="{1673B1FE-66BC-B512-01C7-EBD3092F005F}"/>
              </a:ext>
            </a:extLst>
          </p:cNvPr>
          <p:cNvSpPr/>
          <p:nvPr/>
        </p:nvSpPr>
        <p:spPr bwMode="auto">
          <a:xfrm>
            <a:off x="890649" y="3102852"/>
            <a:ext cx="3528392" cy="1152128"/>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r>
              <a:rPr kumimoji="1" lang="ja-JP" altLang="en-US">
                <a:latin typeface="Meiryo UI" panose="020B0604030504040204" pitchFamily="34" charset="-128"/>
                <a:ea typeface="Meiryo UI" panose="020B0604030504040204" pitchFamily="34" charset="-128"/>
              </a:rPr>
              <a:t>こんな私的な経費も、会社の経費</a:t>
            </a:r>
            <a:endParaRPr kumimoji="1" lang="en-US" altLang="ja-JP" dirty="0">
              <a:latin typeface="Meiryo UI" panose="020B0604030504040204" pitchFamily="34" charset="-128"/>
              <a:ea typeface="Meiryo UI" panose="020B0604030504040204" pitchFamily="34" charset="-128"/>
            </a:endParaRPr>
          </a:p>
          <a:p>
            <a:r>
              <a:rPr lang="ja-JP" altLang="en-US">
                <a:latin typeface="Meiryo UI" panose="020B0604030504040204" pitchFamily="34" charset="-128"/>
                <a:ea typeface="Meiryo UI" panose="020B0604030504040204" pitchFamily="34" charset="-128"/>
              </a:rPr>
              <a:t>として処理するんですか</a:t>
            </a:r>
            <a:r>
              <a:rPr lang="en-US" altLang="ja-JP" dirty="0">
                <a:latin typeface="Meiryo UI" panose="020B0604030504040204" pitchFamily="34" charset="-128"/>
                <a:ea typeface="Meiryo UI" panose="020B0604030504040204" pitchFamily="34" charset="-128"/>
              </a:rPr>
              <a:t>…</a:t>
            </a:r>
            <a:r>
              <a:rPr lang="ja-JP" altLang="en-US">
                <a:latin typeface="Meiryo UI" panose="020B0604030504040204" pitchFamily="34" charset="-128"/>
                <a:ea typeface="Meiryo UI" panose="020B0604030504040204" pitchFamily="34" charset="-128"/>
              </a:rPr>
              <a:t>？</a:t>
            </a:r>
            <a:endParaRPr kumimoji="1" lang="ja-JP" altLang="en-US">
              <a:latin typeface="Meiryo UI" panose="020B0604030504040204" pitchFamily="34" charset="-128"/>
              <a:ea typeface="Meiryo UI" panose="020B0604030504040204" pitchFamily="34" charset="-128"/>
            </a:endParaRPr>
          </a:p>
        </p:txBody>
      </p:sp>
      <p:sp>
        <p:nvSpPr>
          <p:cNvPr id="7" name="正方形/長方形 6">
            <a:extLst>
              <a:ext uri="{FF2B5EF4-FFF2-40B4-BE49-F238E27FC236}">
                <a16:creationId xmlns:a16="http://schemas.microsoft.com/office/drawing/2014/main" id="{F872DAD1-7E55-7C46-43A7-071A3730EFA0}"/>
              </a:ext>
            </a:extLst>
          </p:cNvPr>
          <p:cNvSpPr/>
          <p:nvPr/>
        </p:nvSpPr>
        <p:spPr bwMode="auto">
          <a:xfrm>
            <a:off x="890649" y="4409138"/>
            <a:ext cx="3528392" cy="1152128"/>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r>
              <a:rPr lang="ja-JP" altLang="en-US">
                <a:latin typeface="Meiryo UI" panose="020B0604030504040204" pitchFamily="34" charset="-128"/>
                <a:ea typeface="Meiryo UI" panose="020B0604030504040204" pitchFamily="34" charset="-128"/>
              </a:rPr>
              <a:t>従業員のことを考えてくれないなら</a:t>
            </a:r>
            <a:endParaRPr lang="en-US" altLang="ja-JP" dirty="0">
              <a:latin typeface="Meiryo UI" panose="020B0604030504040204" pitchFamily="34" charset="-128"/>
              <a:ea typeface="Meiryo UI" panose="020B0604030504040204" pitchFamily="34" charset="-128"/>
            </a:endParaRPr>
          </a:p>
          <a:p>
            <a:pPr algn="l"/>
            <a:r>
              <a:rPr lang="ja-JP" altLang="en-US">
                <a:latin typeface="Meiryo UI" panose="020B0604030504040204" pitchFamily="34" charset="-128"/>
                <a:ea typeface="Meiryo UI" panose="020B0604030504040204" pitchFamily="34" charset="-128"/>
              </a:rPr>
              <a:t>辞めよう</a:t>
            </a:r>
            <a:r>
              <a:rPr kumimoji="1" lang="ja-JP" altLang="en-US">
                <a:latin typeface="Meiryo UI" panose="020B0604030504040204" pitchFamily="34" charset="-128"/>
                <a:ea typeface="Meiryo UI" panose="020B0604030504040204" pitchFamily="34" charset="-128"/>
              </a:rPr>
              <a:t>かな</a:t>
            </a:r>
            <a:r>
              <a:rPr kumimoji="1" lang="en-US" altLang="ja-JP" dirty="0">
                <a:latin typeface="Meiryo UI" panose="020B0604030504040204" pitchFamily="34" charset="-128"/>
                <a:ea typeface="Meiryo UI" panose="020B0604030504040204" pitchFamily="34" charset="-128"/>
              </a:rPr>
              <a:t>…</a:t>
            </a:r>
          </a:p>
          <a:p>
            <a:pPr algn="l"/>
            <a:r>
              <a:rPr lang="ja-JP" altLang="en-US">
                <a:latin typeface="Meiryo UI" panose="020B0604030504040204" pitchFamily="34" charset="-128"/>
                <a:ea typeface="Meiryo UI" panose="020B0604030504040204" pitchFamily="34" charset="-128"/>
              </a:rPr>
              <a:t>うちの社長ヤバいと皆に伝えなきゃ</a:t>
            </a:r>
            <a:r>
              <a:rPr lang="en-US" altLang="ja-JP" dirty="0">
                <a:latin typeface="Meiryo UI" panose="020B0604030504040204" pitchFamily="34" charset="-128"/>
                <a:ea typeface="Meiryo UI" panose="020B0604030504040204" pitchFamily="34" charset="-128"/>
              </a:rPr>
              <a:t>…</a:t>
            </a:r>
            <a:endParaRPr kumimoji="1" lang="ja-JP" altLang="en-US">
              <a:latin typeface="Meiryo UI" panose="020B0604030504040204" pitchFamily="34" charset="-128"/>
              <a:ea typeface="Meiryo UI" panose="020B0604030504040204" pitchFamily="34" charset="-128"/>
            </a:endParaRPr>
          </a:p>
        </p:txBody>
      </p:sp>
      <p:sp>
        <p:nvSpPr>
          <p:cNvPr id="9" name="正方形/長方形 8">
            <a:extLst>
              <a:ext uri="{FF2B5EF4-FFF2-40B4-BE49-F238E27FC236}">
                <a16:creationId xmlns:a16="http://schemas.microsoft.com/office/drawing/2014/main" id="{8517D1D3-62A8-015E-D741-3C5BAB20C1F4}"/>
              </a:ext>
            </a:extLst>
          </p:cNvPr>
          <p:cNvSpPr/>
          <p:nvPr/>
        </p:nvSpPr>
        <p:spPr bwMode="auto">
          <a:xfrm>
            <a:off x="4572000" y="1772816"/>
            <a:ext cx="3528392" cy="1152128"/>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r>
              <a:rPr kumimoji="1" lang="ja-JP" altLang="en-US">
                <a:latin typeface="Meiryo UI" panose="020B0604030504040204" pitchFamily="34" charset="-128"/>
                <a:ea typeface="Meiryo UI" panose="020B0604030504040204" pitchFamily="34" charset="-128"/>
              </a:rPr>
              <a:t>この節税対策だと、</a:t>
            </a:r>
            <a:endParaRPr kumimoji="1" lang="en-US" altLang="ja-JP" dirty="0">
              <a:latin typeface="Meiryo UI" panose="020B0604030504040204" pitchFamily="34" charset="-128"/>
              <a:ea typeface="Meiryo UI" panose="020B0604030504040204" pitchFamily="34" charset="-128"/>
            </a:endParaRPr>
          </a:p>
          <a:p>
            <a:pPr algn="l"/>
            <a:r>
              <a:rPr kumimoji="1" lang="ja-JP" altLang="en-US">
                <a:latin typeface="Meiryo UI" panose="020B0604030504040204" pitchFamily="34" charset="-128"/>
                <a:ea typeface="Meiryo UI" panose="020B0604030504040204" pitchFamily="34" charset="-128"/>
              </a:rPr>
              <a:t>支払う税額が大きくなって損しますよ</a:t>
            </a:r>
          </a:p>
        </p:txBody>
      </p:sp>
      <p:sp>
        <p:nvSpPr>
          <p:cNvPr id="10" name="正方形/長方形 9">
            <a:extLst>
              <a:ext uri="{FF2B5EF4-FFF2-40B4-BE49-F238E27FC236}">
                <a16:creationId xmlns:a16="http://schemas.microsoft.com/office/drawing/2014/main" id="{D70CCB88-B9DA-3B9A-31ED-7937725130CB}"/>
              </a:ext>
            </a:extLst>
          </p:cNvPr>
          <p:cNvSpPr/>
          <p:nvPr/>
        </p:nvSpPr>
        <p:spPr bwMode="auto">
          <a:xfrm>
            <a:off x="4572000" y="3102852"/>
            <a:ext cx="3528392" cy="1152128"/>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r>
              <a:rPr kumimoji="1" lang="ja-JP" altLang="en-US">
                <a:latin typeface="Meiryo UI" panose="020B0604030504040204" pitchFamily="34" charset="-128"/>
                <a:ea typeface="Meiryo UI" panose="020B0604030504040204" pitchFamily="34" charset="-128"/>
              </a:rPr>
              <a:t>この節税対策は前例がないので、</a:t>
            </a:r>
            <a:endParaRPr kumimoji="1" lang="en-US" altLang="ja-JP" dirty="0">
              <a:latin typeface="Meiryo UI" panose="020B0604030504040204" pitchFamily="34" charset="-128"/>
              <a:ea typeface="Meiryo UI" panose="020B0604030504040204" pitchFamily="34" charset="-128"/>
            </a:endParaRPr>
          </a:p>
          <a:p>
            <a:pPr algn="l"/>
            <a:r>
              <a:rPr lang="ja-JP" altLang="en-US">
                <a:latin typeface="Meiryo UI" panose="020B0604030504040204" pitchFamily="34" charset="-128"/>
                <a:ea typeface="Meiryo UI" panose="020B0604030504040204" pitchFamily="34" charset="-128"/>
              </a:rPr>
              <a:t>違法にならないか心配です</a:t>
            </a:r>
            <a:r>
              <a:rPr lang="en-US" altLang="ja-JP" dirty="0">
                <a:latin typeface="Meiryo UI" panose="020B0604030504040204" pitchFamily="34" charset="-128"/>
                <a:ea typeface="Meiryo UI" panose="020B0604030504040204" pitchFamily="34" charset="-128"/>
              </a:rPr>
              <a:t>…</a:t>
            </a:r>
            <a:endParaRPr kumimoji="1" lang="ja-JP" altLang="en-US">
              <a:latin typeface="Meiryo UI" panose="020B0604030504040204" pitchFamily="34" charset="-128"/>
              <a:ea typeface="Meiryo UI" panose="020B0604030504040204" pitchFamily="34" charset="-128"/>
            </a:endParaRPr>
          </a:p>
        </p:txBody>
      </p:sp>
      <p:sp>
        <p:nvSpPr>
          <p:cNvPr id="11" name="正方形/長方形 10">
            <a:extLst>
              <a:ext uri="{FF2B5EF4-FFF2-40B4-BE49-F238E27FC236}">
                <a16:creationId xmlns:a16="http://schemas.microsoft.com/office/drawing/2014/main" id="{8A41C091-57AE-D435-1EAF-C06739F29B3F}"/>
              </a:ext>
            </a:extLst>
          </p:cNvPr>
          <p:cNvSpPr/>
          <p:nvPr/>
        </p:nvSpPr>
        <p:spPr bwMode="auto">
          <a:xfrm>
            <a:off x="4572000" y="4409138"/>
            <a:ext cx="3528392" cy="1152128"/>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r>
              <a:rPr lang="ja-JP" altLang="en-US">
                <a:latin typeface="Meiryo UI" panose="020B0604030504040204" pitchFamily="34" charset="-128"/>
                <a:ea typeface="Meiryo UI" panose="020B0604030504040204" pitchFamily="34" charset="-128"/>
              </a:rPr>
              <a:t>ちゃんとリスクを伝えておかないと</a:t>
            </a:r>
            <a:endParaRPr lang="en-US" altLang="ja-JP" dirty="0">
              <a:latin typeface="Meiryo UI" panose="020B0604030504040204" pitchFamily="34" charset="-128"/>
              <a:ea typeface="Meiryo UI" panose="020B0604030504040204" pitchFamily="34" charset="-128"/>
            </a:endParaRPr>
          </a:p>
          <a:p>
            <a:pPr algn="l"/>
            <a:r>
              <a:rPr lang="ja-JP" altLang="en-US">
                <a:latin typeface="Meiryo UI" panose="020B0604030504040204" pitchFamily="34" charset="-128"/>
                <a:ea typeface="Meiryo UI" panose="020B0604030504040204" pitchFamily="34" charset="-128"/>
              </a:rPr>
              <a:t>責任を自分に負わされたら大変だ</a:t>
            </a:r>
            <a:r>
              <a:rPr lang="en-US" altLang="ja-JP" dirty="0">
                <a:latin typeface="Meiryo UI" panose="020B0604030504040204" pitchFamily="34" charset="-128"/>
                <a:ea typeface="Meiryo UI" panose="020B0604030504040204" pitchFamily="34" charset="-128"/>
              </a:rPr>
              <a:t>…</a:t>
            </a:r>
            <a:endParaRPr kumimoji="1" lang="en-US" altLang="ja-JP" dirty="0">
              <a:latin typeface="Meiryo UI" panose="020B0604030504040204" pitchFamily="34" charset="-128"/>
              <a:ea typeface="Meiryo UI" panose="020B0604030504040204" pitchFamily="34" charset="-128"/>
            </a:endParaRPr>
          </a:p>
        </p:txBody>
      </p:sp>
      <p:cxnSp>
        <p:nvCxnSpPr>
          <p:cNvPr id="12" name="直線コネクタ 11">
            <a:extLst>
              <a:ext uri="{FF2B5EF4-FFF2-40B4-BE49-F238E27FC236}">
                <a16:creationId xmlns:a16="http://schemas.microsoft.com/office/drawing/2014/main" id="{0B851805-56F0-0AD9-C90D-5CEF3F72E2B0}"/>
              </a:ext>
            </a:extLst>
          </p:cNvPr>
          <p:cNvCxnSpPr>
            <a:cxnSpLocks/>
          </p:cNvCxnSpPr>
          <p:nvPr/>
        </p:nvCxnSpPr>
        <p:spPr bwMode="auto">
          <a:xfrm>
            <a:off x="899592" y="1578181"/>
            <a:ext cx="3528392" cy="0"/>
          </a:xfrm>
          <a:prstGeom prst="line">
            <a:avLst/>
          </a:prstGeom>
          <a:noFill/>
          <a:ln w="9525" cap="flat" cmpd="sng" algn="ctr">
            <a:solidFill>
              <a:schemeClr val="bg2"/>
            </a:solidFill>
            <a:prstDash val="solid"/>
            <a:round/>
            <a:headEnd type="none" w="med" len="med"/>
            <a:tailEnd type="none" w="med" len="med"/>
          </a:ln>
          <a:effectLst/>
        </p:spPr>
      </p:cxnSp>
      <p:cxnSp>
        <p:nvCxnSpPr>
          <p:cNvPr id="14" name="直線コネクタ 13">
            <a:extLst>
              <a:ext uri="{FF2B5EF4-FFF2-40B4-BE49-F238E27FC236}">
                <a16:creationId xmlns:a16="http://schemas.microsoft.com/office/drawing/2014/main" id="{3E8727B4-3D7F-EA65-54DD-EBC6F435C363}"/>
              </a:ext>
            </a:extLst>
          </p:cNvPr>
          <p:cNvCxnSpPr>
            <a:cxnSpLocks/>
          </p:cNvCxnSpPr>
          <p:nvPr/>
        </p:nvCxnSpPr>
        <p:spPr bwMode="auto">
          <a:xfrm>
            <a:off x="4657553" y="1578181"/>
            <a:ext cx="3528392" cy="0"/>
          </a:xfrm>
          <a:prstGeom prst="line">
            <a:avLst/>
          </a:prstGeom>
          <a:noFill/>
          <a:ln w="9525" cap="flat" cmpd="sng" algn="ctr">
            <a:solidFill>
              <a:schemeClr val="bg2"/>
            </a:solidFill>
            <a:prstDash val="solid"/>
            <a:round/>
            <a:headEnd type="none" w="med" len="med"/>
            <a:tailEnd type="none" w="med" len="med"/>
          </a:ln>
          <a:effectLst/>
        </p:spPr>
      </p:cxnSp>
      <p:sp>
        <p:nvSpPr>
          <p:cNvPr id="15" name="テキスト ボックス 14">
            <a:extLst>
              <a:ext uri="{FF2B5EF4-FFF2-40B4-BE49-F238E27FC236}">
                <a16:creationId xmlns:a16="http://schemas.microsoft.com/office/drawing/2014/main" id="{5A444A8E-9284-5C21-61E4-FF497F9D720B}"/>
              </a:ext>
            </a:extLst>
          </p:cNvPr>
          <p:cNvSpPr txBox="1"/>
          <p:nvPr/>
        </p:nvSpPr>
        <p:spPr>
          <a:xfrm>
            <a:off x="1759264" y="1208849"/>
            <a:ext cx="2018502" cy="369332"/>
          </a:xfrm>
          <a:prstGeom prst="rect">
            <a:avLst/>
          </a:prstGeom>
          <a:noFill/>
        </p:spPr>
        <p:txBody>
          <a:bodyPr wrap="none" rtlCol="0">
            <a:spAutoFit/>
          </a:bodyPr>
          <a:lstStyle/>
          <a:p>
            <a:pPr algn="ctr"/>
            <a:r>
              <a:rPr kumimoji="1" lang="ja-JP" altLang="en-US">
                <a:latin typeface="Meiryo UI" panose="020B0604030504040204" pitchFamily="34" charset="-128"/>
                <a:ea typeface="Meiryo UI" panose="020B0604030504040204" pitchFamily="34" charset="-128"/>
              </a:rPr>
              <a:t>経理担当者の視点</a:t>
            </a:r>
          </a:p>
        </p:txBody>
      </p:sp>
      <p:sp>
        <p:nvSpPr>
          <p:cNvPr id="16" name="テキスト ボックス 15">
            <a:extLst>
              <a:ext uri="{FF2B5EF4-FFF2-40B4-BE49-F238E27FC236}">
                <a16:creationId xmlns:a16="http://schemas.microsoft.com/office/drawing/2014/main" id="{9B207D13-0AB0-D82F-373E-1E7613C274E2}"/>
              </a:ext>
            </a:extLst>
          </p:cNvPr>
          <p:cNvSpPr txBox="1"/>
          <p:nvPr/>
        </p:nvSpPr>
        <p:spPr>
          <a:xfrm>
            <a:off x="5399856" y="1208849"/>
            <a:ext cx="2018502" cy="369332"/>
          </a:xfrm>
          <a:prstGeom prst="rect">
            <a:avLst/>
          </a:prstGeom>
          <a:noFill/>
        </p:spPr>
        <p:txBody>
          <a:bodyPr wrap="none" rtlCol="0">
            <a:spAutoFit/>
          </a:bodyPr>
          <a:lstStyle/>
          <a:p>
            <a:pPr algn="ctr"/>
            <a:r>
              <a:rPr kumimoji="1" lang="ja-JP" altLang="en-US">
                <a:latin typeface="Meiryo UI" panose="020B0604030504040204" pitchFamily="34" charset="-128"/>
                <a:ea typeface="Meiryo UI" panose="020B0604030504040204" pitchFamily="34" charset="-128"/>
              </a:rPr>
              <a:t>顧問税理士の視点</a:t>
            </a:r>
          </a:p>
        </p:txBody>
      </p:sp>
      <p:sp>
        <p:nvSpPr>
          <p:cNvPr id="3" name="三角形 2">
            <a:extLst>
              <a:ext uri="{FF2B5EF4-FFF2-40B4-BE49-F238E27FC236}">
                <a16:creationId xmlns:a16="http://schemas.microsoft.com/office/drawing/2014/main" id="{4DA0B8CC-5664-7017-AD8A-A17CA4B033BF}"/>
              </a:ext>
            </a:extLst>
          </p:cNvPr>
          <p:cNvSpPr/>
          <p:nvPr/>
        </p:nvSpPr>
        <p:spPr bwMode="auto">
          <a:xfrm rot="10800000">
            <a:off x="3275856" y="5649151"/>
            <a:ext cx="2304256" cy="144016"/>
          </a:xfrm>
          <a:prstGeom prst="triangle">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fontScale="25000" lnSpcReduction="20000"/>
          </a:bodyPr>
          <a:lstStyle/>
          <a:p>
            <a:pPr algn="l"/>
            <a:endParaRPr kumimoji="1" lang="ja-JP" altLang="en-US">
              <a:latin typeface="Meiryo UI" panose="020B0604030504040204" pitchFamily="34" charset="-128"/>
              <a:ea typeface="Meiryo UI" panose="020B0604030504040204" pitchFamily="34" charset="-128"/>
            </a:endParaRPr>
          </a:p>
        </p:txBody>
      </p:sp>
      <p:sp>
        <p:nvSpPr>
          <p:cNvPr id="17" name="テキスト ボックス 16">
            <a:extLst>
              <a:ext uri="{FF2B5EF4-FFF2-40B4-BE49-F238E27FC236}">
                <a16:creationId xmlns:a16="http://schemas.microsoft.com/office/drawing/2014/main" id="{0DB10CC0-A13F-C61A-37D8-B686C9D63806}"/>
              </a:ext>
            </a:extLst>
          </p:cNvPr>
          <p:cNvSpPr txBox="1"/>
          <p:nvPr/>
        </p:nvSpPr>
        <p:spPr>
          <a:xfrm>
            <a:off x="1456093" y="5895419"/>
            <a:ext cx="5915402" cy="461665"/>
          </a:xfrm>
          <a:prstGeom prst="rect">
            <a:avLst/>
          </a:prstGeom>
          <a:noFill/>
        </p:spPr>
        <p:txBody>
          <a:bodyPr wrap="none" rtlCol="0">
            <a:spAutoFit/>
          </a:bodyPr>
          <a:lstStyle/>
          <a:p>
            <a:pPr algn="ctr"/>
            <a:r>
              <a:rPr kumimoji="1" lang="ja-JP" altLang="en-US" sz="2400">
                <a:latin typeface="Meiryo UI" panose="020B0604030504040204" pitchFamily="34" charset="-128"/>
                <a:ea typeface="Meiryo UI" panose="020B0604030504040204" pitchFamily="34" charset="-128"/>
              </a:rPr>
              <a:t>結果、誰も施策方針通りに動いてくれないことに</a:t>
            </a:r>
          </a:p>
        </p:txBody>
      </p:sp>
    </p:spTree>
    <p:extLst>
      <p:ext uri="{BB962C8B-B14F-4D97-AF65-F5344CB8AC3E}">
        <p14:creationId xmlns:p14="http://schemas.microsoft.com/office/powerpoint/2010/main" val="324061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7"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255BBB-1378-4DFA-AE50-5F4AD19B33A5}"/>
              </a:ext>
            </a:extLst>
          </p:cNvPr>
          <p:cNvSpPr>
            <a:spLocks noGrp="1"/>
          </p:cNvSpPr>
          <p:nvPr>
            <p:ph type="title"/>
          </p:nvPr>
        </p:nvSpPr>
        <p:spPr/>
        <p:txBody>
          <a:bodyPr/>
          <a:lstStyle/>
          <a:p>
            <a:r>
              <a:rPr kumimoji="1" lang="ja-JP" altLang="en-US"/>
              <a:t>実践の壁と解決策</a:t>
            </a:r>
            <a:endParaRPr kumimoji="1" lang="ja-JP" altLang="en-US" dirty="0"/>
          </a:p>
        </p:txBody>
      </p:sp>
      <p:sp>
        <p:nvSpPr>
          <p:cNvPr id="4" name="スライド番号プレースホルダー 3">
            <a:extLst>
              <a:ext uri="{FF2B5EF4-FFF2-40B4-BE49-F238E27FC236}">
                <a16:creationId xmlns:a16="http://schemas.microsoft.com/office/drawing/2014/main" id="{15840808-262F-4B13-8759-43D0CD096FE7}"/>
              </a:ext>
            </a:extLst>
          </p:cNvPr>
          <p:cNvSpPr>
            <a:spLocks noGrp="1"/>
          </p:cNvSpPr>
          <p:nvPr>
            <p:ph type="sldNum" sz="quarter" idx="4"/>
          </p:nvPr>
        </p:nvSpPr>
        <p:spPr/>
        <p:txBody>
          <a:bodyPr/>
          <a:lstStyle/>
          <a:p>
            <a:pPr>
              <a:defRPr/>
            </a:pPr>
            <a:fld id="{85191FB8-4F62-47EF-9F3F-3C0A94BC7DC8}" type="slidenum">
              <a:rPr lang="en-US" altLang="ja-JP" smtClean="0"/>
              <a:pPr>
                <a:defRPr/>
              </a:pPr>
              <a:t>96</a:t>
            </a:fld>
            <a:endParaRPr lang="en-US" altLang="ja-JP" sz="1200" dirty="0"/>
          </a:p>
        </p:txBody>
      </p:sp>
      <p:sp>
        <p:nvSpPr>
          <p:cNvPr id="20" name="正方形/長方形 19">
            <a:extLst>
              <a:ext uri="{FF2B5EF4-FFF2-40B4-BE49-F238E27FC236}">
                <a16:creationId xmlns:a16="http://schemas.microsoft.com/office/drawing/2014/main" id="{00D76E2F-115A-C793-5740-3FF1D60B1D4F}"/>
              </a:ext>
            </a:extLst>
          </p:cNvPr>
          <p:cNvSpPr/>
          <p:nvPr/>
        </p:nvSpPr>
        <p:spPr bwMode="auto">
          <a:xfrm>
            <a:off x="1223862" y="1430681"/>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dirty="0">
                <a:latin typeface="Meiryo UI" panose="020B0604030504040204" pitchFamily="34" charset="-128"/>
                <a:ea typeface="Meiryo UI" panose="020B0604030504040204" pitchFamily="34" charset="-128"/>
              </a:rPr>
              <a:t>経理担当者</a:t>
            </a:r>
            <a:r>
              <a:rPr lang="en-US" altLang="ja-JP" dirty="0">
                <a:latin typeface="Meiryo UI" panose="020B0604030504040204" pitchFamily="34" charset="-128"/>
                <a:ea typeface="Meiryo UI" panose="020B0604030504040204" pitchFamily="34" charset="-128"/>
              </a:rPr>
              <a:t>/</a:t>
            </a:r>
            <a:r>
              <a:rPr lang="ja-JP" altLang="en-US" dirty="0">
                <a:latin typeface="Meiryo UI" panose="020B0604030504040204" pitchFamily="34" charset="-128"/>
                <a:ea typeface="Meiryo UI" panose="020B0604030504040204" pitchFamily="34" charset="-128"/>
              </a:rPr>
              <a:t>税理士というお金に絡むメンバーが実践の壁に</a:t>
            </a:r>
            <a:endParaRPr kumimoji="1" lang="ja-JP" altLang="en-US" dirty="0">
              <a:latin typeface="Meiryo UI" panose="020B0604030504040204" pitchFamily="34" charset="-128"/>
              <a:ea typeface="Meiryo UI" panose="020B0604030504040204" pitchFamily="34" charset="-128"/>
            </a:endParaRPr>
          </a:p>
        </p:txBody>
      </p:sp>
      <p:sp>
        <p:nvSpPr>
          <p:cNvPr id="21" name="正方形/長方形 20">
            <a:extLst>
              <a:ext uri="{FF2B5EF4-FFF2-40B4-BE49-F238E27FC236}">
                <a16:creationId xmlns:a16="http://schemas.microsoft.com/office/drawing/2014/main" id="{B000D1BB-F7CB-1443-B3AC-B88A378E6B78}"/>
              </a:ext>
            </a:extLst>
          </p:cNvPr>
          <p:cNvSpPr/>
          <p:nvPr/>
        </p:nvSpPr>
        <p:spPr bwMode="auto">
          <a:xfrm>
            <a:off x="1223862" y="3199322"/>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lang="ja-JP" altLang="en-US" dirty="0">
                <a:latin typeface="Meiryo UI" panose="020B0604030504040204" pitchFamily="34" charset="-128"/>
                <a:ea typeface="Meiryo UI" panose="020B0604030504040204" pitchFamily="34" charset="-128"/>
              </a:rPr>
              <a:t>節税に最適化し、経営改善や資金調達サポートなども可能な</a:t>
            </a:r>
            <a:endParaRPr lang="en-US" altLang="ja-JP" dirty="0">
              <a:latin typeface="Meiryo UI" panose="020B0604030504040204" pitchFamily="34" charset="-128"/>
              <a:ea typeface="Meiryo UI" panose="020B0604030504040204" pitchFamily="34" charset="-128"/>
            </a:endParaRPr>
          </a:p>
          <a:p>
            <a:pPr algn="ctr"/>
            <a:r>
              <a:rPr lang="ja-JP" altLang="en-US" dirty="0">
                <a:solidFill>
                  <a:srgbClr val="FF0000"/>
                </a:solidFill>
                <a:latin typeface="Meiryo UI" panose="020B0604030504040204" pitchFamily="34" charset="-128"/>
                <a:ea typeface="Meiryo UI" panose="020B0604030504040204" pitchFamily="34" charset="-128"/>
              </a:rPr>
              <a:t>経理アウトソースサービス</a:t>
            </a:r>
            <a:r>
              <a:rPr lang="ja-JP" altLang="en-US" dirty="0">
                <a:latin typeface="Meiryo UI" panose="020B0604030504040204" pitchFamily="34" charset="-128"/>
                <a:ea typeface="Meiryo UI" panose="020B0604030504040204" pitchFamily="34" charset="-128"/>
              </a:rPr>
              <a:t>の活用</a:t>
            </a:r>
            <a:endParaRPr lang="en-US" altLang="ja-JP" dirty="0">
              <a:latin typeface="Meiryo UI" panose="020B0604030504040204" pitchFamily="34" charset="-128"/>
              <a:ea typeface="Meiryo UI" panose="020B0604030504040204" pitchFamily="34" charset="-128"/>
            </a:endParaRPr>
          </a:p>
          <a:p>
            <a:pPr algn="ctr"/>
            <a:r>
              <a:rPr lang="ja-JP" altLang="en-US" dirty="0">
                <a:latin typeface="Meiryo UI" panose="020B0604030504040204" pitchFamily="34" charset="-128"/>
                <a:ea typeface="Meiryo UI" panose="020B0604030504040204" pitchFamily="34" charset="-128"/>
              </a:rPr>
              <a:t>（社内メンバーに</a:t>
            </a:r>
            <a:r>
              <a:rPr lang="ja-JP" altLang="en-US" u="sng" dirty="0">
                <a:latin typeface="Meiryo UI" panose="020B0604030504040204" pitchFamily="34" charset="-128"/>
                <a:ea typeface="Meiryo UI" panose="020B0604030504040204" pitchFamily="34" charset="-128"/>
              </a:rPr>
              <a:t>気付かれずに</a:t>
            </a:r>
            <a:r>
              <a:rPr lang="ja-JP" altLang="en-US" dirty="0">
                <a:latin typeface="Meiryo UI" panose="020B0604030504040204" pitchFamily="34" charset="-128"/>
                <a:ea typeface="Meiryo UI" panose="020B0604030504040204" pitchFamily="34" charset="-128"/>
              </a:rPr>
              <a:t>実践することが鍵）</a:t>
            </a:r>
          </a:p>
        </p:txBody>
      </p:sp>
      <p:sp>
        <p:nvSpPr>
          <p:cNvPr id="22" name="正方形/長方形 21">
            <a:extLst>
              <a:ext uri="{FF2B5EF4-FFF2-40B4-BE49-F238E27FC236}">
                <a16:creationId xmlns:a16="http://schemas.microsoft.com/office/drawing/2014/main" id="{B21AD840-80D5-5338-212B-262C9EAF915D}"/>
              </a:ext>
            </a:extLst>
          </p:cNvPr>
          <p:cNvSpPr/>
          <p:nvPr/>
        </p:nvSpPr>
        <p:spPr bwMode="auto">
          <a:xfrm>
            <a:off x="1223862" y="4363451"/>
            <a:ext cx="6696276" cy="100811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r>
              <a:rPr kumimoji="1" lang="ja-JP" altLang="en-US" dirty="0">
                <a:latin typeface="Meiryo UI" panose="020B0604030504040204" pitchFamily="34" charset="-128"/>
                <a:ea typeface="Meiryo UI" panose="020B0604030504040204" pitchFamily="34" charset="-128"/>
              </a:rPr>
              <a:t>人件費や外注費の</a:t>
            </a:r>
            <a:r>
              <a:rPr kumimoji="1" lang="ja-JP" altLang="en-US" dirty="0">
                <a:solidFill>
                  <a:srgbClr val="FF0000"/>
                </a:solidFill>
                <a:latin typeface="Meiryo UI" panose="020B0604030504040204" pitchFamily="34" charset="-128"/>
                <a:ea typeface="Meiryo UI" panose="020B0604030504040204" pitchFamily="34" charset="-128"/>
              </a:rPr>
              <a:t>コストを削減</a:t>
            </a:r>
            <a:r>
              <a:rPr kumimoji="1" lang="ja-JP" altLang="en-US" dirty="0">
                <a:latin typeface="Meiryo UI" panose="020B0604030504040204" pitchFamily="34" charset="-128"/>
                <a:ea typeface="Meiryo UI" panose="020B0604030504040204" pitchFamily="34" charset="-128"/>
              </a:rPr>
              <a:t>しながら</a:t>
            </a:r>
            <a:endParaRPr kumimoji="1" lang="en-US" altLang="ja-JP" dirty="0">
              <a:latin typeface="Meiryo UI" panose="020B0604030504040204" pitchFamily="34" charset="-128"/>
              <a:ea typeface="Meiryo UI" panose="020B0604030504040204" pitchFamily="34" charset="-128"/>
            </a:endParaRPr>
          </a:p>
          <a:p>
            <a:pPr algn="ctr"/>
            <a:r>
              <a:rPr lang="ja-JP" altLang="en-US" dirty="0">
                <a:solidFill>
                  <a:srgbClr val="FF0000"/>
                </a:solidFill>
                <a:latin typeface="Meiryo UI" panose="020B0604030504040204" pitchFamily="34" charset="-128"/>
                <a:ea typeface="Meiryo UI" panose="020B0604030504040204" pitchFamily="34" charset="-128"/>
              </a:rPr>
              <a:t>節税に最適化</a:t>
            </a:r>
            <a:r>
              <a:rPr lang="ja-JP" altLang="en-US" dirty="0">
                <a:latin typeface="Meiryo UI" panose="020B0604030504040204" pitchFamily="34" charset="-128"/>
                <a:ea typeface="Meiryo UI" panose="020B0604030504040204" pitchFamily="34" charset="-128"/>
              </a:rPr>
              <a:t>した実行推進が可能に</a:t>
            </a:r>
            <a:endParaRPr kumimoji="1" lang="ja-JP" altLang="en-US" dirty="0">
              <a:latin typeface="Meiryo UI" panose="020B0604030504040204" pitchFamily="34" charset="-128"/>
              <a:ea typeface="Meiryo UI" panose="020B0604030504040204" pitchFamily="34" charset="-128"/>
            </a:endParaRPr>
          </a:p>
        </p:txBody>
      </p:sp>
      <p:sp>
        <p:nvSpPr>
          <p:cNvPr id="3" name="三角形 2">
            <a:extLst>
              <a:ext uri="{FF2B5EF4-FFF2-40B4-BE49-F238E27FC236}">
                <a16:creationId xmlns:a16="http://schemas.microsoft.com/office/drawing/2014/main" id="{7ADA0EBA-9987-D86A-68A4-91CCDB8E68B5}"/>
              </a:ext>
            </a:extLst>
          </p:cNvPr>
          <p:cNvSpPr/>
          <p:nvPr/>
        </p:nvSpPr>
        <p:spPr bwMode="auto">
          <a:xfrm rot="10800000">
            <a:off x="3563888" y="2711886"/>
            <a:ext cx="2376264" cy="216024"/>
          </a:xfrm>
          <a:prstGeom prst="triangle">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fontScale="25000" lnSpcReduction="20000"/>
          </a:bodyPr>
          <a:lstStyle/>
          <a:p>
            <a:pPr algn="l"/>
            <a:endParaRPr kumimoji="1" lang="ja-JP" altLang="en-US">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2229619565"/>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55AA58F-18CC-4BCF-9A47-6F702CC2E3ED}"/>
              </a:ext>
            </a:extLst>
          </p:cNvPr>
          <p:cNvSpPr/>
          <p:nvPr/>
        </p:nvSpPr>
        <p:spPr bwMode="auto">
          <a:xfrm>
            <a:off x="0" y="0"/>
            <a:ext cx="9144000" cy="6489700"/>
          </a:xfrm>
          <a:prstGeom prst="rect">
            <a:avLst/>
          </a:prstGeom>
          <a:gradFill flip="none" rotWithShape="1">
            <a:gsLst>
              <a:gs pos="100000">
                <a:schemeClr val="tx1">
                  <a:lumMod val="75000"/>
                </a:schemeClr>
              </a:gs>
              <a:gs pos="41000">
                <a:schemeClr val="tx1"/>
              </a:gs>
            </a:gsLst>
            <a:path path="circle">
              <a:fillToRect r="100000" b="100000"/>
            </a:path>
            <a:tileRect l="-100000" t="-100000"/>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6" name="Rectangle 6">
            <a:extLst>
              <a:ext uri="{FF2B5EF4-FFF2-40B4-BE49-F238E27FC236}">
                <a16:creationId xmlns:a16="http://schemas.microsoft.com/office/drawing/2014/main" id="{C7EB2BC4-B2AC-4E2F-BEFA-413355777517}"/>
              </a:ext>
            </a:extLst>
          </p:cNvPr>
          <p:cNvSpPr>
            <a:spLocks noGrp="1" noChangeArrowheads="1"/>
          </p:cNvSpPr>
          <p:nvPr>
            <p:ph type="sldNum" sz="quarter" idx="4"/>
          </p:nvPr>
        </p:nvSpPr>
        <p:spPr>
          <a:xfrm>
            <a:off x="7739884" y="6565821"/>
            <a:ext cx="946112" cy="292179"/>
          </a:xfrm>
          <a:prstGeom prst="rect">
            <a:avLst/>
          </a:prstGeom>
          <a:ln/>
        </p:spPr>
        <p:txBody>
          <a:bodyPr/>
          <a:lstStyle>
            <a:lvl1pPr algn="ctr">
              <a:defRPr sz="1200">
                <a:latin typeface="Meiryo UI" panose="020B0604030504040204" pitchFamily="50" charset="-128"/>
                <a:ea typeface="Meiryo UI" panose="020B0604030504040204" pitchFamily="50" charset="-128"/>
              </a:defRPr>
            </a:lvl1pPr>
          </a:lstStyle>
          <a:p>
            <a:pPr>
              <a:defRPr/>
            </a:pPr>
            <a:fld id="{85191FB8-4F62-47EF-9F3F-3C0A94BC7DC8}" type="slidenum">
              <a:rPr lang="en-US" altLang="ja-JP" smtClean="0"/>
              <a:pPr>
                <a:defRPr/>
              </a:pPr>
              <a:t>97</a:t>
            </a:fld>
            <a:endParaRPr lang="en-US" altLang="ja-JP" sz="1200" dirty="0"/>
          </a:p>
        </p:txBody>
      </p:sp>
      <p:pic>
        <p:nvPicPr>
          <p:cNvPr id="8" name="図 7">
            <a:extLst>
              <a:ext uri="{FF2B5EF4-FFF2-40B4-BE49-F238E27FC236}">
                <a16:creationId xmlns:a16="http://schemas.microsoft.com/office/drawing/2014/main" id="{6A8FABB5-5DE5-4D80-BF82-C03C1D00FB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08212" y="404813"/>
            <a:ext cx="1067475" cy="425507"/>
          </a:xfrm>
          <a:prstGeom prst="rect">
            <a:avLst/>
          </a:prstGeom>
        </p:spPr>
      </p:pic>
      <p:sp>
        <p:nvSpPr>
          <p:cNvPr id="7" name="タイトル 1">
            <a:extLst>
              <a:ext uri="{FF2B5EF4-FFF2-40B4-BE49-F238E27FC236}">
                <a16:creationId xmlns:a16="http://schemas.microsoft.com/office/drawing/2014/main" id="{9FF9AE13-6C0A-62A1-78C3-D761FCAFFE03}"/>
              </a:ext>
            </a:extLst>
          </p:cNvPr>
          <p:cNvSpPr txBox="1">
            <a:spLocks/>
          </p:cNvSpPr>
          <p:nvPr/>
        </p:nvSpPr>
        <p:spPr bwMode="auto">
          <a:xfrm>
            <a:off x="468313" y="188913"/>
            <a:ext cx="777557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kumimoji="1" sz="3200" b="1">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2pPr>
            <a:lvl3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3pPr>
            <a:lvl4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4pPr>
            <a:lvl5pPr algn="ctr" rtl="0" eaLnBrk="0" fontAlgn="base" hangingPunct="0">
              <a:spcBef>
                <a:spcPct val="0"/>
              </a:spcBef>
              <a:spcAft>
                <a:spcPct val="0"/>
              </a:spcAft>
              <a:defRPr kumimoji="1" sz="3600">
                <a:solidFill>
                  <a:srgbClr val="000000"/>
                </a:solidFill>
                <a:latin typeface="HGP創英角ｺﾞｼｯｸUB" pitchFamily="50" charset="-128"/>
                <a:ea typeface="HGP創英角ｺﾞｼｯｸUB" pitchFamily="50" charset="-128"/>
                <a:cs typeface="HGP創英角ｺﾞｼｯｸUB" pitchFamily="50" charset="-128"/>
              </a:defRPr>
            </a:lvl5pPr>
            <a:lvl6pPr marL="4572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6pPr>
            <a:lvl7pPr marL="9144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7pPr>
            <a:lvl8pPr marL="13716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8pPr>
            <a:lvl9pPr marL="1828800" algn="ctr" rtl="0" fontAlgn="base">
              <a:spcBef>
                <a:spcPct val="0"/>
              </a:spcBef>
              <a:spcAft>
                <a:spcPct val="0"/>
              </a:spcAft>
              <a:defRPr kumimoji="1" sz="3600">
                <a:solidFill>
                  <a:srgbClr val="000000"/>
                </a:solidFill>
                <a:latin typeface="HGP創英角ｺﾞｼｯｸUB" pitchFamily="50" charset="-128"/>
                <a:ea typeface="HGP創英角ｺﾞｼｯｸUB" pitchFamily="50" charset="-128"/>
              </a:defRPr>
            </a:lvl9pPr>
          </a:lstStyle>
          <a:p>
            <a:r>
              <a:rPr lang="ja-JP" altLang="en-US" kern="0"/>
              <a:t>本日のアジェンダ</a:t>
            </a:r>
            <a:endParaRPr lang="ja-JP" altLang="en-US" kern="0" dirty="0"/>
          </a:p>
        </p:txBody>
      </p:sp>
      <p:sp>
        <p:nvSpPr>
          <p:cNvPr id="3" name="正方形/長方形 2">
            <a:extLst>
              <a:ext uri="{FF2B5EF4-FFF2-40B4-BE49-F238E27FC236}">
                <a16:creationId xmlns:a16="http://schemas.microsoft.com/office/drawing/2014/main" id="{803A0F0C-A082-5874-6561-44BCD4F44F7D}"/>
              </a:ext>
            </a:extLst>
          </p:cNvPr>
          <p:cNvSpPr/>
          <p:nvPr/>
        </p:nvSpPr>
        <p:spPr bwMode="auto">
          <a:xfrm>
            <a:off x="457200" y="4221088"/>
            <a:ext cx="8363272" cy="576064"/>
          </a:xfrm>
          <a:prstGeom prst="rect">
            <a:avLst/>
          </a:prstGeom>
          <a:solidFill>
            <a:schemeClr val="accent6">
              <a:lumMod val="20000"/>
              <a:lumOff val="80000"/>
            </a:schemeClr>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endParaRPr kumimoji="1" lang="ja-JP" altLang="en-US">
              <a:latin typeface="Meiryo UI" panose="020B0604030504040204" pitchFamily="34" charset="-128"/>
              <a:ea typeface="Meiryo UI" panose="020B0604030504040204" pitchFamily="34" charset="-128"/>
            </a:endParaRPr>
          </a:p>
        </p:txBody>
      </p:sp>
      <p:sp>
        <p:nvSpPr>
          <p:cNvPr id="9" name="コンテンツ プレースホルダー 2">
            <a:extLst>
              <a:ext uri="{FF2B5EF4-FFF2-40B4-BE49-F238E27FC236}">
                <a16:creationId xmlns:a16="http://schemas.microsoft.com/office/drawing/2014/main" id="{C2826B51-464F-CF73-2A21-F159202923D1}"/>
              </a:ext>
            </a:extLst>
          </p:cNvPr>
          <p:cNvSpPr txBox="1">
            <a:spLocks/>
          </p:cNvSpPr>
          <p:nvPr/>
        </p:nvSpPr>
        <p:spPr bwMode="auto">
          <a:xfrm>
            <a:off x="457200" y="170080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kumimoji="1" sz="32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1pPr>
            <a:lvl2pPr marL="457200" indent="0" algn="ctr" rtl="0" eaLnBrk="0" fontAlgn="base" hangingPunct="0">
              <a:spcBef>
                <a:spcPct val="20000"/>
              </a:spcBef>
              <a:spcAft>
                <a:spcPct val="0"/>
              </a:spcAft>
              <a:buNone/>
              <a:defRPr kumimoji="1" sz="28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2pPr>
            <a:lvl3pPr marL="914400" indent="0" algn="ctr" rtl="0" eaLnBrk="0" fontAlgn="base" hangingPunct="0">
              <a:spcBef>
                <a:spcPct val="20000"/>
              </a:spcBef>
              <a:spcAft>
                <a:spcPct val="0"/>
              </a:spcAft>
              <a:buNone/>
              <a:defRPr kumimoji="1" sz="24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3pPr>
            <a:lvl4pPr marL="1371600" indent="0" algn="ctr" rtl="0" eaLnBrk="0" fontAlgn="base" hangingPunct="0">
              <a:spcBef>
                <a:spcPct val="20000"/>
              </a:spcBef>
              <a:spcAft>
                <a:spcPct val="0"/>
              </a:spcAft>
              <a:buNone/>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4pPr>
            <a:lvl5pPr marL="1828800" indent="0" algn="ctr" rtl="0" eaLnBrk="0" fontAlgn="base" hangingPunct="0">
              <a:spcBef>
                <a:spcPct val="20000"/>
              </a:spcBef>
              <a:spcAft>
                <a:spcPct val="0"/>
              </a:spcAft>
              <a:buNone/>
              <a:defRPr kumimoji="1" sz="2000">
                <a:solidFill>
                  <a:srgbClr val="000000"/>
                </a:solidFill>
                <a:latin typeface="Meiryo UI" panose="020B0604030504040204" pitchFamily="50" charset="-128"/>
                <a:ea typeface="Meiryo UI" panose="020B0604030504040204" pitchFamily="50" charset="-128"/>
                <a:cs typeface="Meiryo UI" panose="020B0604030504040204" pitchFamily="50" charset="-128"/>
              </a:defRPr>
            </a:lvl5pPr>
            <a:lvl6pPr marL="22860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6pPr>
            <a:lvl7pPr marL="27432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7pPr>
            <a:lvl8pPr marL="32004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8pPr>
            <a:lvl9pPr marL="3657600" indent="0" algn="ctr" rtl="0" fontAlgn="base">
              <a:spcBef>
                <a:spcPct val="20000"/>
              </a:spcBef>
              <a:spcAft>
                <a:spcPct val="0"/>
              </a:spcAft>
              <a:buNone/>
              <a:defRPr kumimoji="1" sz="2000">
                <a:solidFill>
                  <a:srgbClr val="000000"/>
                </a:solidFill>
                <a:latin typeface="HGPｺﾞｼｯｸE" pitchFamily="50" charset="-128"/>
                <a:ea typeface="HGPｺﾞｼｯｸE" pitchFamily="50" charset="-128"/>
              </a:defRPr>
            </a:lvl9pPr>
          </a:lstStyle>
          <a:p>
            <a:pPr algn="l"/>
            <a:r>
              <a:rPr lang="ja-JP" altLang="en-US" sz="2800" kern="0"/>
              <a:t>１：節税対策</a:t>
            </a:r>
            <a:r>
              <a:rPr lang="en-US" altLang="ja-JP" sz="2800" kern="0" dirty="0"/>
              <a:t>(</a:t>
            </a:r>
            <a:r>
              <a:rPr lang="ja-JP" altLang="en-US" sz="2800" kern="0"/>
              <a:t>社長の手取り</a:t>
            </a:r>
            <a:r>
              <a:rPr lang="en-US" altLang="ja-JP" sz="2800" kern="0" dirty="0"/>
              <a:t>UP)</a:t>
            </a:r>
            <a:r>
              <a:rPr lang="ja-JP" altLang="en-US" sz="2800" kern="0"/>
              <a:t>のメリットとリスクとは？</a:t>
            </a:r>
            <a:endParaRPr lang="en-US" altLang="ja-JP" sz="2800" kern="0" dirty="0"/>
          </a:p>
          <a:p>
            <a:pPr algn="l"/>
            <a:r>
              <a:rPr lang="ja-JP" altLang="en-US" sz="2800" kern="0"/>
              <a:t>２：「社長の手取り</a:t>
            </a:r>
            <a:r>
              <a:rPr lang="en-US" altLang="ja-JP" sz="2800" kern="0" dirty="0"/>
              <a:t>UP</a:t>
            </a:r>
            <a:r>
              <a:rPr lang="ja-JP" altLang="en-US" sz="2800" kern="0"/>
              <a:t>」と「法人税節税」の違いとは？</a:t>
            </a:r>
            <a:endParaRPr lang="en-US" altLang="ja-JP" sz="2800" kern="0" dirty="0"/>
          </a:p>
          <a:p>
            <a:pPr algn="l"/>
            <a:r>
              <a:rPr lang="ja-JP" altLang="en-US" sz="2800" kern="0"/>
              <a:t>３：なぜ、役員報酬</a:t>
            </a:r>
            <a:r>
              <a:rPr lang="en-US" altLang="ja-JP" sz="2800" kern="0" dirty="0"/>
              <a:t>3,900</a:t>
            </a:r>
            <a:r>
              <a:rPr lang="ja-JP" altLang="en-US" sz="2800" kern="0"/>
              <a:t>万円で所得税</a:t>
            </a:r>
            <a:r>
              <a:rPr lang="en-US" altLang="ja-JP" sz="2800" kern="0" dirty="0"/>
              <a:t>9</a:t>
            </a:r>
            <a:r>
              <a:rPr lang="ja-JP" altLang="en-US" sz="2800" kern="0"/>
              <a:t>万円に？</a:t>
            </a:r>
            <a:endParaRPr lang="en-US" altLang="ja-JP" sz="2800" kern="0" dirty="0"/>
          </a:p>
          <a:p>
            <a:pPr algn="l"/>
            <a:r>
              <a:rPr lang="ja-JP" altLang="en-US" sz="2800" kern="0"/>
              <a:t>４：社長の手取りを増やす</a:t>
            </a:r>
            <a:r>
              <a:rPr lang="en-US" altLang="ja-JP" sz="2800" kern="0" dirty="0"/>
              <a:t>3</a:t>
            </a:r>
            <a:r>
              <a:rPr lang="ja-JP" altLang="en-US" sz="2800" kern="0"/>
              <a:t>ステップとは？</a:t>
            </a:r>
            <a:endParaRPr lang="en-US" altLang="ja-JP" sz="2800" kern="0" dirty="0"/>
          </a:p>
          <a:p>
            <a:pPr algn="l"/>
            <a:r>
              <a:rPr lang="ja-JP" altLang="en-US" sz="2800" kern="0"/>
              <a:t>５：社長の手取りを増やす実践の壁とは？</a:t>
            </a:r>
            <a:endParaRPr lang="en-US" altLang="ja-JP" sz="2800" kern="0" dirty="0"/>
          </a:p>
          <a:p>
            <a:pPr algn="l"/>
            <a:r>
              <a:rPr lang="ja-JP" altLang="en-US" sz="2800" kern="0"/>
              <a:t>６：サービス概要・料金・スケジュールなど</a:t>
            </a:r>
            <a:endParaRPr lang="ja-JP" altLang="en-US" sz="2800" kern="0" dirty="0"/>
          </a:p>
        </p:txBody>
      </p:sp>
    </p:spTree>
    <p:extLst>
      <p:ext uri="{BB962C8B-B14F-4D97-AF65-F5344CB8AC3E}">
        <p14:creationId xmlns:p14="http://schemas.microsoft.com/office/powerpoint/2010/main" val="1035028052"/>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EBB84B-C6EB-754D-9387-C009330D42E1}"/>
              </a:ext>
            </a:extLst>
          </p:cNvPr>
          <p:cNvSpPr>
            <a:spLocks noGrp="1"/>
          </p:cNvSpPr>
          <p:nvPr>
            <p:ph type="title"/>
          </p:nvPr>
        </p:nvSpPr>
        <p:spPr>
          <a:xfrm>
            <a:off x="323528" y="188913"/>
            <a:ext cx="7488063" cy="1143000"/>
          </a:xfrm>
        </p:spPr>
        <p:txBody>
          <a:bodyPr/>
          <a:lstStyle/>
          <a:p>
            <a:r>
              <a:rPr lang="ja-JP" altLang="en-US"/>
              <a:t>弊社は、社長の手取り</a:t>
            </a:r>
            <a:r>
              <a:rPr lang="en-US" altLang="ja-JP" dirty="0"/>
              <a:t>UP</a:t>
            </a:r>
            <a:r>
              <a:rPr lang="ja-JP" altLang="en-US"/>
              <a:t>で、</a:t>
            </a:r>
            <a:br>
              <a:rPr lang="en-US" altLang="ja-JP" dirty="0"/>
            </a:br>
            <a:r>
              <a:rPr lang="ja-JP" altLang="en-US"/>
              <a:t>結果を出すまでをサポート</a:t>
            </a:r>
            <a:endParaRPr kumimoji="1" lang="ja-JP" altLang="en-US"/>
          </a:p>
        </p:txBody>
      </p:sp>
      <p:sp>
        <p:nvSpPr>
          <p:cNvPr id="4" name="スライド番号プレースホルダー 3">
            <a:extLst>
              <a:ext uri="{FF2B5EF4-FFF2-40B4-BE49-F238E27FC236}">
                <a16:creationId xmlns:a16="http://schemas.microsoft.com/office/drawing/2014/main" id="{48219CBD-6F0D-5E49-9729-69D77A188F6B}"/>
              </a:ext>
            </a:extLst>
          </p:cNvPr>
          <p:cNvSpPr>
            <a:spLocks noGrp="1"/>
          </p:cNvSpPr>
          <p:nvPr>
            <p:ph type="sldNum" sz="quarter" idx="4"/>
          </p:nvPr>
        </p:nvSpPr>
        <p:spPr>
          <a:xfrm>
            <a:off x="7720634" y="6491979"/>
            <a:ext cx="946112" cy="321397"/>
          </a:xfrm>
        </p:spPr>
        <p:txBody>
          <a:bodyPr/>
          <a:lstStyle/>
          <a:p>
            <a:pPr>
              <a:defRPr/>
            </a:pPr>
            <a:fld id="{85191FB8-4F62-47EF-9F3F-3C0A94BC7DC8}" type="slidenum">
              <a:rPr lang="en-US" altLang="ja-JP" smtClean="0"/>
              <a:pPr>
                <a:defRPr/>
              </a:pPr>
              <a:t>98</a:t>
            </a:fld>
            <a:endParaRPr lang="en-US" altLang="ja-JP" dirty="0"/>
          </a:p>
        </p:txBody>
      </p:sp>
      <p:sp>
        <p:nvSpPr>
          <p:cNvPr id="11" name="テキスト ボックス 5">
            <a:extLst>
              <a:ext uri="{FF2B5EF4-FFF2-40B4-BE49-F238E27FC236}">
                <a16:creationId xmlns:a16="http://schemas.microsoft.com/office/drawing/2014/main" id="{D7F6124A-171A-05F6-3E66-645F4F1B6443}"/>
              </a:ext>
            </a:extLst>
          </p:cNvPr>
          <p:cNvSpPr txBox="1">
            <a:spLocks noChangeArrowheads="1"/>
          </p:cNvSpPr>
          <p:nvPr/>
        </p:nvSpPr>
        <p:spPr bwMode="auto">
          <a:xfrm>
            <a:off x="33338" y="1332724"/>
            <a:ext cx="30241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ja-JP" altLang="en-US" sz="4000">
                <a:solidFill>
                  <a:srgbClr val="000000"/>
                </a:solidFill>
                <a:latin typeface="Meiryo UI" panose="020B0604030504040204" pitchFamily="34" charset="-128"/>
                <a:ea typeface="Meiryo UI" panose="020B0604030504040204" pitchFamily="34" charset="-128"/>
              </a:rPr>
              <a:t>施策</a:t>
            </a:r>
            <a:endParaRPr lang="en-US" altLang="ja-JP" sz="4000" dirty="0">
              <a:solidFill>
                <a:srgbClr val="000000"/>
              </a:solidFill>
              <a:latin typeface="Meiryo UI" panose="020B0604030504040204" pitchFamily="34" charset="-128"/>
              <a:ea typeface="Meiryo UI" panose="020B0604030504040204" pitchFamily="34" charset="-128"/>
            </a:endParaRPr>
          </a:p>
        </p:txBody>
      </p:sp>
      <p:sp>
        <p:nvSpPr>
          <p:cNvPr id="12" name="テキスト ボックス 5">
            <a:extLst>
              <a:ext uri="{FF2B5EF4-FFF2-40B4-BE49-F238E27FC236}">
                <a16:creationId xmlns:a16="http://schemas.microsoft.com/office/drawing/2014/main" id="{418A2655-A769-A2DC-0722-F99102DB18AB}"/>
              </a:ext>
            </a:extLst>
          </p:cNvPr>
          <p:cNvSpPr txBox="1">
            <a:spLocks noChangeArrowheads="1"/>
          </p:cNvSpPr>
          <p:nvPr/>
        </p:nvSpPr>
        <p:spPr bwMode="auto">
          <a:xfrm>
            <a:off x="3563938" y="1332724"/>
            <a:ext cx="30241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ja-JP" altLang="en-US" sz="4000">
                <a:solidFill>
                  <a:srgbClr val="000000"/>
                </a:solidFill>
                <a:latin typeface="Meiryo UI" panose="020B0604030504040204" pitchFamily="34" charset="-128"/>
                <a:ea typeface="Meiryo UI" panose="020B0604030504040204" pitchFamily="34" charset="-128"/>
              </a:rPr>
              <a:t>実践</a:t>
            </a:r>
            <a:endParaRPr lang="en-US" altLang="ja-JP" sz="4000" dirty="0">
              <a:solidFill>
                <a:srgbClr val="000000"/>
              </a:solidFill>
              <a:latin typeface="Meiryo UI" panose="020B0604030504040204" pitchFamily="34" charset="-128"/>
              <a:ea typeface="Meiryo UI" panose="020B0604030504040204" pitchFamily="34" charset="-128"/>
            </a:endParaRPr>
          </a:p>
        </p:txBody>
      </p:sp>
      <p:sp>
        <p:nvSpPr>
          <p:cNvPr id="13" name="テキスト ボックス 5">
            <a:extLst>
              <a:ext uri="{FF2B5EF4-FFF2-40B4-BE49-F238E27FC236}">
                <a16:creationId xmlns:a16="http://schemas.microsoft.com/office/drawing/2014/main" id="{4E9CA92F-02BF-BA9C-0555-95DC972002F5}"/>
              </a:ext>
            </a:extLst>
          </p:cNvPr>
          <p:cNvSpPr txBox="1">
            <a:spLocks noChangeArrowheads="1"/>
          </p:cNvSpPr>
          <p:nvPr/>
        </p:nvSpPr>
        <p:spPr bwMode="auto">
          <a:xfrm>
            <a:off x="6804025" y="1334312"/>
            <a:ext cx="23399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ja-JP" altLang="en-US" sz="4000">
                <a:solidFill>
                  <a:srgbClr val="000000"/>
                </a:solidFill>
                <a:latin typeface="Meiryo UI" panose="020B0604030504040204" pitchFamily="34" charset="-128"/>
                <a:ea typeface="Meiryo UI" panose="020B0604030504040204" pitchFamily="34" charset="-128"/>
              </a:rPr>
              <a:t>結果</a:t>
            </a:r>
            <a:endParaRPr lang="en-US" altLang="ja-JP" sz="4000" dirty="0">
              <a:solidFill>
                <a:srgbClr val="000000"/>
              </a:solidFill>
              <a:latin typeface="Meiryo UI" panose="020B0604030504040204" pitchFamily="34" charset="-128"/>
              <a:ea typeface="Meiryo UI" panose="020B0604030504040204" pitchFamily="34" charset="-128"/>
            </a:endParaRPr>
          </a:p>
        </p:txBody>
      </p:sp>
      <p:sp>
        <p:nvSpPr>
          <p:cNvPr id="14" name="テキスト ボックス 5">
            <a:extLst>
              <a:ext uri="{FF2B5EF4-FFF2-40B4-BE49-F238E27FC236}">
                <a16:creationId xmlns:a16="http://schemas.microsoft.com/office/drawing/2014/main" id="{97E9C995-C6DD-FB53-7B6F-EFF456CA8E70}"/>
              </a:ext>
            </a:extLst>
          </p:cNvPr>
          <p:cNvSpPr txBox="1">
            <a:spLocks noChangeArrowheads="1"/>
          </p:cNvSpPr>
          <p:nvPr/>
        </p:nvSpPr>
        <p:spPr bwMode="auto">
          <a:xfrm>
            <a:off x="2195513" y="1334312"/>
            <a:ext cx="23399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en-US" altLang="ja-JP" sz="4000">
                <a:solidFill>
                  <a:srgbClr val="000000"/>
                </a:solidFill>
                <a:latin typeface="Meiryo UI" panose="020B0604030504040204" pitchFamily="34" charset="-128"/>
                <a:ea typeface="Meiryo UI" panose="020B0604030504040204" pitchFamily="34" charset="-128"/>
              </a:rPr>
              <a:t>×</a:t>
            </a:r>
          </a:p>
        </p:txBody>
      </p:sp>
      <p:sp>
        <p:nvSpPr>
          <p:cNvPr id="15" name="テキスト ボックス 6">
            <a:extLst>
              <a:ext uri="{FF2B5EF4-FFF2-40B4-BE49-F238E27FC236}">
                <a16:creationId xmlns:a16="http://schemas.microsoft.com/office/drawing/2014/main" id="{41984AD2-C66C-7D30-FACC-38966BE4B530}"/>
              </a:ext>
            </a:extLst>
          </p:cNvPr>
          <p:cNvSpPr txBox="1">
            <a:spLocks noChangeArrowheads="1"/>
          </p:cNvSpPr>
          <p:nvPr/>
        </p:nvSpPr>
        <p:spPr bwMode="auto">
          <a:xfrm>
            <a:off x="5292725" y="1334312"/>
            <a:ext cx="23383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ja-JP" altLang="en-US" sz="4000">
                <a:solidFill>
                  <a:srgbClr val="000000"/>
                </a:solidFill>
                <a:latin typeface="Meiryo UI" panose="020B0604030504040204" pitchFamily="34" charset="-128"/>
                <a:ea typeface="Meiryo UI" panose="020B0604030504040204" pitchFamily="34" charset="-128"/>
              </a:rPr>
              <a:t>＝</a:t>
            </a:r>
            <a:endParaRPr lang="en-US" altLang="ja-JP" sz="4000">
              <a:solidFill>
                <a:srgbClr val="000000"/>
              </a:solidFill>
              <a:latin typeface="Meiryo UI" panose="020B0604030504040204" pitchFamily="34" charset="-128"/>
              <a:ea typeface="Meiryo UI" panose="020B0604030504040204" pitchFamily="34" charset="-128"/>
            </a:endParaRPr>
          </a:p>
        </p:txBody>
      </p:sp>
      <p:sp>
        <p:nvSpPr>
          <p:cNvPr id="16" name="テキスト ボックス 5">
            <a:extLst>
              <a:ext uri="{FF2B5EF4-FFF2-40B4-BE49-F238E27FC236}">
                <a16:creationId xmlns:a16="http://schemas.microsoft.com/office/drawing/2014/main" id="{E7D9BDF4-119E-237F-FB69-9ECE8280186F}"/>
              </a:ext>
            </a:extLst>
          </p:cNvPr>
          <p:cNvSpPr txBox="1">
            <a:spLocks noChangeArrowheads="1"/>
          </p:cNvSpPr>
          <p:nvPr/>
        </p:nvSpPr>
        <p:spPr bwMode="auto">
          <a:xfrm>
            <a:off x="161131" y="2043124"/>
            <a:ext cx="3402807" cy="1224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marL="0" indent="0">
              <a:buNone/>
            </a:pPr>
            <a:r>
              <a:rPr lang="en-US" altLang="ja-JP" sz="1600" dirty="0">
                <a:solidFill>
                  <a:schemeClr val="bg2"/>
                </a:solidFill>
              </a:rPr>
              <a:t>1</a:t>
            </a:r>
            <a:r>
              <a:rPr lang="ja-JP" altLang="en-US" sz="1600">
                <a:solidFill>
                  <a:schemeClr val="bg2"/>
                </a:solidFill>
              </a:rPr>
              <a:t>：オーナー社長の役員報酬を増やす</a:t>
            </a:r>
            <a:endParaRPr lang="en-US" altLang="ja-JP" sz="1600" dirty="0">
              <a:solidFill>
                <a:schemeClr val="bg2"/>
              </a:solidFill>
            </a:endParaRPr>
          </a:p>
          <a:p>
            <a:pPr marL="0" indent="0">
              <a:buNone/>
            </a:pPr>
            <a:r>
              <a:rPr lang="en-US" altLang="ja-JP" sz="1600" dirty="0">
                <a:solidFill>
                  <a:schemeClr val="bg2"/>
                </a:solidFill>
              </a:rPr>
              <a:t>2</a:t>
            </a:r>
            <a:r>
              <a:rPr lang="ja-JP" altLang="en-US" sz="1600">
                <a:solidFill>
                  <a:schemeClr val="bg2"/>
                </a:solidFill>
              </a:rPr>
              <a:t>：所得税の節税対策を検討する</a:t>
            </a:r>
            <a:endParaRPr lang="en-US" altLang="ja-JP" sz="1600" dirty="0">
              <a:solidFill>
                <a:schemeClr val="bg2"/>
              </a:solidFill>
            </a:endParaRPr>
          </a:p>
          <a:p>
            <a:pPr marL="0" indent="0">
              <a:buNone/>
            </a:pPr>
            <a:r>
              <a:rPr lang="en-US" altLang="ja-JP" sz="1600" dirty="0">
                <a:solidFill>
                  <a:schemeClr val="bg2"/>
                </a:solidFill>
              </a:rPr>
              <a:t>3</a:t>
            </a:r>
            <a:r>
              <a:rPr lang="ja-JP" altLang="en-US" sz="1600">
                <a:solidFill>
                  <a:schemeClr val="bg2"/>
                </a:solidFill>
              </a:rPr>
              <a:t>：法人税の節税対策を検討する</a:t>
            </a:r>
            <a:endParaRPr lang="en-US" altLang="ja-JP" sz="1600" dirty="0">
              <a:solidFill>
                <a:schemeClr val="bg2"/>
              </a:solidFill>
            </a:endParaRPr>
          </a:p>
          <a:p>
            <a:pPr marL="0" indent="0">
              <a:buNone/>
            </a:pPr>
            <a:r>
              <a:rPr lang="en-US" altLang="ja-JP" sz="1600" dirty="0">
                <a:solidFill>
                  <a:schemeClr val="bg2"/>
                </a:solidFill>
              </a:rPr>
              <a:t>※</a:t>
            </a:r>
            <a:r>
              <a:rPr lang="ja-JP" altLang="en-US" sz="1600">
                <a:solidFill>
                  <a:schemeClr val="bg2"/>
                </a:solidFill>
              </a:rPr>
              <a:t>税制改正に応じた設計変更が必要</a:t>
            </a:r>
            <a:endParaRPr lang="en-US" altLang="ja-JP" sz="1600" dirty="0">
              <a:solidFill>
                <a:schemeClr val="bg2"/>
              </a:solidFill>
            </a:endParaRPr>
          </a:p>
        </p:txBody>
      </p:sp>
      <p:sp>
        <p:nvSpPr>
          <p:cNvPr id="3" name="右中かっこ 2">
            <a:extLst>
              <a:ext uri="{FF2B5EF4-FFF2-40B4-BE49-F238E27FC236}">
                <a16:creationId xmlns:a16="http://schemas.microsoft.com/office/drawing/2014/main" id="{EB87F9DD-E2CF-4B1B-DAF7-40D3EE1C6B10}"/>
              </a:ext>
            </a:extLst>
          </p:cNvPr>
          <p:cNvSpPr/>
          <p:nvPr/>
        </p:nvSpPr>
        <p:spPr bwMode="auto">
          <a:xfrm rot="5400000">
            <a:off x="1616948" y="2058124"/>
            <a:ext cx="365264" cy="3096567"/>
          </a:xfrm>
          <a:prstGeom prst="rightBrace">
            <a:avLst/>
          </a:prstGeom>
          <a:noFill/>
          <a:ln w="9525" cap="flat" cmpd="sng" algn="ctr">
            <a:solidFill>
              <a:schemeClr val="bg2"/>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22" name="右中かっこ 21">
            <a:extLst>
              <a:ext uri="{FF2B5EF4-FFF2-40B4-BE49-F238E27FC236}">
                <a16:creationId xmlns:a16="http://schemas.microsoft.com/office/drawing/2014/main" id="{0496532E-AB1A-B665-C084-598004F86B78}"/>
              </a:ext>
            </a:extLst>
          </p:cNvPr>
          <p:cNvSpPr/>
          <p:nvPr/>
        </p:nvSpPr>
        <p:spPr bwMode="auto">
          <a:xfrm rot="5400000">
            <a:off x="2949096" y="1774192"/>
            <a:ext cx="365266" cy="5760865"/>
          </a:xfrm>
          <a:prstGeom prst="rightBrace">
            <a:avLst/>
          </a:prstGeom>
          <a:noFill/>
          <a:ln w="9525" cap="flat" cmpd="sng" algn="ctr">
            <a:solidFill>
              <a:schemeClr val="bg2"/>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rgbClr val="000000"/>
              </a:solidFill>
              <a:effectLst/>
              <a:latin typeface="Arial" charset="0"/>
              <a:ea typeface="HG創英角ｺﾞｼｯｸUB" pitchFamily="49" charset="-128"/>
            </a:endParaRPr>
          </a:p>
        </p:txBody>
      </p:sp>
      <p:sp>
        <p:nvSpPr>
          <p:cNvPr id="23" name="テキスト ボックス 5">
            <a:extLst>
              <a:ext uri="{FF2B5EF4-FFF2-40B4-BE49-F238E27FC236}">
                <a16:creationId xmlns:a16="http://schemas.microsoft.com/office/drawing/2014/main" id="{CFBFCC8C-89C8-3825-431F-6824C84A3663}"/>
              </a:ext>
            </a:extLst>
          </p:cNvPr>
          <p:cNvSpPr txBox="1">
            <a:spLocks noChangeArrowheads="1"/>
          </p:cNvSpPr>
          <p:nvPr/>
        </p:nvSpPr>
        <p:spPr bwMode="auto">
          <a:xfrm>
            <a:off x="33338" y="3830598"/>
            <a:ext cx="340280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ja-JP" altLang="en-US" sz="2400">
                <a:solidFill>
                  <a:srgbClr val="000000"/>
                </a:solidFill>
                <a:latin typeface="Meiryo UI" panose="020B0604030504040204" pitchFamily="34" charset="-128"/>
                <a:ea typeface="Meiryo UI" panose="020B0604030504040204" pitchFamily="34" charset="-128"/>
              </a:rPr>
              <a:t>節税セカンドオピニオン</a:t>
            </a:r>
            <a:endParaRPr lang="en-US" altLang="ja-JP" sz="2400" dirty="0">
              <a:solidFill>
                <a:srgbClr val="000000"/>
              </a:solidFill>
              <a:latin typeface="Meiryo UI" panose="020B0604030504040204" pitchFamily="34" charset="-128"/>
              <a:ea typeface="Meiryo UI" panose="020B0604030504040204" pitchFamily="34" charset="-128"/>
            </a:endParaRPr>
          </a:p>
        </p:txBody>
      </p:sp>
      <p:sp>
        <p:nvSpPr>
          <p:cNvPr id="24" name="テキスト ボックス 5">
            <a:extLst>
              <a:ext uri="{FF2B5EF4-FFF2-40B4-BE49-F238E27FC236}">
                <a16:creationId xmlns:a16="http://schemas.microsoft.com/office/drawing/2014/main" id="{B9D6CE12-B2AB-0624-CCF1-8F570C8BB645}"/>
              </a:ext>
            </a:extLst>
          </p:cNvPr>
          <p:cNvSpPr txBox="1">
            <a:spLocks noChangeArrowheads="1"/>
          </p:cNvSpPr>
          <p:nvPr/>
        </p:nvSpPr>
        <p:spPr bwMode="auto">
          <a:xfrm>
            <a:off x="1430325" y="5098964"/>
            <a:ext cx="340280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ja-JP" altLang="en-US" sz="2400">
                <a:solidFill>
                  <a:srgbClr val="000000"/>
                </a:solidFill>
                <a:latin typeface="Meiryo UI" panose="020B0604030504040204" pitchFamily="34" charset="-128"/>
                <a:ea typeface="Meiryo UI" panose="020B0604030504040204" pitchFamily="34" charset="-128"/>
              </a:rPr>
              <a:t>レンタル経理</a:t>
            </a:r>
            <a:endParaRPr lang="en-US" altLang="ja-JP" sz="2400" dirty="0">
              <a:solidFill>
                <a:srgbClr val="000000"/>
              </a:solidFill>
              <a:latin typeface="Meiryo UI" panose="020B0604030504040204" pitchFamily="34" charset="-128"/>
              <a:ea typeface="Meiryo UI" panose="020B0604030504040204" pitchFamily="34" charset="-128"/>
            </a:endParaRPr>
          </a:p>
          <a:p>
            <a:pPr algn="ctr">
              <a:spcBef>
                <a:spcPct val="0"/>
              </a:spcBef>
              <a:buNone/>
            </a:pPr>
            <a:r>
              <a:rPr lang="ja-JP" altLang="en-US" sz="1600">
                <a:solidFill>
                  <a:srgbClr val="000000"/>
                </a:solidFill>
                <a:latin typeface="Meiryo UI" panose="020B0604030504040204" pitchFamily="34" charset="-128"/>
                <a:ea typeface="Meiryo UI" panose="020B0604030504040204" pitchFamily="34" charset="-128"/>
              </a:rPr>
              <a:t>（経理アウトソーシング）</a:t>
            </a:r>
            <a:endParaRPr lang="en-US" altLang="ja-JP" sz="1600" dirty="0">
              <a:solidFill>
                <a:srgbClr val="000000"/>
              </a:solidFill>
              <a:latin typeface="Meiryo UI" panose="020B0604030504040204" pitchFamily="34" charset="-128"/>
              <a:ea typeface="Meiryo UI" panose="020B0604030504040204" pitchFamily="34" charset="-128"/>
            </a:endParaRPr>
          </a:p>
        </p:txBody>
      </p:sp>
      <p:sp>
        <p:nvSpPr>
          <p:cNvPr id="25" name="テキスト ボックス 5">
            <a:extLst>
              <a:ext uri="{FF2B5EF4-FFF2-40B4-BE49-F238E27FC236}">
                <a16:creationId xmlns:a16="http://schemas.microsoft.com/office/drawing/2014/main" id="{CDF9A7FB-4831-737C-6518-2F051B2F516B}"/>
              </a:ext>
            </a:extLst>
          </p:cNvPr>
          <p:cNvSpPr txBox="1">
            <a:spLocks noChangeArrowheads="1"/>
          </p:cNvSpPr>
          <p:nvPr/>
        </p:nvSpPr>
        <p:spPr bwMode="auto">
          <a:xfrm>
            <a:off x="3584555" y="2043124"/>
            <a:ext cx="3402807" cy="634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marL="0" indent="0">
              <a:buNone/>
            </a:pPr>
            <a:r>
              <a:rPr lang="ja-JP" altLang="en-US" sz="1600">
                <a:solidFill>
                  <a:schemeClr val="bg2"/>
                </a:solidFill>
              </a:rPr>
              <a:t>経理担当者・顧問税理士による</a:t>
            </a:r>
            <a:endParaRPr lang="en-US" altLang="ja-JP" sz="1600" dirty="0">
              <a:solidFill>
                <a:schemeClr val="bg2"/>
              </a:solidFill>
            </a:endParaRPr>
          </a:p>
          <a:p>
            <a:pPr marL="0" indent="0">
              <a:buNone/>
            </a:pPr>
            <a:r>
              <a:rPr lang="ja-JP" altLang="en-US" sz="1600">
                <a:solidFill>
                  <a:schemeClr val="bg2"/>
                </a:solidFill>
              </a:rPr>
              <a:t>実践の壁を乗り越える</a:t>
            </a:r>
            <a:endParaRPr lang="en-US" altLang="ja-JP" sz="1600" dirty="0">
              <a:solidFill>
                <a:schemeClr val="bg2"/>
              </a:solidFill>
            </a:endParaRPr>
          </a:p>
        </p:txBody>
      </p:sp>
      <p:sp>
        <p:nvSpPr>
          <p:cNvPr id="5" name="右矢印 4">
            <a:extLst>
              <a:ext uri="{FF2B5EF4-FFF2-40B4-BE49-F238E27FC236}">
                <a16:creationId xmlns:a16="http://schemas.microsoft.com/office/drawing/2014/main" id="{0B609723-888F-C12A-DF99-9C0B5CB04595}"/>
              </a:ext>
            </a:extLst>
          </p:cNvPr>
          <p:cNvSpPr/>
          <p:nvPr/>
        </p:nvSpPr>
        <p:spPr bwMode="auto">
          <a:xfrm>
            <a:off x="3365500" y="3845822"/>
            <a:ext cx="720080" cy="431215"/>
          </a:xfrm>
          <a:prstGeom prst="rightArrow">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fontScale="55000" lnSpcReduction="20000"/>
          </a:bodyPr>
          <a:lstStyle/>
          <a:p>
            <a:pPr algn="l"/>
            <a:endParaRPr kumimoji="1" lang="ja-JP" altLang="en-US">
              <a:latin typeface="Meiryo UI" panose="020B0604030504040204" pitchFamily="34" charset="-128"/>
              <a:ea typeface="Meiryo UI" panose="020B0604030504040204" pitchFamily="34" charset="-128"/>
            </a:endParaRPr>
          </a:p>
        </p:txBody>
      </p:sp>
      <p:sp>
        <p:nvSpPr>
          <p:cNvPr id="6" name="テキスト ボックス 5">
            <a:extLst>
              <a:ext uri="{FF2B5EF4-FFF2-40B4-BE49-F238E27FC236}">
                <a16:creationId xmlns:a16="http://schemas.microsoft.com/office/drawing/2014/main" id="{38E5D011-3BEC-B6A3-84C8-B06EA8037BCC}"/>
              </a:ext>
            </a:extLst>
          </p:cNvPr>
          <p:cNvSpPr txBox="1">
            <a:spLocks noChangeArrowheads="1"/>
          </p:cNvSpPr>
          <p:nvPr/>
        </p:nvSpPr>
        <p:spPr bwMode="auto">
          <a:xfrm>
            <a:off x="3961246" y="3830598"/>
            <a:ext cx="39059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ja-JP" altLang="en-US" sz="2400">
                <a:solidFill>
                  <a:srgbClr val="000000"/>
                </a:solidFill>
                <a:latin typeface="Meiryo UI" panose="020B0604030504040204" pitchFamily="34" charset="-128"/>
                <a:ea typeface="Meiryo UI" panose="020B0604030504040204" pitchFamily="34" charset="-128"/>
              </a:rPr>
              <a:t>月額</a:t>
            </a:r>
            <a:r>
              <a:rPr lang="en-US" altLang="ja-JP" sz="2400" dirty="0">
                <a:solidFill>
                  <a:srgbClr val="000000"/>
                </a:solidFill>
                <a:latin typeface="Meiryo UI" panose="020B0604030504040204" pitchFamily="34" charset="-128"/>
                <a:ea typeface="Meiryo UI" panose="020B0604030504040204" pitchFamily="34" charset="-128"/>
              </a:rPr>
              <a:t>8</a:t>
            </a:r>
            <a:r>
              <a:rPr lang="ja-JP" altLang="en-US" sz="2400">
                <a:solidFill>
                  <a:srgbClr val="000000"/>
                </a:solidFill>
                <a:latin typeface="Meiryo UI" panose="020B0604030504040204" pitchFamily="34" charset="-128"/>
                <a:ea typeface="Meiryo UI" panose="020B0604030504040204" pitchFamily="34" charset="-128"/>
              </a:rPr>
              <a:t>万円</a:t>
            </a:r>
            <a:r>
              <a:rPr lang="en-US" altLang="ja-JP" sz="2400" dirty="0">
                <a:solidFill>
                  <a:srgbClr val="000000"/>
                </a:solidFill>
                <a:latin typeface="Meiryo UI" panose="020B0604030504040204" pitchFamily="34" charset="-128"/>
                <a:ea typeface="Meiryo UI" panose="020B0604030504040204" pitchFamily="34" charset="-128"/>
              </a:rPr>
              <a:t>×12</a:t>
            </a:r>
            <a:r>
              <a:rPr lang="ja-JP" altLang="en-US" sz="2400">
                <a:solidFill>
                  <a:srgbClr val="000000"/>
                </a:solidFill>
                <a:latin typeface="Meiryo UI" panose="020B0604030504040204" pitchFamily="34" charset="-128"/>
                <a:ea typeface="Meiryo UI" panose="020B0604030504040204" pitchFamily="34" charset="-128"/>
              </a:rPr>
              <a:t>ヶ月契約</a:t>
            </a:r>
            <a:endParaRPr lang="en-US" altLang="ja-JP" sz="2400" dirty="0">
              <a:solidFill>
                <a:srgbClr val="000000"/>
              </a:solidFill>
              <a:latin typeface="Meiryo UI" panose="020B0604030504040204" pitchFamily="34" charset="-128"/>
              <a:ea typeface="Meiryo UI" panose="020B0604030504040204" pitchFamily="34" charset="-128"/>
            </a:endParaRPr>
          </a:p>
        </p:txBody>
      </p:sp>
      <p:sp>
        <p:nvSpPr>
          <p:cNvPr id="7" name="右矢印 6">
            <a:extLst>
              <a:ext uri="{FF2B5EF4-FFF2-40B4-BE49-F238E27FC236}">
                <a16:creationId xmlns:a16="http://schemas.microsoft.com/office/drawing/2014/main" id="{4768EF5D-0FC7-2FEC-2569-536249CF7143}"/>
              </a:ext>
            </a:extLst>
          </p:cNvPr>
          <p:cNvSpPr/>
          <p:nvPr/>
        </p:nvSpPr>
        <p:spPr bwMode="auto">
          <a:xfrm>
            <a:off x="4518439" y="5237300"/>
            <a:ext cx="720080" cy="431215"/>
          </a:xfrm>
          <a:prstGeom prst="rightArrow">
            <a:avLst/>
          </a:prstGeom>
          <a:solidFill>
            <a:schemeClr val="tx1"/>
          </a:solidFill>
          <a:ln w="9525"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rmAutofit fontScale="55000" lnSpcReduction="20000"/>
          </a:bodyPr>
          <a:lstStyle/>
          <a:p>
            <a:pPr algn="l"/>
            <a:endParaRPr kumimoji="1" lang="ja-JP" altLang="en-US">
              <a:latin typeface="Meiryo UI" panose="020B0604030504040204" pitchFamily="34" charset="-128"/>
              <a:ea typeface="Meiryo UI" panose="020B0604030504040204" pitchFamily="34" charset="-128"/>
            </a:endParaRPr>
          </a:p>
        </p:txBody>
      </p:sp>
      <p:sp>
        <p:nvSpPr>
          <p:cNvPr id="8" name="テキスト ボックス 7">
            <a:extLst>
              <a:ext uri="{FF2B5EF4-FFF2-40B4-BE49-F238E27FC236}">
                <a16:creationId xmlns:a16="http://schemas.microsoft.com/office/drawing/2014/main" id="{8E1FEED7-1CD1-4E59-4858-5AD6D01EA840}"/>
              </a:ext>
            </a:extLst>
          </p:cNvPr>
          <p:cNvSpPr txBox="1">
            <a:spLocks noChangeArrowheads="1"/>
          </p:cNvSpPr>
          <p:nvPr/>
        </p:nvSpPr>
        <p:spPr bwMode="auto">
          <a:xfrm>
            <a:off x="5114185" y="5012627"/>
            <a:ext cx="390596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ja-JP" altLang="en-US" sz="2400">
                <a:solidFill>
                  <a:srgbClr val="000000"/>
                </a:solidFill>
                <a:latin typeface="Meiryo UI" panose="020B0604030504040204" pitchFamily="34" charset="-128"/>
                <a:ea typeface="Meiryo UI" panose="020B0604030504040204" pitchFamily="34" charset="-128"/>
              </a:rPr>
              <a:t>月額</a:t>
            </a:r>
            <a:r>
              <a:rPr lang="en-US" altLang="ja-JP" sz="2400" dirty="0">
                <a:solidFill>
                  <a:srgbClr val="000000"/>
                </a:solidFill>
                <a:latin typeface="Meiryo UI" panose="020B0604030504040204" pitchFamily="34" charset="-128"/>
                <a:ea typeface="Meiryo UI" panose="020B0604030504040204" pitchFamily="34" charset="-128"/>
              </a:rPr>
              <a:t>16</a:t>
            </a:r>
            <a:r>
              <a:rPr lang="ja-JP" altLang="en-US" sz="2400">
                <a:solidFill>
                  <a:srgbClr val="000000"/>
                </a:solidFill>
                <a:latin typeface="Meiryo UI" panose="020B0604030504040204" pitchFamily="34" charset="-128"/>
                <a:ea typeface="Meiryo UI" panose="020B0604030504040204" pitchFamily="34" charset="-128"/>
              </a:rPr>
              <a:t>万円</a:t>
            </a:r>
            <a:r>
              <a:rPr lang="en-US" altLang="ja-JP" sz="2400" dirty="0">
                <a:solidFill>
                  <a:srgbClr val="000000"/>
                </a:solidFill>
                <a:latin typeface="Meiryo UI" panose="020B0604030504040204" pitchFamily="34" charset="-128"/>
                <a:ea typeface="Meiryo UI" panose="020B0604030504040204" pitchFamily="34" charset="-128"/>
              </a:rPr>
              <a:t>~</a:t>
            </a:r>
          </a:p>
          <a:p>
            <a:pPr algn="ctr" eaLnBrk="1" hangingPunct="1">
              <a:spcBef>
                <a:spcPct val="0"/>
              </a:spcBef>
              <a:buFontTx/>
              <a:buNone/>
            </a:pPr>
            <a:r>
              <a:rPr lang="ja-JP" altLang="en-US" sz="2400">
                <a:solidFill>
                  <a:srgbClr val="000000"/>
                </a:solidFill>
                <a:latin typeface="Meiryo UI" panose="020B0604030504040204" pitchFamily="34" charset="-128"/>
                <a:ea typeface="Meiryo UI" panose="020B0604030504040204" pitchFamily="34" charset="-128"/>
              </a:rPr>
              <a:t>従業員数に応じて変動</a:t>
            </a:r>
            <a:endParaRPr lang="en-US" altLang="ja-JP" sz="2400" dirty="0">
              <a:solidFill>
                <a:srgbClr val="000000"/>
              </a:solidFill>
              <a:latin typeface="Meiryo UI" panose="020B0604030504040204" pitchFamily="34" charset="-128"/>
              <a:ea typeface="Meiryo UI" panose="020B0604030504040204" pitchFamily="34" charset="-128"/>
            </a:endParaRPr>
          </a:p>
        </p:txBody>
      </p:sp>
    </p:spTree>
    <p:extLst>
      <p:ext uri="{BB962C8B-B14F-4D97-AF65-F5344CB8AC3E}">
        <p14:creationId xmlns:p14="http://schemas.microsoft.com/office/powerpoint/2010/main" val="678414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2" grpId="0" animBg="1"/>
      <p:bldP spid="23" grpId="0"/>
      <p:bldP spid="24" grpId="0"/>
      <p:bldP spid="5" grpId="0" animBg="1"/>
      <p:bldP spid="6" grpId="0"/>
      <p:bldP spid="7" grpId="0" animBg="1"/>
      <p:bldP spid="8"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EBB84B-C6EB-754D-9387-C009330D42E1}"/>
              </a:ext>
            </a:extLst>
          </p:cNvPr>
          <p:cNvSpPr>
            <a:spLocks noGrp="1"/>
          </p:cNvSpPr>
          <p:nvPr>
            <p:ph type="title"/>
          </p:nvPr>
        </p:nvSpPr>
        <p:spPr>
          <a:xfrm>
            <a:off x="323528" y="188913"/>
            <a:ext cx="7488063" cy="1143000"/>
          </a:xfrm>
        </p:spPr>
        <p:txBody>
          <a:bodyPr/>
          <a:lstStyle/>
          <a:p>
            <a:r>
              <a:rPr lang="ja-JP" altLang="en-US"/>
              <a:t>経理アウトソーシング「レンタル経理」概要</a:t>
            </a:r>
            <a:endParaRPr kumimoji="1" lang="ja-JP" altLang="en-US"/>
          </a:p>
        </p:txBody>
      </p:sp>
      <p:sp>
        <p:nvSpPr>
          <p:cNvPr id="4" name="スライド番号プレースホルダー 3">
            <a:extLst>
              <a:ext uri="{FF2B5EF4-FFF2-40B4-BE49-F238E27FC236}">
                <a16:creationId xmlns:a16="http://schemas.microsoft.com/office/drawing/2014/main" id="{48219CBD-6F0D-5E49-9729-69D77A188F6B}"/>
              </a:ext>
            </a:extLst>
          </p:cNvPr>
          <p:cNvSpPr>
            <a:spLocks noGrp="1"/>
          </p:cNvSpPr>
          <p:nvPr>
            <p:ph type="sldNum" sz="quarter" idx="4"/>
          </p:nvPr>
        </p:nvSpPr>
        <p:spPr>
          <a:xfrm>
            <a:off x="7720634" y="6491979"/>
            <a:ext cx="946112" cy="321397"/>
          </a:xfrm>
        </p:spPr>
        <p:txBody>
          <a:bodyPr/>
          <a:lstStyle/>
          <a:p>
            <a:pPr>
              <a:defRPr/>
            </a:pPr>
            <a:fld id="{85191FB8-4F62-47EF-9F3F-3C0A94BC7DC8}" type="slidenum">
              <a:rPr lang="en-US" altLang="ja-JP" smtClean="0"/>
              <a:pPr>
                <a:defRPr/>
              </a:pPr>
              <a:t>99</a:t>
            </a:fld>
            <a:endParaRPr lang="en-US" altLang="ja-JP" dirty="0"/>
          </a:p>
        </p:txBody>
      </p:sp>
      <p:sp>
        <p:nvSpPr>
          <p:cNvPr id="17" name="コンテンツ プレースホルダー 2">
            <a:extLst>
              <a:ext uri="{FF2B5EF4-FFF2-40B4-BE49-F238E27FC236}">
                <a16:creationId xmlns:a16="http://schemas.microsoft.com/office/drawing/2014/main" id="{6B1CE90C-7E0B-0BAB-D193-9DD1FA252AFC}"/>
              </a:ext>
            </a:extLst>
          </p:cNvPr>
          <p:cNvSpPr>
            <a:spLocks noGrp="1"/>
          </p:cNvSpPr>
          <p:nvPr>
            <p:ph idx="1"/>
          </p:nvPr>
        </p:nvSpPr>
        <p:spPr>
          <a:xfrm>
            <a:off x="457200" y="1484313"/>
            <a:ext cx="8435280" cy="4525962"/>
          </a:xfrm>
        </p:spPr>
        <p:txBody>
          <a:bodyPr/>
          <a:lstStyle/>
          <a:p>
            <a:pPr marL="0" indent="0">
              <a:buNone/>
            </a:pPr>
            <a:r>
              <a:rPr lang="ja-JP" altLang="en-US"/>
              <a:t>上場企業で実績を積み上げた</a:t>
            </a:r>
            <a:r>
              <a:rPr lang="ja-JP" altLang="en-US" b="1" u="sng"/>
              <a:t>経理アウトソースとしての質の高さに加え</a:t>
            </a:r>
            <a:r>
              <a:rPr lang="ja-JP" altLang="en-US"/>
              <a:t>、社長の手取りを引き上げる</a:t>
            </a:r>
            <a:endParaRPr lang="en-US" altLang="ja-JP" dirty="0"/>
          </a:p>
          <a:p>
            <a:pPr marL="0" indent="0">
              <a:buNone/>
            </a:pPr>
            <a:r>
              <a:rPr lang="ja-JP" altLang="en-US" b="1" u="sng"/>
              <a:t>「節税」対策を万全に</a:t>
            </a:r>
            <a:r>
              <a:rPr lang="ja-JP" altLang="en-US"/>
              <a:t>提案・実施</a:t>
            </a:r>
            <a:endParaRPr kumimoji="1" lang="ja-JP" altLang="en-US"/>
          </a:p>
        </p:txBody>
      </p:sp>
      <p:sp>
        <p:nvSpPr>
          <p:cNvPr id="19" name="正方形/長方形 18">
            <a:extLst>
              <a:ext uri="{FF2B5EF4-FFF2-40B4-BE49-F238E27FC236}">
                <a16:creationId xmlns:a16="http://schemas.microsoft.com/office/drawing/2014/main" id="{8D6249DA-C5E2-4662-BADD-26CFE44375DD}"/>
              </a:ext>
            </a:extLst>
          </p:cNvPr>
          <p:cNvSpPr/>
          <p:nvPr/>
        </p:nvSpPr>
        <p:spPr bwMode="auto">
          <a:xfrm>
            <a:off x="890649" y="3102852"/>
            <a:ext cx="3528392" cy="82006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r>
              <a:rPr kumimoji="1" lang="ja-JP" altLang="en-US">
                <a:latin typeface="Meiryo UI" panose="020B0604030504040204" pitchFamily="34" charset="-128"/>
                <a:ea typeface="Meiryo UI" panose="020B0604030504040204" pitchFamily="34" charset="-128"/>
              </a:rPr>
              <a:t>経理人件費・税理士顧問料の削減</a:t>
            </a:r>
          </a:p>
        </p:txBody>
      </p:sp>
      <p:sp>
        <p:nvSpPr>
          <p:cNvPr id="20" name="正方形/長方形 19">
            <a:extLst>
              <a:ext uri="{FF2B5EF4-FFF2-40B4-BE49-F238E27FC236}">
                <a16:creationId xmlns:a16="http://schemas.microsoft.com/office/drawing/2014/main" id="{2528D879-38C8-1E46-A8DC-2CB85ADCD80E}"/>
              </a:ext>
            </a:extLst>
          </p:cNvPr>
          <p:cNvSpPr/>
          <p:nvPr/>
        </p:nvSpPr>
        <p:spPr bwMode="auto">
          <a:xfrm>
            <a:off x="890649" y="4039837"/>
            <a:ext cx="3528392" cy="82006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r>
              <a:rPr kumimoji="1" lang="ja-JP" altLang="en-US">
                <a:latin typeface="Meiryo UI" panose="020B0604030504040204" pitchFamily="34" charset="-128"/>
                <a:ea typeface="Meiryo UI" panose="020B0604030504040204" pitchFamily="34" charset="-128"/>
              </a:rPr>
              <a:t>経理担当者の退職などによる業務不安定性の解決</a:t>
            </a:r>
          </a:p>
        </p:txBody>
      </p:sp>
      <p:sp>
        <p:nvSpPr>
          <p:cNvPr id="26" name="正方形/長方形 25">
            <a:extLst>
              <a:ext uri="{FF2B5EF4-FFF2-40B4-BE49-F238E27FC236}">
                <a16:creationId xmlns:a16="http://schemas.microsoft.com/office/drawing/2014/main" id="{9692A0AC-2D3B-D288-54ED-1F090F51EDCC}"/>
              </a:ext>
            </a:extLst>
          </p:cNvPr>
          <p:cNvSpPr/>
          <p:nvPr/>
        </p:nvSpPr>
        <p:spPr bwMode="auto">
          <a:xfrm>
            <a:off x="4572000" y="3102852"/>
            <a:ext cx="3528392" cy="82006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r>
              <a:rPr kumimoji="1" lang="ja-JP" altLang="en-US">
                <a:latin typeface="Meiryo UI" panose="020B0604030504040204" pitchFamily="34" charset="-128"/>
                <a:ea typeface="Meiryo UI" panose="020B0604030504040204" pitchFamily="34" charset="-128"/>
              </a:rPr>
              <a:t>月次試算表のスピード提出など、</a:t>
            </a:r>
            <a:endParaRPr kumimoji="1" lang="en-US" altLang="ja-JP" dirty="0">
              <a:latin typeface="Meiryo UI" panose="020B0604030504040204" pitchFamily="34" charset="-128"/>
              <a:ea typeface="Meiryo UI" panose="020B0604030504040204" pitchFamily="34" charset="-128"/>
            </a:endParaRPr>
          </a:p>
          <a:p>
            <a:pPr algn="l"/>
            <a:r>
              <a:rPr kumimoji="1" lang="ja-JP" altLang="en-US">
                <a:latin typeface="Meiryo UI" panose="020B0604030504040204" pitchFamily="34" charset="-128"/>
                <a:ea typeface="Meiryo UI" panose="020B0604030504040204" pitchFamily="34" charset="-128"/>
              </a:rPr>
              <a:t>経理指標見える化のスピード</a:t>
            </a:r>
            <a:r>
              <a:rPr kumimoji="1" lang="en-US" altLang="ja-JP" dirty="0">
                <a:latin typeface="Meiryo UI" panose="020B0604030504040204" pitchFamily="34" charset="-128"/>
                <a:ea typeface="Meiryo UI" panose="020B0604030504040204" pitchFamily="34" charset="-128"/>
              </a:rPr>
              <a:t>UP</a:t>
            </a:r>
            <a:endParaRPr kumimoji="1" lang="ja-JP" altLang="en-US">
              <a:latin typeface="Meiryo UI" panose="020B0604030504040204" pitchFamily="34" charset="-128"/>
              <a:ea typeface="Meiryo UI" panose="020B0604030504040204" pitchFamily="34" charset="-128"/>
            </a:endParaRPr>
          </a:p>
        </p:txBody>
      </p:sp>
      <p:sp>
        <p:nvSpPr>
          <p:cNvPr id="27" name="正方形/長方形 26">
            <a:extLst>
              <a:ext uri="{FF2B5EF4-FFF2-40B4-BE49-F238E27FC236}">
                <a16:creationId xmlns:a16="http://schemas.microsoft.com/office/drawing/2014/main" id="{659A8418-EC52-2E78-1DC9-AC71570E791A}"/>
              </a:ext>
            </a:extLst>
          </p:cNvPr>
          <p:cNvSpPr/>
          <p:nvPr/>
        </p:nvSpPr>
        <p:spPr bwMode="auto">
          <a:xfrm>
            <a:off x="4572000" y="4039837"/>
            <a:ext cx="3528392" cy="82006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r>
              <a:rPr kumimoji="1" lang="ja-JP" altLang="en-US">
                <a:latin typeface="Meiryo UI" panose="020B0604030504040204" pitchFamily="34" charset="-128"/>
                <a:ea typeface="Meiryo UI" panose="020B0604030504040204" pitchFamily="34" charset="-128"/>
              </a:rPr>
              <a:t>経理業務フローの整備からサポート</a:t>
            </a:r>
          </a:p>
        </p:txBody>
      </p:sp>
      <p:sp>
        <p:nvSpPr>
          <p:cNvPr id="28" name="正方形/長方形 27">
            <a:extLst>
              <a:ext uri="{FF2B5EF4-FFF2-40B4-BE49-F238E27FC236}">
                <a16:creationId xmlns:a16="http://schemas.microsoft.com/office/drawing/2014/main" id="{0045C264-D08B-6BBB-F598-9DD20B145E25}"/>
              </a:ext>
            </a:extLst>
          </p:cNvPr>
          <p:cNvSpPr/>
          <p:nvPr/>
        </p:nvSpPr>
        <p:spPr bwMode="auto">
          <a:xfrm>
            <a:off x="890649" y="4976539"/>
            <a:ext cx="3528392" cy="82006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r>
              <a:rPr lang="ja-JP" altLang="en-US">
                <a:latin typeface="Meiryo UI" panose="020B0604030504040204" pitchFamily="34" charset="-128"/>
                <a:ea typeface="Meiryo UI" panose="020B0604030504040204" pitchFamily="34" charset="-128"/>
              </a:rPr>
              <a:t>監査法人や上場企業経理としての実績ある高品質な経理業務</a:t>
            </a:r>
            <a:endParaRPr kumimoji="1" lang="ja-JP" altLang="en-US">
              <a:latin typeface="Meiryo UI" panose="020B0604030504040204" pitchFamily="34" charset="-128"/>
              <a:ea typeface="Meiryo UI" panose="020B0604030504040204" pitchFamily="34" charset="-128"/>
            </a:endParaRPr>
          </a:p>
        </p:txBody>
      </p:sp>
      <p:sp>
        <p:nvSpPr>
          <p:cNvPr id="29" name="正方形/長方形 28">
            <a:extLst>
              <a:ext uri="{FF2B5EF4-FFF2-40B4-BE49-F238E27FC236}">
                <a16:creationId xmlns:a16="http://schemas.microsoft.com/office/drawing/2014/main" id="{DB4BD33E-994E-6F46-A618-907A32222634}"/>
              </a:ext>
            </a:extLst>
          </p:cNvPr>
          <p:cNvSpPr/>
          <p:nvPr/>
        </p:nvSpPr>
        <p:spPr bwMode="auto">
          <a:xfrm>
            <a:off x="4572000" y="4976539"/>
            <a:ext cx="3528392" cy="820062"/>
          </a:xfrm>
          <a:prstGeom prst="rect">
            <a:avLst/>
          </a:prstGeom>
          <a:solidFill>
            <a:schemeClr val="tx1"/>
          </a:solidFill>
          <a:ln w="9525" cap="flat" cmpd="sng" algn="ctr">
            <a:solidFill>
              <a:schemeClr val="bg2"/>
            </a:solid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l"/>
            <a:r>
              <a:rPr kumimoji="1" lang="ja-JP" altLang="en-US">
                <a:latin typeface="Meiryo UI" panose="020B0604030504040204" pitchFamily="34" charset="-128"/>
                <a:ea typeface="Meiryo UI" panose="020B0604030504040204" pitchFamily="34" charset="-128"/>
              </a:rPr>
              <a:t>資金繰り</a:t>
            </a:r>
            <a:r>
              <a:rPr kumimoji="1" lang="en-US" altLang="ja-JP" dirty="0">
                <a:latin typeface="Meiryo UI" panose="020B0604030504040204" pitchFamily="34" charset="-128"/>
                <a:ea typeface="Meiryo UI" panose="020B0604030504040204" pitchFamily="34" charset="-128"/>
              </a:rPr>
              <a:t>/</a:t>
            </a:r>
            <a:r>
              <a:rPr kumimoji="1" lang="ja-JP" altLang="en-US">
                <a:latin typeface="Meiryo UI" panose="020B0604030504040204" pitchFamily="34" charset="-128"/>
                <a:ea typeface="Meiryo UI" panose="020B0604030504040204" pitchFamily="34" charset="-128"/>
              </a:rPr>
              <a:t>調達サポートや経営改善サポートまで</a:t>
            </a:r>
          </a:p>
        </p:txBody>
      </p:sp>
    </p:spTree>
    <p:extLst>
      <p:ext uri="{BB962C8B-B14F-4D97-AF65-F5344CB8AC3E}">
        <p14:creationId xmlns:p14="http://schemas.microsoft.com/office/powerpoint/2010/main" val="2410865098"/>
      </p:ext>
    </p:extLst>
  </p:cSld>
  <p:clrMapOvr>
    <a:masterClrMapping/>
  </p:clrMapOvr>
</p:sld>
</file>

<file path=ppt/theme/theme1.xml><?xml version="1.0" encoding="utf-8"?>
<a:theme xmlns:a="http://schemas.openxmlformats.org/drawingml/2006/main" name="標準デザイン">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標準デザイン">
      <a:majorFont>
        <a:latin typeface="HGP創英角ｺﾞｼｯｸUB"/>
        <a:ea typeface="HGP創英角ｺﾞｼｯｸUB"/>
        <a:cs typeface=""/>
      </a:majorFont>
      <a:minorFont>
        <a:latin typeface="HGP創英角ｺﾞｼｯｸUB"/>
        <a:ea typeface="HGP創英角ｺﾞｼｯｸUB"/>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1"/>
        </a:solidFill>
        <a:ln w="9525" cap="flat" cmpd="sng" algn="ctr">
          <a:solidFill>
            <a:schemeClr val="bg2"/>
          </a:solidFill>
          <a:prstDash val="solid"/>
          <a:round/>
          <a:headEnd type="none" w="med" len="med"/>
          <a:tailEnd type="none" w="med" len="med"/>
        </a:ln>
        <a:effectLst/>
      </a:spPr>
      <a:bodyPr vert="horz" wrap="square" lIns="91440" tIns="45720" rIns="91440" bIns="45720" numCol="1" rtlCol="0" anchor="ctr" anchorCtr="0" compatLnSpc="1">
        <a:prstTxWarp prst="textNoShape">
          <a:avLst/>
        </a:prstTxWarp>
        <a:normAutofit/>
      </a:bodyPr>
      <a:lstStyle>
        <a:defPPr algn="l">
          <a:defRPr>
            <a:latin typeface="Meiryo UI" panose="020B0604030504040204" pitchFamily="34" charset="-128"/>
            <a:ea typeface="Meiryo UI" panose="020B0604030504040204" pitchFamily="34" charset="-128"/>
          </a:defRPr>
        </a:defPPr>
      </a:lstStyle>
    </a:spDef>
    <a:lnDef>
      <a:spPr bwMode="auto">
        <a:noFill/>
        <a:ln w="9525" cap="flat" cmpd="sng" algn="ctr">
          <a:solidFill>
            <a:schemeClr val="bg2"/>
          </a:solidFill>
          <a:prstDash val="solid"/>
          <a:round/>
          <a:headEnd type="none" w="med" len="med"/>
          <a:tailEnd type="none" w="med" len="med"/>
        </a:ln>
        <a:effectLst/>
      </a:spPr>
      <a:body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標準デザイン">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標準デザイン">
      <a:majorFont>
        <a:latin typeface="HGP創英角ｺﾞｼｯｸUB"/>
        <a:ea typeface="HGP創英角ｺﾞｼｯｸUB"/>
        <a:cs typeface=""/>
      </a:majorFont>
      <a:minorFont>
        <a:latin typeface="HGP創英角ｺﾞｼｯｸUB"/>
        <a:ea typeface="HGP創英角ｺﾞｼｯｸUB"/>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rgbClr val="000000"/>
            </a:solidFill>
            <a:effectLst/>
            <a:latin typeface="Arial" charset="0"/>
            <a:ea typeface="HG創英角ｺﾞｼｯｸUB" pitchFamily="49"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rgbClr val="000000"/>
            </a:solidFill>
            <a:effectLst/>
            <a:latin typeface="Arial" charset="0"/>
            <a:ea typeface="HG創英角ｺﾞｼｯｸUB" pitchFamily="49"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54942</TotalTime>
  <Words>9208</Words>
  <Application>Microsoft Office PowerPoint</Application>
  <PresentationFormat>画面に合わせる (4:3)</PresentationFormat>
  <Paragraphs>1568</Paragraphs>
  <Slides>114</Slides>
  <Notes>24</Notes>
  <HiddenSlides>0</HiddenSlides>
  <MMClips>0</MMClips>
  <ScaleCrop>false</ScaleCrop>
  <HeadingPairs>
    <vt:vector size="8" baseType="variant">
      <vt:variant>
        <vt:lpstr>使用されているフォント</vt:lpstr>
      </vt:variant>
      <vt:variant>
        <vt:i4>11</vt:i4>
      </vt:variant>
      <vt:variant>
        <vt:lpstr>テーマ</vt:lpstr>
      </vt:variant>
      <vt:variant>
        <vt:i4>2</vt:i4>
      </vt:variant>
      <vt:variant>
        <vt:lpstr>埋め込まれた OLE サーバー</vt:lpstr>
      </vt:variant>
      <vt:variant>
        <vt:i4>1</vt:i4>
      </vt:variant>
      <vt:variant>
        <vt:lpstr>スライド タイトル</vt:lpstr>
      </vt:variant>
      <vt:variant>
        <vt:i4>114</vt:i4>
      </vt:variant>
    </vt:vector>
  </HeadingPairs>
  <TitlesOfParts>
    <vt:vector size="128" baseType="lpstr">
      <vt:lpstr>Adobe Devanagari</vt:lpstr>
      <vt:lpstr>A-OTF 新ゴ Pro B</vt:lpstr>
      <vt:lpstr>HGPｺﾞｼｯｸE</vt:lpstr>
      <vt:lpstr>HGP創英角ｺﾞｼｯｸUB</vt:lpstr>
      <vt:lpstr>HGMaruGothicMPRO</vt:lpstr>
      <vt:lpstr>HGMaruGothicMPRO</vt:lpstr>
      <vt:lpstr>Meiryo UI</vt:lpstr>
      <vt:lpstr>ＭＳ Ｐゴシック</vt:lpstr>
      <vt:lpstr>ＭＳ Ｐ明朝</vt:lpstr>
      <vt:lpstr>メイリオ</vt:lpstr>
      <vt:lpstr>Arial</vt:lpstr>
      <vt:lpstr>標準デザイン</vt:lpstr>
      <vt:lpstr>1_標準デザイン</vt:lpstr>
      <vt:lpstr>Worksheet</vt:lpstr>
      <vt:lpstr>PowerPoint プレゼンテーション</vt:lpstr>
      <vt:lpstr>「社長の手取り」を最大化する 節税対策の裏側とは？ その理論と実践方法を全公開！ 〜役員報酬3,900万円の社長が、所得税9万円に〜  税理士法人アカウンタックス 山口　真導</vt:lpstr>
      <vt:lpstr>PowerPoint プレゼンテーション</vt:lpstr>
      <vt:lpstr>メディア掲載実績</vt:lpstr>
      <vt:lpstr>弊社の代表サービス</vt:lpstr>
      <vt:lpstr>事例：徳島県　建設コンサルティング業　 　　　　 株式会社アワグラス　岸村社長</vt:lpstr>
      <vt:lpstr>事例：東京都　ネットサービス業　Ｓ社長</vt:lpstr>
      <vt:lpstr>事例：埼玉県　商社　Ｉ社長</vt:lpstr>
      <vt:lpstr>事例：東京都　コンサル業　Ｋ社長</vt:lpstr>
      <vt:lpstr>事例：東京都　卸売業　Ｍ社長</vt:lpstr>
      <vt:lpstr>弊社と接点を持つ背景・理由</vt:lpstr>
      <vt:lpstr>セッション</vt:lpstr>
      <vt:lpstr>弊社と接点を持つ背景・理由</vt:lpstr>
      <vt:lpstr>PowerPoint プレゼンテーション</vt:lpstr>
      <vt:lpstr>「社長の手取り」×「実践」に主軸を置く理由</vt:lpstr>
      <vt:lpstr>PowerPoint プレゼンテーション</vt:lpstr>
      <vt:lpstr>PowerPoint プレゼンテーション</vt:lpstr>
      <vt:lpstr>PowerPoint プレゼンテーション</vt:lpstr>
      <vt:lpstr>PowerPoint プレゼンテーション</vt:lpstr>
      <vt:lpstr>節税するために法人化して社長になった</vt:lpstr>
      <vt:lpstr>PowerPoint プレゼンテーション</vt:lpstr>
      <vt:lpstr>わたしが節税思考になった理由</vt:lpstr>
      <vt:lpstr>こんなことが発生する構造</vt:lpstr>
      <vt:lpstr>日本の中小企業財務論のポイント</vt:lpstr>
      <vt:lpstr>PowerPoint プレゼンテーション</vt:lpstr>
      <vt:lpstr>結論</vt:lpstr>
      <vt:lpstr>セッション</vt:lpstr>
      <vt:lpstr>銀行の視点</vt:lpstr>
      <vt:lpstr>節税対策と融資を両立する銀行対策</vt:lpstr>
      <vt:lpstr>事例：埼玉県　商社　Ｉ社長</vt:lpstr>
      <vt:lpstr>結論</vt:lpstr>
      <vt:lpstr>PowerPoint プレゼンテーション</vt:lpstr>
      <vt:lpstr>セッション</vt:lpstr>
      <vt:lpstr>私たちの定義</vt:lpstr>
      <vt:lpstr>社長が考える必要のある税金</vt:lpstr>
      <vt:lpstr>法人税と所得税の相関関係</vt:lpstr>
      <vt:lpstr>贈与税と相続税の相関関係</vt:lpstr>
      <vt:lpstr>法人税と相続税の相関関係</vt:lpstr>
      <vt:lpstr>PowerPoint プレゼンテーション</vt:lpstr>
      <vt:lpstr>相続ではなく会社売却を考えている場合</vt:lpstr>
      <vt:lpstr>会社売却と節税対策は両立出来る</vt:lpstr>
      <vt:lpstr>結論</vt:lpstr>
      <vt:lpstr>PowerPoint プレゼンテーション</vt:lpstr>
      <vt:lpstr>結論</vt:lpstr>
      <vt:lpstr>所得税率が高い</vt:lpstr>
      <vt:lpstr>相続税率が高い</vt:lpstr>
      <vt:lpstr>贈与税率が高い</vt:lpstr>
      <vt:lpstr>法人税率だけが低い</vt:lpstr>
      <vt:lpstr>課税機会が兎に角多い</vt:lpstr>
      <vt:lpstr>通説：法人成りによる節税</vt:lpstr>
      <vt:lpstr>現実：法人成りによる手取りの減少</vt:lpstr>
      <vt:lpstr>二重課税のワナに嵌まってませんか？</vt:lpstr>
      <vt:lpstr>結論</vt:lpstr>
      <vt:lpstr>まとめ</vt:lpstr>
      <vt:lpstr>PowerPoint プレゼンテーション</vt:lpstr>
      <vt:lpstr>法人は社長のおカネの問題の一部</vt:lpstr>
      <vt:lpstr>他の税理士との違い</vt:lpstr>
      <vt:lpstr>一般的な税理士が法人税に特化する理由 と弊社が社長の手取りUPをできる理由</vt:lpstr>
      <vt:lpstr>PowerPoint プレゼンテーション</vt:lpstr>
      <vt:lpstr>PowerPoint プレゼンテーション</vt:lpstr>
      <vt:lpstr>セミナー受講の成果の一例（概要）</vt:lpstr>
      <vt:lpstr>PowerPoint プレゼンテーション</vt:lpstr>
      <vt:lpstr>法人税の節税効果　約600万円</vt:lpstr>
      <vt:lpstr>消費税の節税効果　約300万円</vt:lpstr>
      <vt:lpstr>クレカ納税によるハワイ旅行　約150万円</vt:lpstr>
      <vt:lpstr>全部合わせると約2,150万円の獲得</vt:lpstr>
      <vt:lpstr>PowerPoint プレゼンテーション</vt:lpstr>
      <vt:lpstr>PowerPoint プレゼンテーション</vt:lpstr>
      <vt:lpstr>PowerPoint プレゼンテーション</vt:lpstr>
      <vt:lpstr>手取りを増やすための3つのステップ</vt:lpstr>
      <vt:lpstr>ステップ1 オーナー社長の役員報酬を増やす</vt:lpstr>
      <vt:lpstr>オーナー社長の手取り倍増モデル</vt:lpstr>
      <vt:lpstr>法人税率が低いというワナ</vt:lpstr>
      <vt:lpstr>高額な役員報酬は否認される？</vt:lpstr>
      <vt:lpstr>高額な役員報酬のリスク</vt:lpstr>
      <vt:lpstr>節税対策の損害額の試算</vt:lpstr>
      <vt:lpstr>節税対策の損害額の試算</vt:lpstr>
      <vt:lpstr>ステップ2 所得税の節税対策を検討する</vt:lpstr>
      <vt:lpstr>法人税も所得税も同時に節税出来る</vt:lpstr>
      <vt:lpstr>所得税の繰延になる新規事業</vt:lpstr>
      <vt:lpstr>よくある質問：退職金で良くないですか？</vt:lpstr>
      <vt:lpstr>ステップ3 法人税の節税対策を検討する</vt:lpstr>
      <vt:lpstr>法人税も所得税も同時に節税出来る</vt:lpstr>
      <vt:lpstr>法人税の繰延になる新規事業</vt:lpstr>
      <vt:lpstr>わたし（と創益税理士）の強み</vt:lpstr>
      <vt:lpstr>PowerPoint プレゼンテーション</vt:lpstr>
      <vt:lpstr>PowerPoint プレゼンテーション</vt:lpstr>
      <vt:lpstr>セッション</vt:lpstr>
      <vt:lpstr>実践における壁は3つ</vt:lpstr>
      <vt:lpstr>実践における壁は3つ</vt:lpstr>
      <vt:lpstr>毎年の税制改正</vt:lpstr>
      <vt:lpstr>実践における壁は3つ</vt:lpstr>
      <vt:lpstr>節税施策の幅の広さ</vt:lpstr>
      <vt:lpstr>実践における壁は3つ</vt:lpstr>
      <vt:lpstr>実践における最大のハードル</vt:lpstr>
      <vt:lpstr>実践の壁と解決策</vt:lpstr>
      <vt:lpstr>PowerPoint プレゼンテーション</vt:lpstr>
      <vt:lpstr>弊社は、社長の手取りUPで、 結果を出すまでをサポート</vt:lpstr>
      <vt:lpstr>経理アウトソーシング「レンタル経理」概要</vt:lpstr>
      <vt:lpstr>【事例】ご契約から業務提供の流れ</vt:lpstr>
      <vt:lpstr>選べる手取り倍増スキーム</vt:lpstr>
      <vt:lpstr>サービス内容の比較</vt:lpstr>
      <vt:lpstr>価格表</vt:lpstr>
      <vt:lpstr>お見積の仕方</vt:lpstr>
      <vt:lpstr>残枠</vt:lpstr>
      <vt:lpstr>セカンドオピニオンの補足</vt:lpstr>
      <vt:lpstr>税務顧問の補足</vt:lpstr>
      <vt:lpstr>レンタル経理の補足</vt:lpstr>
      <vt:lpstr>「手取り増」実現までの流れ</vt:lpstr>
      <vt:lpstr>本日24時までに申込の参加者限定</vt:lpstr>
      <vt:lpstr>最後に</vt:lpstr>
      <vt:lpstr>よくあるご質問とご相談</vt:lpstr>
      <vt:lpstr>結びにかえて</vt:lpstr>
      <vt:lpstr>メルマガ登録をお願いします。</vt:lpstr>
    </vt:vector>
  </TitlesOfParts>
  <Company>山口真導公認会計士事務所</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株式会社アカウンタックス</dc:title>
  <dc:creator>山口真導</dc:creator>
  <cp:lastModifiedBy>KACHIEL 株式会社</cp:lastModifiedBy>
  <cp:revision>1921</cp:revision>
  <cp:lastPrinted>2023-05-10T05:52:22Z</cp:lastPrinted>
  <dcterms:created xsi:type="dcterms:W3CDTF">2009-11-19T01:06:32Z</dcterms:created>
  <dcterms:modified xsi:type="dcterms:W3CDTF">2024-09-05T05:59:10Z</dcterms:modified>
</cp:coreProperties>
</file>